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4" r:id="rId5"/>
  </p:sldMasterIdLst>
  <p:notesMasterIdLst>
    <p:notesMasterId r:id="rId38"/>
  </p:notesMasterIdLst>
  <p:handoutMasterIdLst>
    <p:handoutMasterId r:id="rId39"/>
  </p:handoutMasterIdLst>
  <p:sldIdLst>
    <p:sldId id="4792" r:id="rId6"/>
    <p:sldId id="4793" r:id="rId7"/>
    <p:sldId id="4740" r:id="rId8"/>
    <p:sldId id="4754" r:id="rId9"/>
    <p:sldId id="4756" r:id="rId10"/>
    <p:sldId id="256" r:id="rId11"/>
    <p:sldId id="4745" r:id="rId12"/>
    <p:sldId id="4763" r:id="rId13"/>
    <p:sldId id="4751" r:id="rId14"/>
    <p:sldId id="4752" r:id="rId15"/>
    <p:sldId id="4755" r:id="rId16"/>
    <p:sldId id="4753" r:id="rId17"/>
    <p:sldId id="4760" r:id="rId18"/>
    <p:sldId id="4790" r:id="rId19"/>
    <p:sldId id="4791" r:id="rId20"/>
    <p:sldId id="4762" r:id="rId21"/>
    <p:sldId id="4761" r:id="rId22"/>
    <p:sldId id="4765" r:id="rId23"/>
    <p:sldId id="4766" r:id="rId24"/>
    <p:sldId id="4767" r:id="rId25"/>
    <p:sldId id="4785" r:id="rId26"/>
    <p:sldId id="4770" r:id="rId27"/>
    <p:sldId id="4773" r:id="rId28"/>
    <p:sldId id="4771" r:id="rId29"/>
    <p:sldId id="4778" r:id="rId30"/>
    <p:sldId id="4781" r:id="rId31"/>
    <p:sldId id="4794" r:id="rId32"/>
    <p:sldId id="4783" r:id="rId33"/>
    <p:sldId id="4776" r:id="rId34"/>
    <p:sldId id="4769" r:id="rId35"/>
    <p:sldId id="4788" r:id="rId36"/>
    <p:sldId id="4787" r:id="rId37"/>
  </p:sldIdLst>
  <p:sldSz cx="6858000" cy="9906000" type="A4"/>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sektion" id="{44890362-25F9-491D-AE44-80EE50CD8B32}">
          <p14:sldIdLst>
            <p14:sldId id="4792"/>
            <p14:sldId id="4793"/>
            <p14:sldId id="4740"/>
            <p14:sldId id="4754"/>
            <p14:sldId id="4756"/>
            <p14:sldId id="256"/>
            <p14:sldId id="4745"/>
            <p14:sldId id="4763"/>
            <p14:sldId id="4751"/>
            <p14:sldId id="4752"/>
            <p14:sldId id="4755"/>
            <p14:sldId id="4753"/>
            <p14:sldId id="4760"/>
            <p14:sldId id="4790"/>
            <p14:sldId id="4791"/>
            <p14:sldId id="4762"/>
            <p14:sldId id="4761"/>
            <p14:sldId id="4765"/>
            <p14:sldId id="4766"/>
            <p14:sldId id="4767"/>
            <p14:sldId id="4785"/>
            <p14:sldId id="4770"/>
            <p14:sldId id="4773"/>
            <p14:sldId id="4771"/>
            <p14:sldId id="4778"/>
            <p14:sldId id="4781"/>
            <p14:sldId id="4794"/>
            <p14:sldId id="4783"/>
            <p14:sldId id="4776"/>
            <p14:sldId id="4769"/>
            <p14:sldId id="4788"/>
            <p14:sldId id="4787"/>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9049C09-0EEF-40F1-04C4-D840E5B986DC}" name="Nanna Vinkel" initials="NV" userId="S::NAVI@kl.dk::c12cde6c-0c6f-440f-9440-a02efeeee61d" providerId="AD"/>
  <p188:author id="{B17F9549-9C6A-E054-F1E0-CBD8834C5669}" name="Camilla Sort" initials="CS" userId="S::cso@operate.dk::6e4762bf-9337-4abb-9eac-17f84f20c364" providerId="AD"/>
  <p188:author id="{CCB89467-2C63-18BA-AFCB-6226815AD5B6}" name="Nadja Lund-Sørensen" initials="NL" userId="S::NALS@kl.dk::312bc89f-1662-4c60-b70d-da4c8c154886" providerId="AD"/>
  <p188:author id="{0A0DF86E-9148-48C0-9E0B-FFC5DE234AC1}" name="Victor Stampe" initials="VS" userId="S::vst@operate.dk::04265123-34e6-4793-9440-7ce983be5c30" providerId="AD"/>
  <p188:author id="{DEFA68A5-4FDB-7096-F5BF-19B4ED4BF3B2}" name="Sanne Brønserud Larsen" initials="SBL" userId="S::SABR@kl.dk::5ae99a5a-9ec6-4297-95ee-d7eb7a80376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3673"/>
    <a:srgbClr val="EDEBF7"/>
    <a:srgbClr val="ADA7C1"/>
    <a:srgbClr val="D2CFE8"/>
    <a:srgbClr val="7769AF"/>
    <a:srgbClr val="FFFFFF"/>
    <a:srgbClr val="B0A1CC"/>
    <a:srgbClr val="217169"/>
    <a:srgbClr val="EBF5F0"/>
    <a:srgbClr val="3A67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D71BCD-CBEB-4AA8-A5E3-F8A0B61F36B3}" v="9" dt="2023-05-16T07:50:49.562"/>
    <p1510:client id="{080922DF-6D29-40FC-9075-4E4E9A563948}" v="1" dt="2023-05-16T07:56:11.535"/>
    <p1510:client id="{38F0E002-FE96-4275-A45C-5BAAD2268D4D}" v="103" dt="2023-05-16T07:48:08.713"/>
    <p1510:client id="{5370F2B4-39E2-47D6-AB6E-DD2F95F91A4C}" v="1" dt="2023-05-16T07:54:39.947"/>
    <p1510:client id="{7C170905-861F-4F4A-949D-4B6A88E0AA69}" v="261" dt="2023-05-16T12:36:24.756"/>
    <p1510:client id="{855ABC08-D418-4C00-ACAC-85E370AA5A98}" v="9" dt="2023-05-16T07:49:56.631"/>
    <p1510:client id="{980FF8C6-DADF-457F-8252-81EBA88DEC73}" v="1" dt="2023-05-16T07:55:01.606"/>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46" autoAdjust="0"/>
    <p:restoredTop sz="94694"/>
  </p:normalViewPr>
  <p:slideViewPr>
    <p:cSldViewPr snapToGrid="0">
      <p:cViewPr varScale="1">
        <p:scale>
          <a:sx n="70" d="100"/>
          <a:sy n="70" d="100"/>
        </p:scale>
        <p:origin x="355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handoutMaster" Target="handoutMasters/handout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presProps" Target="presProps.xml"/><Relationship Id="rId45"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 Id="rId20" Type="http://schemas.openxmlformats.org/officeDocument/2006/relationships/slide" Target="slides/slide15.xml"/><Relationship Id="rId4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a:extLst>
              <a:ext uri="{FF2B5EF4-FFF2-40B4-BE49-F238E27FC236}">
                <a16:creationId xmlns:a16="http://schemas.microsoft.com/office/drawing/2014/main" id="{B58B596B-76CE-6811-5195-C30FC2680E3E}"/>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a-DK"/>
          </a:p>
        </p:txBody>
      </p:sp>
      <p:sp>
        <p:nvSpPr>
          <p:cNvPr id="3" name="Pladsholder til dato 2">
            <a:extLst>
              <a:ext uri="{FF2B5EF4-FFF2-40B4-BE49-F238E27FC236}">
                <a16:creationId xmlns:a16="http://schemas.microsoft.com/office/drawing/2014/main" id="{E0FCCF9B-A93F-2939-E974-B58113CC364C}"/>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01F868D-935E-42AF-8382-4FC6795B584D}" type="datetimeFigureOut">
              <a:rPr lang="da-DK" smtClean="0"/>
              <a:t>28-06-2023</a:t>
            </a:fld>
            <a:endParaRPr lang="da-DK"/>
          </a:p>
        </p:txBody>
      </p:sp>
      <p:sp>
        <p:nvSpPr>
          <p:cNvPr id="4" name="Pladsholder til sidefod 3">
            <a:extLst>
              <a:ext uri="{FF2B5EF4-FFF2-40B4-BE49-F238E27FC236}">
                <a16:creationId xmlns:a16="http://schemas.microsoft.com/office/drawing/2014/main" id="{9AF404FB-9E08-F8C3-9FC8-3CDF7FB86E66}"/>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a:extLst>
              <a:ext uri="{FF2B5EF4-FFF2-40B4-BE49-F238E27FC236}">
                <a16:creationId xmlns:a16="http://schemas.microsoft.com/office/drawing/2014/main" id="{E6E946F0-1C9D-F0C6-07E0-B4F4AFD1427E}"/>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40AEF26D-023A-4FDD-B7EA-A9B1C0CA204D}" type="slidenum">
              <a:rPr lang="da-DK" smtClean="0"/>
              <a:t>‹nr.›</a:t>
            </a:fld>
            <a:endParaRPr lang="da-DK"/>
          </a:p>
        </p:txBody>
      </p:sp>
    </p:spTree>
    <p:extLst>
      <p:ext uri="{BB962C8B-B14F-4D97-AF65-F5344CB8AC3E}">
        <p14:creationId xmlns:p14="http://schemas.microsoft.com/office/powerpoint/2010/main" val="19534365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0D97027-B605-4B73-A4BB-4DAC49757C60}" type="datetimeFigureOut">
              <a:rPr lang="da-DK" smtClean="0"/>
              <a:t>28-06-2023</a:t>
            </a:fld>
            <a:endParaRPr lang="da-DK"/>
          </a:p>
        </p:txBody>
      </p:sp>
      <p:sp>
        <p:nvSpPr>
          <p:cNvPr id="4" name="Pladsholder til slidebillede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093B9EC-5EAA-472A-9063-5086AD218349}" type="slidenum">
              <a:rPr lang="da-DK" smtClean="0"/>
              <a:t>‹nr.›</a:t>
            </a:fld>
            <a:endParaRPr lang="da-DK"/>
          </a:p>
        </p:txBody>
      </p:sp>
    </p:spTree>
    <p:extLst>
      <p:ext uri="{BB962C8B-B14F-4D97-AF65-F5344CB8AC3E}">
        <p14:creationId xmlns:p14="http://schemas.microsoft.com/office/powerpoint/2010/main" val="3536022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4093B9EC-5EAA-472A-9063-5086AD218349}" type="slidenum">
              <a:rPr lang="da-DK" smtClean="0"/>
              <a:t>6</a:t>
            </a:fld>
            <a:endParaRPr lang="da-DK"/>
          </a:p>
        </p:txBody>
      </p:sp>
    </p:spTree>
    <p:extLst>
      <p:ext uri="{BB962C8B-B14F-4D97-AF65-F5344CB8AC3E}">
        <p14:creationId xmlns:p14="http://schemas.microsoft.com/office/powerpoint/2010/main" val="1052964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4093B9EC-5EAA-472A-9063-5086AD218349}" type="slidenum">
              <a:rPr lang="da-DK" smtClean="0"/>
              <a:t>11</a:t>
            </a:fld>
            <a:endParaRPr lang="da-DK"/>
          </a:p>
        </p:txBody>
      </p:sp>
    </p:spTree>
    <p:extLst>
      <p:ext uri="{BB962C8B-B14F-4D97-AF65-F5344CB8AC3E}">
        <p14:creationId xmlns:p14="http://schemas.microsoft.com/office/powerpoint/2010/main" val="4143656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4093B9EC-5EAA-472A-9063-5086AD218349}" type="slidenum">
              <a:rPr lang="da-DK" smtClean="0"/>
              <a:t>13</a:t>
            </a:fld>
            <a:endParaRPr lang="da-DK"/>
          </a:p>
        </p:txBody>
      </p:sp>
    </p:spTree>
    <p:extLst>
      <p:ext uri="{BB962C8B-B14F-4D97-AF65-F5344CB8AC3E}">
        <p14:creationId xmlns:p14="http://schemas.microsoft.com/office/powerpoint/2010/main" val="4101915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2239963" y="1241425"/>
            <a:ext cx="2317750" cy="3349625"/>
          </a:xfrm>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4093B9EC-5EAA-472A-9063-5086AD218349}" type="slidenum">
              <a:rPr lang="da-DK" smtClean="0"/>
              <a:t>14</a:t>
            </a:fld>
            <a:endParaRPr lang="da-DK"/>
          </a:p>
        </p:txBody>
      </p:sp>
    </p:spTree>
    <p:extLst>
      <p:ext uri="{BB962C8B-B14F-4D97-AF65-F5344CB8AC3E}">
        <p14:creationId xmlns:p14="http://schemas.microsoft.com/office/powerpoint/2010/main" val="2472552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2239963" y="1241425"/>
            <a:ext cx="2317750" cy="3349625"/>
          </a:xfrm>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4093B9EC-5EAA-472A-9063-5086AD218349}" type="slidenum">
              <a:rPr lang="da-DK" smtClean="0"/>
              <a:t>15</a:t>
            </a:fld>
            <a:endParaRPr lang="da-DK"/>
          </a:p>
        </p:txBody>
      </p:sp>
    </p:spTree>
    <p:extLst>
      <p:ext uri="{BB962C8B-B14F-4D97-AF65-F5344CB8AC3E}">
        <p14:creationId xmlns:p14="http://schemas.microsoft.com/office/powerpoint/2010/main" val="3174580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2239963" y="1241425"/>
            <a:ext cx="2317750" cy="3349625"/>
          </a:xfrm>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4093B9EC-5EAA-472A-9063-5086AD218349}" type="slidenum">
              <a:rPr lang="da-DK" smtClean="0"/>
              <a:t>16</a:t>
            </a:fld>
            <a:endParaRPr lang="da-DK"/>
          </a:p>
        </p:txBody>
      </p:sp>
    </p:spTree>
    <p:extLst>
      <p:ext uri="{BB962C8B-B14F-4D97-AF65-F5344CB8AC3E}">
        <p14:creationId xmlns:p14="http://schemas.microsoft.com/office/powerpoint/2010/main" val="2988839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4093B9EC-5EAA-472A-9063-5086AD218349}" type="slidenum">
              <a:rPr lang="da-DK" smtClean="0"/>
              <a:t>24</a:t>
            </a:fld>
            <a:endParaRPr lang="da-DK"/>
          </a:p>
        </p:txBody>
      </p:sp>
    </p:spTree>
    <p:extLst>
      <p:ext uri="{BB962C8B-B14F-4D97-AF65-F5344CB8AC3E}">
        <p14:creationId xmlns:p14="http://schemas.microsoft.com/office/powerpoint/2010/main" val="42544682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rød_lang titel i kvadrat">
    <p:spTree>
      <p:nvGrpSpPr>
        <p:cNvPr id="1" name=""/>
        <p:cNvGrpSpPr/>
        <p:nvPr/>
      </p:nvGrpSpPr>
      <p:grpSpPr>
        <a:xfrm>
          <a:off x="0" y="0"/>
          <a:ext cx="0" cy="0"/>
          <a:chOff x="0" y="0"/>
          <a:chExt cx="0" cy="0"/>
        </a:xfrm>
      </p:grpSpPr>
      <p:sp>
        <p:nvSpPr>
          <p:cNvPr id="6" name="Pladsholder til billede 5">
            <a:extLst>
              <a:ext uri="{FF2B5EF4-FFF2-40B4-BE49-F238E27FC236}">
                <a16:creationId xmlns:a16="http://schemas.microsoft.com/office/drawing/2014/main" id="{83F840E3-62FA-407C-961A-0ED547BDD409}"/>
              </a:ext>
            </a:extLst>
          </p:cNvPr>
          <p:cNvSpPr>
            <a:spLocks noGrp="1"/>
          </p:cNvSpPr>
          <p:nvPr>
            <p:ph type="pic" sz="quarter" idx="13" hasCustomPrompt="1"/>
          </p:nvPr>
        </p:nvSpPr>
        <p:spPr>
          <a:xfrm>
            <a:off x="0" y="6"/>
            <a:ext cx="6858000" cy="9905997"/>
          </a:xfrm>
          <a:solidFill>
            <a:schemeClr val="bg2"/>
          </a:solidFill>
        </p:spPr>
        <p:txBody>
          <a:bodyPr lIns="5688000" anchor="ctr" anchorCtr="0"/>
          <a:lstStyle>
            <a:lvl1pPr>
              <a:defRPr/>
            </a:lvl1pPr>
          </a:lstStyle>
          <a:p>
            <a:r>
              <a:rPr lang="da-DK" err="1"/>
              <a:t>Click</a:t>
            </a:r>
            <a:r>
              <a:rPr lang="da-DK"/>
              <a:t> </a:t>
            </a:r>
            <a:r>
              <a:rPr lang="da-DK" err="1"/>
              <a:t>icon</a:t>
            </a:r>
            <a:r>
              <a:rPr lang="da-DK"/>
              <a:t> to </a:t>
            </a:r>
            <a:r>
              <a:rPr lang="da-DK" err="1"/>
              <a:t>add</a:t>
            </a:r>
            <a:r>
              <a:rPr lang="da-DK"/>
              <a:t> </a:t>
            </a:r>
            <a:r>
              <a:rPr lang="da-DK" err="1"/>
              <a:t>picture</a:t>
            </a:r>
            <a:endParaRPr lang="da-DK"/>
          </a:p>
        </p:txBody>
      </p:sp>
      <p:sp>
        <p:nvSpPr>
          <p:cNvPr id="18" name="Pladsholder til tekst 17">
            <a:extLst>
              <a:ext uri="{FF2B5EF4-FFF2-40B4-BE49-F238E27FC236}">
                <a16:creationId xmlns:a16="http://schemas.microsoft.com/office/drawing/2014/main" id="{582FF76C-78A1-47D8-8A2D-3EA5F54799D8}"/>
              </a:ext>
            </a:extLst>
          </p:cNvPr>
          <p:cNvSpPr>
            <a:spLocks noGrp="1"/>
          </p:cNvSpPr>
          <p:nvPr>
            <p:ph type="body" sz="quarter" idx="15"/>
          </p:nvPr>
        </p:nvSpPr>
        <p:spPr>
          <a:xfrm>
            <a:off x="2" y="814580"/>
            <a:ext cx="3497550" cy="9091420"/>
          </a:xfrm>
          <a:solidFill>
            <a:schemeClr val="accent1"/>
          </a:solidFill>
        </p:spPr>
        <p:txBody>
          <a:bodyPr/>
          <a:lstStyle>
            <a:lvl1pPr>
              <a:defRPr>
                <a:noFill/>
              </a:defRPr>
            </a:lvl1pPr>
          </a:lstStyle>
          <a:p>
            <a:pPr lvl="0"/>
            <a:r>
              <a:rPr lang="en-US"/>
              <a:t>Edit Master text styles</a:t>
            </a:r>
          </a:p>
        </p:txBody>
      </p:sp>
      <p:sp>
        <p:nvSpPr>
          <p:cNvPr id="2" name="Title 1"/>
          <p:cNvSpPr>
            <a:spLocks noGrp="1"/>
          </p:cNvSpPr>
          <p:nvPr>
            <p:ph type="title" hasCustomPrompt="1"/>
          </p:nvPr>
        </p:nvSpPr>
        <p:spPr>
          <a:xfrm>
            <a:off x="342250" y="4257253"/>
            <a:ext cx="2655936" cy="1524337"/>
          </a:xfrm>
        </p:spPr>
        <p:txBody>
          <a:bodyPr anchor="b" anchorCtr="0">
            <a:noAutofit/>
          </a:bodyPr>
          <a:lstStyle>
            <a:lvl1pPr>
              <a:defRPr sz="1891">
                <a:solidFill>
                  <a:schemeClr val="bg1"/>
                </a:solidFill>
              </a:defRPr>
            </a:lvl1pPr>
          </a:lstStyle>
          <a:p>
            <a:r>
              <a:rPr lang="da-DK"/>
              <a:t>Titel</a:t>
            </a:r>
          </a:p>
        </p:txBody>
      </p:sp>
      <p:sp>
        <p:nvSpPr>
          <p:cNvPr id="8" name="Text Placeholder 7"/>
          <p:cNvSpPr>
            <a:spLocks noGrp="1"/>
          </p:cNvSpPr>
          <p:nvPr>
            <p:ph type="body" sz="quarter" idx="11" hasCustomPrompt="1"/>
          </p:nvPr>
        </p:nvSpPr>
        <p:spPr>
          <a:xfrm>
            <a:off x="342250" y="6027793"/>
            <a:ext cx="2655936" cy="829996"/>
          </a:xfrm>
        </p:spPr>
        <p:txBody>
          <a:bodyPr>
            <a:noAutofit/>
          </a:bodyPr>
          <a:lstStyle>
            <a:lvl1pPr>
              <a:defRPr sz="1262" b="0">
                <a:solidFill>
                  <a:schemeClr val="bg1"/>
                </a:solidFill>
                <a:latin typeface="Montserrat" pitchFamily="2" charset="77"/>
                <a:ea typeface="Montserrat" pitchFamily="2" charset="77"/>
                <a:cs typeface="Montserrat" pitchFamily="2" charset="77"/>
              </a:defRPr>
            </a:lvl1pPr>
          </a:lstStyle>
          <a:p>
            <a:pPr lvl="0"/>
            <a:r>
              <a:rPr lang="en-US" sz="1135" err="1"/>
              <a:t>Undertitel</a:t>
            </a:r>
            <a:endParaRPr lang="da-DK"/>
          </a:p>
        </p:txBody>
      </p:sp>
      <p:sp>
        <p:nvSpPr>
          <p:cNvPr id="10" name="Text Placeholder 9"/>
          <p:cNvSpPr>
            <a:spLocks noGrp="1"/>
          </p:cNvSpPr>
          <p:nvPr>
            <p:ph type="body" sz="quarter" idx="12" hasCustomPrompt="1"/>
          </p:nvPr>
        </p:nvSpPr>
        <p:spPr>
          <a:xfrm>
            <a:off x="342250" y="7071402"/>
            <a:ext cx="2655936" cy="380599"/>
          </a:xfrm>
        </p:spPr>
        <p:txBody>
          <a:bodyPr>
            <a:noAutofit/>
          </a:bodyPr>
          <a:lstStyle>
            <a:lvl1pPr>
              <a:defRPr>
                <a:solidFill>
                  <a:schemeClr val="bg1"/>
                </a:solidFill>
                <a:latin typeface="Montserrat" pitchFamily="2" charset="77"/>
              </a:defRPr>
            </a:lvl1pPr>
          </a:lstStyle>
          <a:p>
            <a:pPr lvl="0"/>
            <a:r>
              <a:rPr lang="en-US" err="1"/>
              <a:t>Navn</a:t>
            </a:r>
            <a:r>
              <a:rPr lang="en-US"/>
              <a:t> </a:t>
            </a:r>
            <a:r>
              <a:rPr lang="en-US" err="1"/>
              <a:t>og</a:t>
            </a:r>
            <a:r>
              <a:rPr lang="en-US"/>
              <a:t>/</a:t>
            </a:r>
            <a:r>
              <a:rPr lang="en-US" err="1"/>
              <a:t>eller</a:t>
            </a:r>
            <a:r>
              <a:rPr lang="en-US"/>
              <a:t> </a:t>
            </a:r>
            <a:r>
              <a:rPr lang="en-US" err="1"/>
              <a:t>dato</a:t>
            </a:r>
            <a:endParaRPr lang="en-US"/>
          </a:p>
        </p:txBody>
      </p:sp>
      <p:pic>
        <p:nvPicPr>
          <p:cNvPr id="3" name="Picture 2">
            <a:extLst>
              <a:ext uri="{FF2B5EF4-FFF2-40B4-BE49-F238E27FC236}">
                <a16:creationId xmlns:a16="http://schemas.microsoft.com/office/drawing/2014/main" id="{D7F40F3F-66BF-5B6E-AF8D-390286B4CE6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49736" y="1650952"/>
            <a:ext cx="1248154" cy="801245"/>
          </a:xfrm>
          <a:prstGeom prst="rect">
            <a:avLst/>
          </a:prstGeom>
        </p:spPr>
      </p:pic>
      <p:pic>
        <p:nvPicPr>
          <p:cNvPr id="5" name="Picture 4" descr="A picture containing logo&#10;&#10;Description automatically generated">
            <a:extLst>
              <a:ext uri="{FF2B5EF4-FFF2-40B4-BE49-F238E27FC236}">
                <a16:creationId xmlns:a16="http://schemas.microsoft.com/office/drawing/2014/main" id="{5EA4EA63-7B3C-CB42-4350-50D5EAAE77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9739" y="8530272"/>
            <a:ext cx="1021217" cy="572465"/>
          </a:xfrm>
          <a:prstGeom prst="rect">
            <a:avLst/>
          </a:prstGeom>
        </p:spPr>
      </p:pic>
    </p:spTree>
    <p:extLst>
      <p:ext uri="{BB962C8B-B14F-4D97-AF65-F5344CB8AC3E}">
        <p14:creationId xmlns:p14="http://schemas.microsoft.com/office/powerpoint/2010/main" val="647593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Indhold - Kun titel">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404A83-B9DC-27DF-B6B0-22BE30997FED}"/>
              </a:ext>
            </a:extLst>
          </p:cNvPr>
          <p:cNvSpPr/>
          <p:nvPr userDrawn="1"/>
        </p:nvSpPr>
        <p:spPr>
          <a:xfrm>
            <a:off x="4" y="4954288"/>
            <a:ext cx="6857999" cy="495171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3457" tIns="113457" rIns="113457" bIns="113457" numCol="1" spcCol="0" rtlCol="0" fromWordArt="0" anchor="ctr" anchorCtr="0" forceAA="0" compatLnSpc="1">
            <a:prstTxWarp prst="textNoShape">
              <a:avLst/>
            </a:prstTxWarp>
            <a:noAutofit/>
          </a:bodyPr>
          <a:lstStyle/>
          <a:p>
            <a:pPr algn="ctr"/>
            <a:endParaRPr lang="en-DK" sz="757" b="1" err="1">
              <a:solidFill>
                <a:schemeClr val="tx2"/>
              </a:solidFill>
              <a:latin typeface="Work Sans Bold Roman" charset="0"/>
              <a:ea typeface="Work Sans Bold Roman" charset="0"/>
              <a:cs typeface="Work Sans Bold Roman" charset="0"/>
            </a:endParaRPr>
          </a:p>
        </p:txBody>
      </p:sp>
      <p:sp>
        <p:nvSpPr>
          <p:cNvPr id="7" name="Pladsholder til sidefod 5"/>
          <p:cNvSpPr txBox="1">
            <a:spLocks/>
          </p:cNvSpPr>
          <p:nvPr userDrawn="1"/>
        </p:nvSpPr>
        <p:spPr>
          <a:xfrm>
            <a:off x="64299" y="9185991"/>
            <a:ext cx="2314575" cy="527404"/>
          </a:xfrm>
          <a:prstGeom prst="rect">
            <a:avLst/>
          </a:prstGeom>
        </p:spPr>
        <p:txBody>
          <a:bodyPr vert="horz" lIns="24421" tIns="12210" rIns="24421" bIns="12210"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10"/>
          </a:p>
        </p:txBody>
      </p:sp>
      <p:sp>
        <p:nvSpPr>
          <p:cNvPr id="8" name="Pladsholder til titel 1">
            <a:extLst>
              <a:ext uri="{FF2B5EF4-FFF2-40B4-BE49-F238E27FC236}">
                <a16:creationId xmlns:a16="http://schemas.microsoft.com/office/drawing/2014/main" id="{2378BD0D-F0F1-48A8-8A44-8204FC2CEC1C}"/>
              </a:ext>
            </a:extLst>
          </p:cNvPr>
          <p:cNvSpPr>
            <a:spLocks noGrp="1"/>
          </p:cNvSpPr>
          <p:nvPr>
            <p:ph type="title" hasCustomPrompt="1"/>
          </p:nvPr>
        </p:nvSpPr>
        <p:spPr>
          <a:xfrm>
            <a:off x="342251" y="814582"/>
            <a:ext cx="4584342" cy="1282255"/>
          </a:xfrm>
          <a:prstGeom prst="rect">
            <a:avLst/>
          </a:prstGeom>
        </p:spPr>
        <p:txBody>
          <a:bodyPr vert="horz" lIns="0" tIns="0" rIns="0" bIns="0" rtlCol="0" anchor="t" anchorCtr="0">
            <a:noAutofit/>
          </a:bodyPr>
          <a:lstStyle>
            <a:lvl1pPr>
              <a:defRPr/>
            </a:lvl1pPr>
          </a:lstStyle>
          <a:p>
            <a:r>
              <a:rPr lang="da-DK" noProof="0"/>
              <a:t>Overskrift</a:t>
            </a:r>
          </a:p>
        </p:txBody>
      </p:sp>
      <p:sp>
        <p:nvSpPr>
          <p:cNvPr id="4" name="Rectangle 11">
            <a:extLst>
              <a:ext uri="{FF2B5EF4-FFF2-40B4-BE49-F238E27FC236}">
                <a16:creationId xmlns:a16="http://schemas.microsoft.com/office/drawing/2014/main" id="{806B51BD-097F-7C10-A089-4D3BA5CEA4E5}"/>
              </a:ext>
            </a:extLst>
          </p:cNvPr>
          <p:cNvSpPr txBox="1">
            <a:spLocks noChangeArrowheads="1"/>
          </p:cNvSpPr>
          <p:nvPr userDrawn="1"/>
        </p:nvSpPr>
        <p:spPr>
          <a:xfrm>
            <a:off x="5653652" y="9436571"/>
            <a:ext cx="863264" cy="210321"/>
          </a:xfrm>
          <a:prstGeom prst="rect">
            <a:avLst/>
          </a:prstGeom>
          <a:noFill/>
          <a:ln>
            <a:noFill/>
          </a:ln>
        </p:spPr>
        <p:txBody>
          <a:bodyPr lIns="0" tIns="0" rIns="0" bIns="0">
            <a:noAutofit/>
          </a:bodyPr>
          <a:lstStyle>
            <a:defPPr>
              <a:defRPr lang="da-DK"/>
            </a:defPPr>
            <a:lvl1pPr marL="0" algn="l" defTabSz="1042088" rtl="0" eaLnBrk="1" latinLnBrk="0" hangingPunct="1">
              <a:defRPr sz="1019" kern="1200">
                <a:solidFill>
                  <a:schemeClr val="tx1"/>
                </a:solidFill>
                <a:latin typeface="+mn-lt"/>
                <a:ea typeface="+mn-ea"/>
                <a:cs typeface="+mn-cs"/>
              </a:defRPr>
            </a:lvl1pPr>
            <a:lvl2pPr marL="521044" algn="l" defTabSz="1042088" rtl="0" eaLnBrk="1" latinLnBrk="0" hangingPunct="1">
              <a:defRPr sz="2051" kern="1200">
                <a:solidFill>
                  <a:schemeClr val="tx1"/>
                </a:solidFill>
                <a:latin typeface="+mn-lt"/>
                <a:ea typeface="+mn-ea"/>
                <a:cs typeface="+mn-cs"/>
              </a:defRPr>
            </a:lvl2pPr>
            <a:lvl3pPr marL="1042088" algn="l" defTabSz="1042088" rtl="0" eaLnBrk="1" latinLnBrk="0" hangingPunct="1">
              <a:defRPr sz="2051" kern="1200">
                <a:solidFill>
                  <a:schemeClr val="tx1"/>
                </a:solidFill>
                <a:latin typeface="+mn-lt"/>
                <a:ea typeface="+mn-ea"/>
                <a:cs typeface="+mn-cs"/>
              </a:defRPr>
            </a:lvl3pPr>
            <a:lvl4pPr marL="1563132" algn="l" defTabSz="1042088" rtl="0" eaLnBrk="1" latinLnBrk="0" hangingPunct="1">
              <a:defRPr sz="2051" kern="1200">
                <a:solidFill>
                  <a:schemeClr val="tx1"/>
                </a:solidFill>
                <a:latin typeface="+mn-lt"/>
                <a:ea typeface="+mn-ea"/>
                <a:cs typeface="+mn-cs"/>
              </a:defRPr>
            </a:lvl4pPr>
            <a:lvl5pPr marL="2084176" algn="l" defTabSz="1042088" rtl="0" eaLnBrk="1" latinLnBrk="0" hangingPunct="1">
              <a:defRPr sz="2051" kern="1200">
                <a:solidFill>
                  <a:schemeClr val="tx1"/>
                </a:solidFill>
                <a:latin typeface="+mn-lt"/>
                <a:ea typeface="+mn-ea"/>
                <a:cs typeface="+mn-cs"/>
              </a:defRPr>
            </a:lvl5pPr>
            <a:lvl6pPr marL="2605220" algn="l" defTabSz="1042088" rtl="0" eaLnBrk="1" latinLnBrk="0" hangingPunct="1">
              <a:defRPr sz="2051" kern="1200">
                <a:solidFill>
                  <a:schemeClr val="tx1"/>
                </a:solidFill>
                <a:latin typeface="+mn-lt"/>
                <a:ea typeface="+mn-ea"/>
                <a:cs typeface="+mn-cs"/>
              </a:defRPr>
            </a:lvl6pPr>
            <a:lvl7pPr marL="3126265" algn="l" defTabSz="1042088" rtl="0" eaLnBrk="1" latinLnBrk="0" hangingPunct="1">
              <a:defRPr sz="2051" kern="1200">
                <a:solidFill>
                  <a:schemeClr val="tx1"/>
                </a:solidFill>
                <a:latin typeface="+mn-lt"/>
                <a:ea typeface="+mn-ea"/>
                <a:cs typeface="+mn-cs"/>
              </a:defRPr>
            </a:lvl7pPr>
            <a:lvl8pPr marL="3647309" algn="l" defTabSz="1042088" rtl="0" eaLnBrk="1" latinLnBrk="0" hangingPunct="1">
              <a:defRPr sz="2051" kern="1200">
                <a:solidFill>
                  <a:schemeClr val="tx1"/>
                </a:solidFill>
                <a:latin typeface="+mn-lt"/>
                <a:ea typeface="+mn-ea"/>
                <a:cs typeface="+mn-cs"/>
              </a:defRPr>
            </a:lvl8pPr>
            <a:lvl9pPr marL="4168353" algn="l" defTabSz="1042088" rtl="0" eaLnBrk="1" latinLnBrk="0" hangingPunct="1">
              <a:defRPr sz="2051" kern="1200">
                <a:solidFill>
                  <a:schemeClr val="tx1"/>
                </a:solidFill>
                <a:latin typeface="+mn-lt"/>
                <a:ea typeface="+mn-ea"/>
                <a:cs typeface="+mn-cs"/>
              </a:defRPr>
            </a:lvl9pPr>
          </a:lstStyle>
          <a:p>
            <a:pPr algn="r">
              <a:defRPr/>
            </a:pPr>
            <a:r>
              <a:rPr lang="da-DK" sz="505" dirty="0">
                <a:solidFill>
                  <a:schemeClr val="bg1"/>
                </a:solidFill>
              </a:rPr>
              <a:t>Side  </a:t>
            </a:r>
            <a:fld id="{07C3ABF7-9C5F-4CBA-B4FC-DD1D7FBF45EA}" type="slidenum">
              <a:rPr lang="da-DK" sz="505" smtClean="0">
                <a:solidFill>
                  <a:schemeClr val="bg1"/>
                </a:solidFill>
              </a:rPr>
              <a:pPr algn="r">
                <a:defRPr/>
              </a:pPr>
              <a:t>‹nr.›</a:t>
            </a:fld>
            <a:endParaRPr lang="da-DK" sz="505" dirty="0">
              <a:solidFill>
                <a:schemeClr val="bg1"/>
              </a:solidFill>
            </a:endParaRPr>
          </a:p>
        </p:txBody>
      </p:sp>
    </p:spTree>
    <p:extLst>
      <p:ext uri="{BB962C8B-B14F-4D97-AF65-F5344CB8AC3E}">
        <p14:creationId xmlns:p14="http://schemas.microsoft.com/office/powerpoint/2010/main" val="1739507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Indhold - Kun titel">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404A83-B9DC-27DF-B6B0-22BE30997FED}"/>
              </a:ext>
            </a:extLst>
          </p:cNvPr>
          <p:cNvSpPr/>
          <p:nvPr userDrawn="1"/>
        </p:nvSpPr>
        <p:spPr>
          <a:xfrm>
            <a:off x="0" y="1284"/>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3457" tIns="113457" rIns="113457" bIns="113457" numCol="1" spcCol="0" rtlCol="0" fromWordArt="0" anchor="ctr" anchorCtr="0" forceAA="0" compatLnSpc="1">
            <a:prstTxWarp prst="textNoShape">
              <a:avLst/>
            </a:prstTxWarp>
            <a:noAutofit/>
          </a:bodyPr>
          <a:lstStyle/>
          <a:p>
            <a:pPr algn="ctr"/>
            <a:endParaRPr lang="en-DK" sz="757" b="1" err="1">
              <a:solidFill>
                <a:schemeClr val="tx2"/>
              </a:solidFill>
              <a:latin typeface="Work Sans Bold Roman" charset="0"/>
              <a:ea typeface="Work Sans Bold Roman" charset="0"/>
              <a:cs typeface="Work Sans Bold Roman" charset="0"/>
            </a:endParaRPr>
          </a:p>
        </p:txBody>
      </p:sp>
      <p:sp>
        <p:nvSpPr>
          <p:cNvPr id="7" name="Pladsholder til sidefod 5"/>
          <p:cNvSpPr txBox="1">
            <a:spLocks/>
          </p:cNvSpPr>
          <p:nvPr userDrawn="1"/>
        </p:nvSpPr>
        <p:spPr>
          <a:xfrm>
            <a:off x="64299" y="9185991"/>
            <a:ext cx="2314575" cy="527404"/>
          </a:xfrm>
          <a:prstGeom prst="rect">
            <a:avLst/>
          </a:prstGeom>
        </p:spPr>
        <p:txBody>
          <a:bodyPr vert="horz" lIns="24421" tIns="12210" rIns="24421" bIns="12210"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10"/>
          </a:p>
        </p:txBody>
      </p:sp>
      <p:sp>
        <p:nvSpPr>
          <p:cNvPr id="8" name="Pladsholder til titel 1">
            <a:extLst>
              <a:ext uri="{FF2B5EF4-FFF2-40B4-BE49-F238E27FC236}">
                <a16:creationId xmlns:a16="http://schemas.microsoft.com/office/drawing/2014/main" id="{2378BD0D-F0F1-48A8-8A44-8204FC2CEC1C}"/>
              </a:ext>
            </a:extLst>
          </p:cNvPr>
          <p:cNvSpPr>
            <a:spLocks noGrp="1"/>
          </p:cNvSpPr>
          <p:nvPr>
            <p:ph type="title" hasCustomPrompt="1"/>
          </p:nvPr>
        </p:nvSpPr>
        <p:spPr>
          <a:xfrm>
            <a:off x="342251" y="814582"/>
            <a:ext cx="4584342" cy="1282255"/>
          </a:xfrm>
          <a:prstGeom prst="rect">
            <a:avLst/>
          </a:prstGeom>
        </p:spPr>
        <p:txBody>
          <a:bodyPr vert="horz" lIns="0" tIns="0" rIns="0" bIns="0" rtlCol="0" anchor="t" anchorCtr="0">
            <a:noAutofit/>
          </a:bodyPr>
          <a:lstStyle>
            <a:lvl1pPr>
              <a:defRPr>
                <a:solidFill>
                  <a:schemeClr val="bg1"/>
                </a:solidFill>
              </a:defRPr>
            </a:lvl1pPr>
          </a:lstStyle>
          <a:p>
            <a:r>
              <a:rPr lang="da-DK" noProof="0"/>
              <a:t>Overskrift</a:t>
            </a:r>
          </a:p>
        </p:txBody>
      </p:sp>
      <p:sp>
        <p:nvSpPr>
          <p:cNvPr id="4" name="Rectangle 11">
            <a:extLst>
              <a:ext uri="{FF2B5EF4-FFF2-40B4-BE49-F238E27FC236}">
                <a16:creationId xmlns:a16="http://schemas.microsoft.com/office/drawing/2014/main" id="{F14B4143-9407-FD5E-8A2B-0602B5D7D859}"/>
              </a:ext>
            </a:extLst>
          </p:cNvPr>
          <p:cNvSpPr txBox="1">
            <a:spLocks noChangeArrowheads="1"/>
          </p:cNvSpPr>
          <p:nvPr userDrawn="1"/>
        </p:nvSpPr>
        <p:spPr>
          <a:xfrm>
            <a:off x="5653652" y="9436571"/>
            <a:ext cx="863264" cy="210321"/>
          </a:xfrm>
          <a:prstGeom prst="rect">
            <a:avLst/>
          </a:prstGeom>
          <a:noFill/>
          <a:ln>
            <a:noFill/>
          </a:ln>
        </p:spPr>
        <p:txBody>
          <a:bodyPr lIns="0" tIns="0" rIns="0" bIns="0">
            <a:noAutofit/>
          </a:bodyPr>
          <a:lstStyle>
            <a:defPPr>
              <a:defRPr lang="da-DK"/>
            </a:defPPr>
            <a:lvl1pPr marL="0" algn="l" defTabSz="1042088" rtl="0" eaLnBrk="1" latinLnBrk="0" hangingPunct="1">
              <a:defRPr sz="1019" kern="1200">
                <a:solidFill>
                  <a:schemeClr val="tx1"/>
                </a:solidFill>
                <a:latin typeface="+mn-lt"/>
                <a:ea typeface="+mn-ea"/>
                <a:cs typeface="+mn-cs"/>
              </a:defRPr>
            </a:lvl1pPr>
            <a:lvl2pPr marL="521044" algn="l" defTabSz="1042088" rtl="0" eaLnBrk="1" latinLnBrk="0" hangingPunct="1">
              <a:defRPr sz="2051" kern="1200">
                <a:solidFill>
                  <a:schemeClr val="tx1"/>
                </a:solidFill>
                <a:latin typeface="+mn-lt"/>
                <a:ea typeface="+mn-ea"/>
                <a:cs typeface="+mn-cs"/>
              </a:defRPr>
            </a:lvl2pPr>
            <a:lvl3pPr marL="1042088" algn="l" defTabSz="1042088" rtl="0" eaLnBrk="1" latinLnBrk="0" hangingPunct="1">
              <a:defRPr sz="2051" kern="1200">
                <a:solidFill>
                  <a:schemeClr val="tx1"/>
                </a:solidFill>
                <a:latin typeface="+mn-lt"/>
                <a:ea typeface="+mn-ea"/>
                <a:cs typeface="+mn-cs"/>
              </a:defRPr>
            </a:lvl3pPr>
            <a:lvl4pPr marL="1563132" algn="l" defTabSz="1042088" rtl="0" eaLnBrk="1" latinLnBrk="0" hangingPunct="1">
              <a:defRPr sz="2051" kern="1200">
                <a:solidFill>
                  <a:schemeClr val="tx1"/>
                </a:solidFill>
                <a:latin typeface="+mn-lt"/>
                <a:ea typeface="+mn-ea"/>
                <a:cs typeface="+mn-cs"/>
              </a:defRPr>
            </a:lvl4pPr>
            <a:lvl5pPr marL="2084176" algn="l" defTabSz="1042088" rtl="0" eaLnBrk="1" latinLnBrk="0" hangingPunct="1">
              <a:defRPr sz="2051" kern="1200">
                <a:solidFill>
                  <a:schemeClr val="tx1"/>
                </a:solidFill>
                <a:latin typeface="+mn-lt"/>
                <a:ea typeface="+mn-ea"/>
                <a:cs typeface="+mn-cs"/>
              </a:defRPr>
            </a:lvl5pPr>
            <a:lvl6pPr marL="2605220" algn="l" defTabSz="1042088" rtl="0" eaLnBrk="1" latinLnBrk="0" hangingPunct="1">
              <a:defRPr sz="2051" kern="1200">
                <a:solidFill>
                  <a:schemeClr val="tx1"/>
                </a:solidFill>
                <a:latin typeface="+mn-lt"/>
                <a:ea typeface="+mn-ea"/>
                <a:cs typeface="+mn-cs"/>
              </a:defRPr>
            </a:lvl6pPr>
            <a:lvl7pPr marL="3126265" algn="l" defTabSz="1042088" rtl="0" eaLnBrk="1" latinLnBrk="0" hangingPunct="1">
              <a:defRPr sz="2051" kern="1200">
                <a:solidFill>
                  <a:schemeClr val="tx1"/>
                </a:solidFill>
                <a:latin typeface="+mn-lt"/>
                <a:ea typeface="+mn-ea"/>
                <a:cs typeface="+mn-cs"/>
              </a:defRPr>
            </a:lvl7pPr>
            <a:lvl8pPr marL="3647309" algn="l" defTabSz="1042088" rtl="0" eaLnBrk="1" latinLnBrk="0" hangingPunct="1">
              <a:defRPr sz="2051" kern="1200">
                <a:solidFill>
                  <a:schemeClr val="tx1"/>
                </a:solidFill>
                <a:latin typeface="+mn-lt"/>
                <a:ea typeface="+mn-ea"/>
                <a:cs typeface="+mn-cs"/>
              </a:defRPr>
            </a:lvl8pPr>
            <a:lvl9pPr marL="4168353" algn="l" defTabSz="1042088" rtl="0" eaLnBrk="1" latinLnBrk="0" hangingPunct="1">
              <a:defRPr sz="2051" kern="1200">
                <a:solidFill>
                  <a:schemeClr val="tx1"/>
                </a:solidFill>
                <a:latin typeface="+mn-lt"/>
                <a:ea typeface="+mn-ea"/>
                <a:cs typeface="+mn-cs"/>
              </a:defRPr>
            </a:lvl9pPr>
          </a:lstStyle>
          <a:p>
            <a:pPr algn="r">
              <a:defRPr/>
            </a:pPr>
            <a:r>
              <a:rPr lang="da-DK" sz="505">
                <a:solidFill>
                  <a:schemeClr val="bg1"/>
                </a:solidFill>
              </a:rPr>
              <a:t>Side  </a:t>
            </a:r>
            <a:fld id="{07C3ABF7-9C5F-4CBA-B4FC-DD1D7FBF45EA}" type="slidenum">
              <a:rPr lang="da-DK" sz="505" smtClean="0">
                <a:solidFill>
                  <a:schemeClr val="bg1"/>
                </a:solidFill>
              </a:rPr>
              <a:pPr algn="r">
                <a:defRPr/>
              </a:pPr>
              <a:t>‹nr.›</a:t>
            </a:fld>
            <a:endParaRPr lang="da-DK" sz="505">
              <a:solidFill>
                <a:schemeClr val="bg1"/>
              </a:solidFill>
            </a:endParaRPr>
          </a:p>
        </p:txBody>
      </p:sp>
    </p:spTree>
    <p:extLst>
      <p:ext uri="{BB962C8B-B14F-4D97-AF65-F5344CB8AC3E}">
        <p14:creationId xmlns:p14="http://schemas.microsoft.com/office/powerpoint/2010/main" val="1370151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Indhold - Kun titel">
    <p:spTree>
      <p:nvGrpSpPr>
        <p:cNvPr id="1" name=""/>
        <p:cNvGrpSpPr/>
        <p:nvPr/>
      </p:nvGrpSpPr>
      <p:grpSpPr>
        <a:xfrm>
          <a:off x="0" y="0"/>
          <a:ext cx="0" cy="0"/>
          <a:chOff x="0" y="0"/>
          <a:chExt cx="0" cy="0"/>
        </a:xfrm>
      </p:grpSpPr>
      <p:sp>
        <p:nvSpPr>
          <p:cNvPr id="7" name="Pladsholder til sidefod 5"/>
          <p:cNvSpPr txBox="1">
            <a:spLocks/>
          </p:cNvSpPr>
          <p:nvPr userDrawn="1"/>
        </p:nvSpPr>
        <p:spPr>
          <a:xfrm>
            <a:off x="64299" y="9185991"/>
            <a:ext cx="2314575" cy="527404"/>
          </a:xfrm>
          <a:prstGeom prst="rect">
            <a:avLst/>
          </a:prstGeom>
        </p:spPr>
        <p:txBody>
          <a:bodyPr vert="horz" lIns="24421" tIns="12210" rIns="24421" bIns="12210"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10"/>
          </a:p>
        </p:txBody>
      </p:sp>
      <p:sp>
        <p:nvSpPr>
          <p:cNvPr id="8" name="Pladsholder til titel 1">
            <a:extLst>
              <a:ext uri="{FF2B5EF4-FFF2-40B4-BE49-F238E27FC236}">
                <a16:creationId xmlns:a16="http://schemas.microsoft.com/office/drawing/2014/main" id="{2378BD0D-F0F1-48A8-8A44-8204FC2CEC1C}"/>
              </a:ext>
            </a:extLst>
          </p:cNvPr>
          <p:cNvSpPr>
            <a:spLocks noGrp="1"/>
          </p:cNvSpPr>
          <p:nvPr>
            <p:ph type="title" hasCustomPrompt="1"/>
          </p:nvPr>
        </p:nvSpPr>
        <p:spPr>
          <a:xfrm>
            <a:off x="342251" y="814582"/>
            <a:ext cx="4584342" cy="1282255"/>
          </a:xfrm>
          <a:prstGeom prst="rect">
            <a:avLst/>
          </a:prstGeom>
        </p:spPr>
        <p:txBody>
          <a:bodyPr vert="horz" lIns="0" tIns="0" rIns="0" bIns="0" rtlCol="0" anchor="t" anchorCtr="0">
            <a:noAutofit/>
          </a:bodyPr>
          <a:lstStyle>
            <a:lvl1pPr>
              <a:defRPr/>
            </a:lvl1pPr>
          </a:lstStyle>
          <a:p>
            <a:r>
              <a:rPr lang="da-DK" noProof="0"/>
              <a:t>Overskrift</a:t>
            </a:r>
          </a:p>
        </p:txBody>
      </p:sp>
      <p:sp>
        <p:nvSpPr>
          <p:cNvPr id="4" name="Rectangle 11">
            <a:extLst>
              <a:ext uri="{FF2B5EF4-FFF2-40B4-BE49-F238E27FC236}">
                <a16:creationId xmlns:a16="http://schemas.microsoft.com/office/drawing/2014/main" id="{806B51BD-097F-7C10-A089-4D3BA5CEA4E5}"/>
              </a:ext>
            </a:extLst>
          </p:cNvPr>
          <p:cNvSpPr txBox="1">
            <a:spLocks noChangeArrowheads="1"/>
          </p:cNvSpPr>
          <p:nvPr userDrawn="1"/>
        </p:nvSpPr>
        <p:spPr>
          <a:xfrm>
            <a:off x="5653652" y="9436571"/>
            <a:ext cx="863264" cy="210321"/>
          </a:xfrm>
          <a:prstGeom prst="rect">
            <a:avLst/>
          </a:prstGeom>
          <a:noFill/>
          <a:ln>
            <a:noFill/>
          </a:ln>
        </p:spPr>
        <p:txBody>
          <a:bodyPr lIns="0" tIns="0" rIns="0" bIns="0">
            <a:noAutofit/>
          </a:bodyPr>
          <a:lstStyle>
            <a:defPPr>
              <a:defRPr lang="da-DK"/>
            </a:defPPr>
            <a:lvl1pPr marL="0" algn="l" defTabSz="1042088" rtl="0" eaLnBrk="1" latinLnBrk="0" hangingPunct="1">
              <a:defRPr sz="1019" kern="1200">
                <a:solidFill>
                  <a:schemeClr val="tx1"/>
                </a:solidFill>
                <a:latin typeface="+mn-lt"/>
                <a:ea typeface="+mn-ea"/>
                <a:cs typeface="+mn-cs"/>
              </a:defRPr>
            </a:lvl1pPr>
            <a:lvl2pPr marL="521044" algn="l" defTabSz="1042088" rtl="0" eaLnBrk="1" latinLnBrk="0" hangingPunct="1">
              <a:defRPr sz="2051" kern="1200">
                <a:solidFill>
                  <a:schemeClr val="tx1"/>
                </a:solidFill>
                <a:latin typeface="+mn-lt"/>
                <a:ea typeface="+mn-ea"/>
                <a:cs typeface="+mn-cs"/>
              </a:defRPr>
            </a:lvl2pPr>
            <a:lvl3pPr marL="1042088" algn="l" defTabSz="1042088" rtl="0" eaLnBrk="1" latinLnBrk="0" hangingPunct="1">
              <a:defRPr sz="2051" kern="1200">
                <a:solidFill>
                  <a:schemeClr val="tx1"/>
                </a:solidFill>
                <a:latin typeface="+mn-lt"/>
                <a:ea typeface="+mn-ea"/>
                <a:cs typeface="+mn-cs"/>
              </a:defRPr>
            </a:lvl3pPr>
            <a:lvl4pPr marL="1563132" algn="l" defTabSz="1042088" rtl="0" eaLnBrk="1" latinLnBrk="0" hangingPunct="1">
              <a:defRPr sz="2051" kern="1200">
                <a:solidFill>
                  <a:schemeClr val="tx1"/>
                </a:solidFill>
                <a:latin typeface="+mn-lt"/>
                <a:ea typeface="+mn-ea"/>
                <a:cs typeface="+mn-cs"/>
              </a:defRPr>
            </a:lvl4pPr>
            <a:lvl5pPr marL="2084176" algn="l" defTabSz="1042088" rtl="0" eaLnBrk="1" latinLnBrk="0" hangingPunct="1">
              <a:defRPr sz="2051" kern="1200">
                <a:solidFill>
                  <a:schemeClr val="tx1"/>
                </a:solidFill>
                <a:latin typeface="+mn-lt"/>
                <a:ea typeface="+mn-ea"/>
                <a:cs typeface="+mn-cs"/>
              </a:defRPr>
            </a:lvl5pPr>
            <a:lvl6pPr marL="2605220" algn="l" defTabSz="1042088" rtl="0" eaLnBrk="1" latinLnBrk="0" hangingPunct="1">
              <a:defRPr sz="2051" kern="1200">
                <a:solidFill>
                  <a:schemeClr val="tx1"/>
                </a:solidFill>
                <a:latin typeface="+mn-lt"/>
                <a:ea typeface="+mn-ea"/>
                <a:cs typeface="+mn-cs"/>
              </a:defRPr>
            </a:lvl6pPr>
            <a:lvl7pPr marL="3126265" algn="l" defTabSz="1042088" rtl="0" eaLnBrk="1" latinLnBrk="0" hangingPunct="1">
              <a:defRPr sz="2051" kern="1200">
                <a:solidFill>
                  <a:schemeClr val="tx1"/>
                </a:solidFill>
                <a:latin typeface="+mn-lt"/>
                <a:ea typeface="+mn-ea"/>
                <a:cs typeface="+mn-cs"/>
              </a:defRPr>
            </a:lvl7pPr>
            <a:lvl8pPr marL="3647309" algn="l" defTabSz="1042088" rtl="0" eaLnBrk="1" latinLnBrk="0" hangingPunct="1">
              <a:defRPr sz="2051" kern="1200">
                <a:solidFill>
                  <a:schemeClr val="tx1"/>
                </a:solidFill>
                <a:latin typeface="+mn-lt"/>
                <a:ea typeface="+mn-ea"/>
                <a:cs typeface="+mn-cs"/>
              </a:defRPr>
            </a:lvl8pPr>
            <a:lvl9pPr marL="4168353" algn="l" defTabSz="1042088" rtl="0" eaLnBrk="1" latinLnBrk="0" hangingPunct="1">
              <a:defRPr sz="2051" kern="1200">
                <a:solidFill>
                  <a:schemeClr val="tx1"/>
                </a:solidFill>
                <a:latin typeface="+mn-lt"/>
                <a:ea typeface="+mn-ea"/>
                <a:cs typeface="+mn-cs"/>
              </a:defRPr>
            </a:lvl9pPr>
          </a:lstStyle>
          <a:p>
            <a:pPr algn="r">
              <a:defRPr/>
            </a:pPr>
            <a:r>
              <a:rPr lang="da-DK" sz="505" dirty="0">
                <a:solidFill>
                  <a:schemeClr val="tx1"/>
                </a:solidFill>
              </a:rPr>
              <a:t>Side  </a:t>
            </a:r>
            <a:fld id="{07C3ABF7-9C5F-4CBA-B4FC-DD1D7FBF45EA}" type="slidenum">
              <a:rPr lang="da-DK" sz="505" smtClean="0">
                <a:solidFill>
                  <a:schemeClr val="tx1"/>
                </a:solidFill>
              </a:rPr>
              <a:pPr algn="r">
                <a:defRPr/>
              </a:pPr>
              <a:t>‹nr.›</a:t>
            </a:fld>
            <a:endParaRPr lang="da-DK" sz="505" dirty="0">
              <a:solidFill>
                <a:schemeClr val="tx1"/>
              </a:solidFill>
            </a:endParaRPr>
          </a:p>
        </p:txBody>
      </p:sp>
    </p:spTree>
    <p:extLst>
      <p:ext uri="{BB962C8B-B14F-4D97-AF65-F5344CB8AC3E}">
        <p14:creationId xmlns:p14="http://schemas.microsoft.com/office/powerpoint/2010/main" val="2541256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4D01EC-4C07-6744-F785-049E2EF73BEF}"/>
              </a:ext>
            </a:extLst>
          </p:cNvPr>
          <p:cNvSpPr>
            <a:spLocks noGrp="1"/>
          </p:cNvSpPr>
          <p:nvPr>
            <p:ph type="ctrTitle"/>
          </p:nvPr>
        </p:nvSpPr>
        <p:spPr>
          <a:xfrm>
            <a:off x="857253" y="1621191"/>
            <a:ext cx="5143501" cy="3448755"/>
          </a:xfrm>
        </p:spPr>
        <p:txBody>
          <a:bodyPr anchor="b"/>
          <a:lstStyle>
            <a:lvl1pPr algn="ctr">
              <a:defRPr sz="3375"/>
            </a:lvl1pPr>
          </a:lstStyle>
          <a:p>
            <a:r>
              <a:rPr lang="da-DK"/>
              <a:t>Klik for at redigere titeltypografien i masteren</a:t>
            </a:r>
          </a:p>
        </p:txBody>
      </p:sp>
      <p:sp>
        <p:nvSpPr>
          <p:cNvPr id="3" name="Undertitel 2">
            <a:extLst>
              <a:ext uri="{FF2B5EF4-FFF2-40B4-BE49-F238E27FC236}">
                <a16:creationId xmlns:a16="http://schemas.microsoft.com/office/drawing/2014/main" id="{674F13F6-5775-756E-79DB-FA86EDEE9F24}"/>
              </a:ext>
            </a:extLst>
          </p:cNvPr>
          <p:cNvSpPr>
            <a:spLocks noGrp="1"/>
          </p:cNvSpPr>
          <p:nvPr>
            <p:ph type="subTitle" idx="1"/>
          </p:nvPr>
        </p:nvSpPr>
        <p:spPr>
          <a:xfrm>
            <a:off x="857253" y="5202944"/>
            <a:ext cx="5143501" cy="2391656"/>
          </a:xfrm>
        </p:spPr>
        <p:txBody>
          <a:bodyPr/>
          <a:lstStyle>
            <a:lvl1pPr marL="0" indent="0" algn="ctr">
              <a:buNone/>
              <a:defRPr sz="1350"/>
            </a:lvl1pPr>
            <a:lvl2pPr marL="257136" indent="0" algn="ctr">
              <a:buNone/>
              <a:defRPr sz="1125"/>
            </a:lvl2pPr>
            <a:lvl3pPr marL="514271" indent="0" algn="ctr">
              <a:buNone/>
              <a:defRPr sz="1013"/>
            </a:lvl3pPr>
            <a:lvl4pPr marL="771409" indent="0" algn="ctr">
              <a:buNone/>
              <a:defRPr sz="900"/>
            </a:lvl4pPr>
            <a:lvl5pPr marL="1028544" indent="0" algn="ctr">
              <a:buNone/>
              <a:defRPr sz="900"/>
            </a:lvl5pPr>
            <a:lvl6pPr marL="1285680" indent="0" algn="ctr">
              <a:buNone/>
              <a:defRPr sz="900"/>
            </a:lvl6pPr>
            <a:lvl7pPr marL="1542815" indent="0" algn="ctr">
              <a:buNone/>
              <a:defRPr sz="900"/>
            </a:lvl7pPr>
            <a:lvl8pPr marL="1799951" indent="0" algn="ctr">
              <a:buNone/>
              <a:defRPr sz="900"/>
            </a:lvl8pPr>
            <a:lvl9pPr marL="2057085" indent="0" algn="ctr">
              <a:buNone/>
              <a:defRPr sz="9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E7C4D7B5-AC78-2BC7-1A56-E496E5633222}"/>
              </a:ext>
            </a:extLst>
          </p:cNvPr>
          <p:cNvSpPr>
            <a:spLocks noGrp="1"/>
          </p:cNvSpPr>
          <p:nvPr>
            <p:ph type="dt" sz="half" idx="10"/>
          </p:nvPr>
        </p:nvSpPr>
        <p:spPr/>
        <p:txBody>
          <a:bodyPr/>
          <a:lstStyle/>
          <a:p>
            <a:fld id="{F034308B-36C3-4D21-919C-47EEA167EFE3}" type="datetimeFigureOut">
              <a:rPr lang="da-DK" smtClean="0"/>
              <a:t>28-06-2023</a:t>
            </a:fld>
            <a:endParaRPr lang="da-DK"/>
          </a:p>
        </p:txBody>
      </p:sp>
      <p:sp>
        <p:nvSpPr>
          <p:cNvPr id="5" name="Pladsholder til sidefod 4">
            <a:extLst>
              <a:ext uri="{FF2B5EF4-FFF2-40B4-BE49-F238E27FC236}">
                <a16:creationId xmlns:a16="http://schemas.microsoft.com/office/drawing/2014/main" id="{515DFCB9-75DA-7C33-9968-4A9C91FFFE7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7067CC6-2BC1-C53C-CB07-2BCD67187C70}"/>
              </a:ext>
            </a:extLst>
          </p:cNvPr>
          <p:cNvSpPr>
            <a:spLocks noGrp="1"/>
          </p:cNvSpPr>
          <p:nvPr>
            <p:ph type="sldNum" sz="quarter" idx="12"/>
          </p:nvPr>
        </p:nvSpPr>
        <p:spPr/>
        <p:txBody>
          <a:bodyPr/>
          <a:lstStyle/>
          <a:p>
            <a:fld id="{3635D678-73E1-4860-A1CC-75456B5E94AA}" type="slidenum">
              <a:rPr lang="da-DK" smtClean="0"/>
              <a:t>‹nr.›</a:t>
            </a:fld>
            <a:endParaRPr lang="da-DK"/>
          </a:p>
        </p:txBody>
      </p:sp>
    </p:spTree>
    <p:extLst>
      <p:ext uri="{BB962C8B-B14F-4D97-AF65-F5344CB8AC3E}">
        <p14:creationId xmlns:p14="http://schemas.microsoft.com/office/powerpoint/2010/main" val="4038944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782" y="3070861"/>
            <a:ext cx="5834198" cy="405176"/>
          </a:xfrm>
          <a:prstGeom prst="rect">
            <a:avLst/>
          </a:prstGeom>
        </p:spPr>
        <p:txBody>
          <a:bodyPr wrap="square" lIns="0" tIns="0" rIns="0" bIns="0">
            <a:spAutoFit/>
          </a:bodyPr>
          <a:lstStyle>
            <a:lvl1pPr>
              <a:defRPr sz="2633" b="1" i="0">
                <a:solidFill>
                  <a:srgbClr val="A78D45"/>
                </a:solidFill>
                <a:latin typeface="Montserrat"/>
                <a:cs typeface="Montserrat"/>
              </a:defRPr>
            </a:lvl1pPr>
          </a:lstStyle>
          <a:p>
            <a:endParaRPr/>
          </a:p>
        </p:txBody>
      </p:sp>
      <p:sp>
        <p:nvSpPr>
          <p:cNvPr id="3" name="Holder 3"/>
          <p:cNvSpPr>
            <a:spLocks noGrp="1"/>
          </p:cNvSpPr>
          <p:nvPr>
            <p:ph type="subTitle" idx="4"/>
          </p:nvPr>
        </p:nvSpPr>
        <p:spPr>
          <a:xfrm>
            <a:off x="1029565" y="5547361"/>
            <a:ext cx="4804634"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6/28/2023</a:t>
            </a:fld>
            <a:endParaRPr lang="en-US"/>
          </a:p>
        </p:txBody>
      </p:sp>
      <p:sp>
        <p:nvSpPr>
          <p:cNvPr id="6" name="Holder 6"/>
          <p:cNvSpPr>
            <a:spLocks noGrp="1"/>
          </p:cNvSpPr>
          <p:nvPr>
            <p:ph type="sldNum" sz="quarter" idx="7"/>
          </p:nvPr>
        </p:nvSpPr>
        <p:spPr>
          <a:xfrm>
            <a:off x="4941913" y="9212581"/>
            <a:ext cx="1578665" cy="276999"/>
          </a:xfrm>
          <a:prstGeom prst="rect">
            <a:avLst/>
          </a:prstGeom>
        </p:spPr>
        <p:txBody>
          <a:bodyPr lIns="0" tIns="0" rIns="0" bIns="0"/>
          <a:lstStyle>
            <a:lvl1pPr algn="r">
              <a:defRPr>
                <a:solidFill>
                  <a:schemeClr val="tx1">
                    <a:tint val="75000"/>
                  </a:schemeClr>
                </a:solidFill>
              </a:defRPr>
            </a:lvl1pPr>
          </a:lstStyle>
          <a:p>
            <a:fld id="{B6F15528-21DE-4FAA-801E-634DDDAF4B2B}" type="slidenum">
              <a:t>‹nr.›</a:t>
            </a:fld>
            <a:endParaRPr/>
          </a:p>
        </p:txBody>
      </p:sp>
    </p:spTree>
    <p:extLst>
      <p:ext uri="{BB962C8B-B14F-4D97-AF65-F5344CB8AC3E}">
        <p14:creationId xmlns:p14="http://schemas.microsoft.com/office/powerpoint/2010/main" val="9223621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403412" y="580937"/>
            <a:ext cx="4294606" cy="405176"/>
          </a:xfrm>
        </p:spPr>
        <p:txBody>
          <a:bodyPr lIns="0" tIns="0" rIns="0" bIns="0"/>
          <a:lstStyle>
            <a:lvl1pPr>
              <a:defRPr sz="2633" b="1" i="0">
                <a:solidFill>
                  <a:srgbClr val="A78D45"/>
                </a:solidFill>
                <a:latin typeface="Montserrat"/>
                <a:cs typeface="Montserrat"/>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6/28/2023</a:t>
            </a:fld>
            <a:endParaRPr lang="en-US"/>
          </a:p>
        </p:txBody>
      </p:sp>
      <p:sp>
        <p:nvSpPr>
          <p:cNvPr id="6" name="Holder 6"/>
          <p:cNvSpPr>
            <a:spLocks noGrp="1"/>
          </p:cNvSpPr>
          <p:nvPr>
            <p:ph type="sldNum" sz="quarter" idx="7"/>
          </p:nvPr>
        </p:nvSpPr>
        <p:spPr>
          <a:xfrm>
            <a:off x="4941913" y="9212581"/>
            <a:ext cx="1578665" cy="276999"/>
          </a:xfrm>
          <a:prstGeom prst="rect">
            <a:avLst/>
          </a:prstGeom>
        </p:spPr>
        <p:txBody>
          <a:bodyPr lIns="0" tIns="0" rIns="0" bIns="0"/>
          <a:lstStyle>
            <a:lvl1pPr algn="r">
              <a:defRPr>
                <a:solidFill>
                  <a:schemeClr val="tx1">
                    <a:tint val="75000"/>
                  </a:schemeClr>
                </a:solidFill>
              </a:defRPr>
            </a:lvl1pPr>
          </a:lstStyle>
          <a:p>
            <a:fld id="{B6F15528-21DE-4FAA-801E-634DDDAF4B2B}" type="slidenum">
              <a:t>‹nr.›</a:t>
            </a:fld>
            <a:endParaRPr/>
          </a:p>
        </p:txBody>
      </p:sp>
    </p:spTree>
    <p:extLst>
      <p:ext uri="{BB962C8B-B14F-4D97-AF65-F5344CB8AC3E}">
        <p14:creationId xmlns:p14="http://schemas.microsoft.com/office/powerpoint/2010/main" val="15117082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403412" y="580937"/>
            <a:ext cx="4294606" cy="405176"/>
          </a:xfrm>
        </p:spPr>
        <p:txBody>
          <a:bodyPr lIns="0" tIns="0" rIns="0" bIns="0"/>
          <a:lstStyle>
            <a:lvl1pPr>
              <a:defRPr sz="2633" b="1" i="0">
                <a:solidFill>
                  <a:srgbClr val="A78D45"/>
                </a:solidFill>
                <a:latin typeface="Montserrat"/>
                <a:cs typeface="Montserrat"/>
              </a:defRPr>
            </a:lvl1pPr>
          </a:lstStyle>
          <a:p>
            <a:endParaRPr/>
          </a:p>
        </p:txBody>
      </p:sp>
      <p:sp>
        <p:nvSpPr>
          <p:cNvPr id="3" name="Holder 3"/>
          <p:cNvSpPr>
            <a:spLocks noGrp="1"/>
          </p:cNvSpPr>
          <p:nvPr>
            <p:ph sz="half" idx="2"/>
          </p:nvPr>
        </p:nvSpPr>
        <p:spPr>
          <a:xfrm>
            <a:off x="343188" y="2278381"/>
            <a:ext cx="2985736"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4838" y="2278381"/>
            <a:ext cx="2985736"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6/28/2023</a:t>
            </a:fld>
            <a:endParaRPr lang="en-US"/>
          </a:p>
        </p:txBody>
      </p:sp>
      <p:sp>
        <p:nvSpPr>
          <p:cNvPr id="7" name="Holder 7"/>
          <p:cNvSpPr>
            <a:spLocks noGrp="1"/>
          </p:cNvSpPr>
          <p:nvPr>
            <p:ph type="sldNum" sz="quarter" idx="7"/>
          </p:nvPr>
        </p:nvSpPr>
        <p:spPr>
          <a:xfrm>
            <a:off x="4941913" y="9212581"/>
            <a:ext cx="1578665" cy="276999"/>
          </a:xfrm>
          <a:prstGeom prst="rect">
            <a:avLst/>
          </a:prstGeom>
        </p:spPr>
        <p:txBody>
          <a:bodyPr lIns="0" tIns="0" rIns="0" bIns="0"/>
          <a:lstStyle>
            <a:lvl1pPr algn="r">
              <a:defRPr>
                <a:solidFill>
                  <a:schemeClr val="tx1">
                    <a:tint val="75000"/>
                  </a:schemeClr>
                </a:solidFill>
              </a:defRPr>
            </a:lvl1pPr>
          </a:lstStyle>
          <a:p>
            <a:fld id="{B6F15528-21DE-4FAA-801E-634DDDAF4B2B}" type="slidenum">
              <a:t>‹nr.›</a:t>
            </a:fld>
            <a:endParaRPr/>
          </a:p>
        </p:txBody>
      </p:sp>
    </p:spTree>
    <p:extLst>
      <p:ext uri="{BB962C8B-B14F-4D97-AF65-F5344CB8AC3E}">
        <p14:creationId xmlns:p14="http://schemas.microsoft.com/office/powerpoint/2010/main" val="37060808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403412" y="580937"/>
            <a:ext cx="4294606" cy="405176"/>
          </a:xfrm>
        </p:spPr>
        <p:txBody>
          <a:bodyPr lIns="0" tIns="0" rIns="0" bIns="0"/>
          <a:lstStyle>
            <a:lvl1pPr>
              <a:defRPr sz="2633" b="1" i="0">
                <a:solidFill>
                  <a:srgbClr val="A78D45"/>
                </a:solidFill>
                <a:latin typeface="Montserrat"/>
                <a:cs typeface="Montserra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6/28/2023</a:t>
            </a:fld>
            <a:endParaRPr lang="en-US"/>
          </a:p>
        </p:txBody>
      </p:sp>
      <p:sp>
        <p:nvSpPr>
          <p:cNvPr id="5" name="Holder 5"/>
          <p:cNvSpPr>
            <a:spLocks noGrp="1"/>
          </p:cNvSpPr>
          <p:nvPr>
            <p:ph type="sldNum" sz="quarter" idx="7"/>
          </p:nvPr>
        </p:nvSpPr>
        <p:spPr>
          <a:xfrm>
            <a:off x="4941913" y="9212581"/>
            <a:ext cx="1578665" cy="276999"/>
          </a:xfrm>
          <a:prstGeom prst="rect">
            <a:avLst/>
          </a:prstGeom>
        </p:spPr>
        <p:txBody>
          <a:bodyPr lIns="0" tIns="0" rIns="0" bIns="0"/>
          <a:lstStyle>
            <a:lvl1pPr algn="r">
              <a:defRPr>
                <a:solidFill>
                  <a:schemeClr val="tx1">
                    <a:tint val="75000"/>
                  </a:schemeClr>
                </a:solidFill>
              </a:defRPr>
            </a:lvl1pPr>
          </a:lstStyle>
          <a:p>
            <a:fld id="{B6F15528-21DE-4FAA-801E-634DDDAF4B2B}" type="slidenum">
              <a:t>‹nr.›</a:t>
            </a:fld>
            <a:endParaRPr/>
          </a:p>
        </p:txBody>
      </p:sp>
    </p:spTree>
    <p:extLst>
      <p:ext uri="{BB962C8B-B14F-4D97-AF65-F5344CB8AC3E}">
        <p14:creationId xmlns:p14="http://schemas.microsoft.com/office/powerpoint/2010/main" val="32148882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6/28/2023</a:t>
            </a:fld>
            <a:endParaRPr lang="en-US"/>
          </a:p>
        </p:txBody>
      </p:sp>
      <p:sp>
        <p:nvSpPr>
          <p:cNvPr id="4" name="Holder 4"/>
          <p:cNvSpPr>
            <a:spLocks noGrp="1"/>
          </p:cNvSpPr>
          <p:nvPr>
            <p:ph type="sldNum" sz="quarter" idx="7"/>
          </p:nvPr>
        </p:nvSpPr>
        <p:spPr>
          <a:xfrm>
            <a:off x="4941913" y="9212581"/>
            <a:ext cx="1578665" cy="276999"/>
          </a:xfrm>
          <a:prstGeom prst="rect">
            <a:avLst/>
          </a:prstGeom>
        </p:spPr>
        <p:txBody>
          <a:bodyPr lIns="0" tIns="0" rIns="0" bIns="0"/>
          <a:lstStyle>
            <a:lvl1pPr algn="r">
              <a:defRPr>
                <a:solidFill>
                  <a:schemeClr val="tx1">
                    <a:tint val="75000"/>
                  </a:schemeClr>
                </a:solidFill>
              </a:defRPr>
            </a:lvl1pPr>
          </a:lstStyle>
          <a:p>
            <a:fld id="{B6F15528-21DE-4FAA-801E-634DDDAF4B2B}" type="slidenum">
              <a:t>‹nr.›</a:t>
            </a:fld>
            <a:endParaRPr/>
          </a:p>
        </p:txBody>
      </p:sp>
    </p:spTree>
    <p:extLst>
      <p:ext uri="{BB962C8B-B14F-4D97-AF65-F5344CB8AC3E}">
        <p14:creationId xmlns:p14="http://schemas.microsoft.com/office/powerpoint/2010/main" val="1714445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dhold - Kun titel">
    <p:spTree>
      <p:nvGrpSpPr>
        <p:cNvPr id="1" name=""/>
        <p:cNvGrpSpPr/>
        <p:nvPr/>
      </p:nvGrpSpPr>
      <p:grpSpPr>
        <a:xfrm>
          <a:off x="0" y="0"/>
          <a:ext cx="0" cy="0"/>
          <a:chOff x="0" y="0"/>
          <a:chExt cx="0" cy="0"/>
        </a:xfrm>
      </p:grpSpPr>
      <p:sp>
        <p:nvSpPr>
          <p:cNvPr id="7" name="Pladsholder til sidefod 5"/>
          <p:cNvSpPr txBox="1">
            <a:spLocks/>
          </p:cNvSpPr>
          <p:nvPr userDrawn="1"/>
        </p:nvSpPr>
        <p:spPr>
          <a:xfrm>
            <a:off x="64299" y="9185991"/>
            <a:ext cx="2314575" cy="527404"/>
          </a:xfrm>
          <a:prstGeom prst="rect">
            <a:avLst/>
          </a:prstGeom>
        </p:spPr>
        <p:txBody>
          <a:bodyPr vert="horz" lIns="24421" tIns="12210" rIns="24421" bIns="12210"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10"/>
          </a:p>
        </p:txBody>
      </p:sp>
      <p:sp>
        <p:nvSpPr>
          <p:cNvPr id="8" name="Pladsholder til titel 1">
            <a:extLst>
              <a:ext uri="{FF2B5EF4-FFF2-40B4-BE49-F238E27FC236}">
                <a16:creationId xmlns:a16="http://schemas.microsoft.com/office/drawing/2014/main" id="{2378BD0D-F0F1-48A8-8A44-8204FC2CEC1C}"/>
              </a:ext>
            </a:extLst>
          </p:cNvPr>
          <p:cNvSpPr>
            <a:spLocks noGrp="1"/>
          </p:cNvSpPr>
          <p:nvPr>
            <p:ph type="title" hasCustomPrompt="1"/>
          </p:nvPr>
        </p:nvSpPr>
        <p:spPr>
          <a:xfrm>
            <a:off x="342251" y="814582"/>
            <a:ext cx="4584342" cy="1282255"/>
          </a:xfrm>
          <a:prstGeom prst="rect">
            <a:avLst/>
          </a:prstGeom>
        </p:spPr>
        <p:txBody>
          <a:bodyPr vert="horz" lIns="0" tIns="0" rIns="0" bIns="0" rtlCol="0" anchor="t" anchorCtr="0">
            <a:noAutofit/>
          </a:bodyPr>
          <a:lstStyle>
            <a:lvl1pPr>
              <a:defRPr/>
            </a:lvl1pPr>
          </a:lstStyle>
          <a:p>
            <a:r>
              <a:rPr lang="da-DK" noProof="0"/>
              <a:t>Overskrift</a:t>
            </a:r>
          </a:p>
        </p:txBody>
      </p:sp>
    </p:spTree>
    <p:extLst>
      <p:ext uri="{BB962C8B-B14F-4D97-AF65-F5344CB8AC3E}">
        <p14:creationId xmlns:p14="http://schemas.microsoft.com/office/powerpoint/2010/main" val="3371867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Indhold - Kun titel">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404A83-B9DC-27DF-B6B0-22BE30997FED}"/>
              </a:ext>
            </a:extLst>
          </p:cNvPr>
          <p:cNvSpPr/>
          <p:nvPr userDrawn="1"/>
        </p:nvSpPr>
        <p:spPr>
          <a:xfrm>
            <a:off x="4" y="4954288"/>
            <a:ext cx="6857999" cy="4951716"/>
          </a:xfrm>
          <a:prstGeom prst="rect">
            <a:avLst/>
          </a:prstGeom>
          <a:solidFill>
            <a:srgbClr val="FFF9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3457" tIns="113457" rIns="113457" bIns="113457" numCol="1" spcCol="0" rtlCol="0" fromWordArt="0" anchor="ctr" anchorCtr="0" forceAA="0" compatLnSpc="1">
            <a:prstTxWarp prst="textNoShape">
              <a:avLst/>
            </a:prstTxWarp>
            <a:noAutofit/>
          </a:bodyPr>
          <a:lstStyle/>
          <a:p>
            <a:pPr algn="ctr"/>
            <a:endParaRPr lang="en-DK" sz="757" b="1" err="1">
              <a:solidFill>
                <a:schemeClr val="tx2"/>
              </a:solidFill>
              <a:latin typeface="Work Sans Bold Roman" charset="0"/>
              <a:ea typeface="Work Sans Bold Roman" charset="0"/>
              <a:cs typeface="Work Sans Bold Roman" charset="0"/>
            </a:endParaRPr>
          </a:p>
        </p:txBody>
      </p:sp>
      <p:sp>
        <p:nvSpPr>
          <p:cNvPr id="7" name="Pladsholder til sidefod 5"/>
          <p:cNvSpPr txBox="1">
            <a:spLocks/>
          </p:cNvSpPr>
          <p:nvPr userDrawn="1"/>
        </p:nvSpPr>
        <p:spPr>
          <a:xfrm>
            <a:off x="64299" y="9185991"/>
            <a:ext cx="2314575" cy="527404"/>
          </a:xfrm>
          <a:prstGeom prst="rect">
            <a:avLst/>
          </a:prstGeom>
        </p:spPr>
        <p:txBody>
          <a:bodyPr vert="horz" lIns="24421" tIns="12210" rIns="24421" bIns="12210"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10"/>
          </a:p>
        </p:txBody>
      </p:sp>
      <p:sp>
        <p:nvSpPr>
          <p:cNvPr id="8" name="Pladsholder til titel 1">
            <a:extLst>
              <a:ext uri="{FF2B5EF4-FFF2-40B4-BE49-F238E27FC236}">
                <a16:creationId xmlns:a16="http://schemas.microsoft.com/office/drawing/2014/main" id="{2378BD0D-F0F1-48A8-8A44-8204FC2CEC1C}"/>
              </a:ext>
            </a:extLst>
          </p:cNvPr>
          <p:cNvSpPr>
            <a:spLocks noGrp="1"/>
          </p:cNvSpPr>
          <p:nvPr>
            <p:ph type="title" hasCustomPrompt="1"/>
          </p:nvPr>
        </p:nvSpPr>
        <p:spPr>
          <a:xfrm>
            <a:off x="342251" y="814582"/>
            <a:ext cx="4584342" cy="1282255"/>
          </a:xfrm>
          <a:prstGeom prst="rect">
            <a:avLst/>
          </a:prstGeom>
        </p:spPr>
        <p:txBody>
          <a:bodyPr vert="horz" lIns="0" tIns="0" rIns="0" bIns="0" rtlCol="0" anchor="t" anchorCtr="0">
            <a:noAutofit/>
          </a:bodyPr>
          <a:lstStyle>
            <a:lvl1pPr>
              <a:defRPr/>
            </a:lvl1pPr>
          </a:lstStyle>
          <a:p>
            <a:r>
              <a:rPr lang="da-DK" noProof="0"/>
              <a:t>Overskrift</a:t>
            </a:r>
          </a:p>
        </p:txBody>
      </p:sp>
      <p:sp>
        <p:nvSpPr>
          <p:cNvPr id="4" name="Rectangle 11">
            <a:extLst>
              <a:ext uri="{FF2B5EF4-FFF2-40B4-BE49-F238E27FC236}">
                <a16:creationId xmlns:a16="http://schemas.microsoft.com/office/drawing/2014/main" id="{806B51BD-097F-7C10-A089-4D3BA5CEA4E5}"/>
              </a:ext>
            </a:extLst>
          </p:cNvPr>
          <p:cNvSpPr txBox="1">
            <a:spLocks noChangeArrowheads="1"/>
          </p:cNvSpPr>
          <p:nvPr userDrawn="1"/>
        </p:nvSpPr>
        <p:spPr>
          <a:xfrm>
            <a:off x="5653652" y="9436571"/>
            <a:ext cx="863264" cy="210321"/>
          </a:xfrm>
          <a:prstGeom prst="rect">
            <a:avLst/>
          </a:prstGeom>
          <a:noFill/>
          <a:ln>
            <a:noFill/>
          </a:ln>
        </p:spPr>
        <p:txBody>
          <a:bodyPr lIns="0" tIns="0" rIns="0" bIns="0">
            <a:noAutofit/>
          </a:bodyPr>
          <a:lstStyle>
            <a:defPPr>
              <a:defRPr lang="da-DK"/>
            </a:defPPr>
            <a:lvl1pPr marL="0" algn="l" defTabSz="1042088" rtl="0" eaLnBrk="1" latinLnBrk="0" hangingPunct="1">
              <a:defRPr sz="1019" kern="1200">
                <a:solidFill>
                  <a:schemeClr val="tx1"/>
                </a:solidFill>
                <a:latin typeface="+mn-lt"/>
                <a:ea typeface="+mn-ea"/>
                <a:cs typeface="+mn-cs"/>
              </a:defRPr>
            </a:lvl1pPr>
            <a:lvl2pPr marL="521044" algn="l" defTabSz="1042088" rtl="0" eaLnBrk="1" latinLnBrk="0" hangingPunct="1">
              <a:defRPr sz="2051" kern="1200">
                <a:solidFill>
                  <a:schemeClr val="tx1"/>
                </a:solidFill>
                <a:latin typeface="+mn-lt"/>
                <a:ea typeface="+mn-ea"/>
                <a:cs typeface="+mn-cs"/>
              </a:defRPr>
            </a:lvl2pPr>
            <a:lvl3pPr marL="1042088" algn="l" defTabSz="1042088" rtl="0" eaLnBrk="1" latinLnBrk="0" hangingPunct="1">
              <a:defRPr sz="2051" kern="1200">
                <a:solidFill>
                  <a:schemeClr val="tx1"/>
                </a:solidFill>
                <a:latin typeface="+mn-lt"/>
                <a:ea typeface="+mn-ea"/>
                <a:cs typeface="+mn-cs"/>
              </a:defRPr>
            </a:lvl3pPr>
            <a:lvl4pPr marL="1563132" algn="l" defTabSz="1042088" rtl="0" eaLnBrk="1" latinLnBrk="0" hangingPunct="1">
              <a:defRPr sz="2051" kern="1200">
                <a:solidFill>
                  <a:schemeClr val="tx1"/>
                </a:solidFill>
                <a:latin typeface="+mn-lt"/>
                <a:ea typeface="+mn-ea"/>
                <a:cs typeface="+mn-cs"/>
              </a:defRPr>
            </a:lvl4pPr>
            <a:lvl5pPr marL="2084176" algn="l" defTabSz="1042088" rtl="0" eaLnBrk="1" latinLnBrk="0" hangingPunct="1">
              <a:defRPr sz="2051" kern="1200">
                <a:solidFill>
                  <a:schemeClr val="tx1"/>
                </a:solidFill>
                <a:latin typeface="+mn-lt"/>
                <a:ea typeface="+mn-ea"/>
                <a:cs typeface="+mn-cs"/>
              </a:defRPr>
            </a:lvl5pPr>
            <a:lvl6pPr marL="2605220" algn="l" defTabSz="1042088" rtl="0" eaLnBrk="1" latinLnBrk="0" hangingPunct="1">
              <a:defRPr sz="2051" kern="1200">
                <a:solidFill>
                  <a:schemeClr val="tx1"/>
                </a:solidFill>
                <a:latin typeface="+mn-lt"/>
                <a:ea typeface="+mn-ea"/>
                <a:cs typeface="+mn-cs"/>
              </a:defRPr>
            </a:lvl6pPr>
            <a:lvl7pPr marL="3126265" algn="l" defTabSz="1042088" rtl="0" eaLnBrk="1" latinLnBrk="0" hangingPunct="1">
              <a:defRPr sz="2051" kern="1200">
                <a:solidFill>
                  <a:schemeClr val="tx1"/>
                </a:solidFill>
                <a:latin typeface="+mn-lt"/>
                <a:ea typeface="+mn-ea"/>
                <a:cs typeface="+mn-cs"/>
              </a:defRPr>
            </a:lvl7pPr>
            <a:lvl8pPr marL="3647309" algn="l" defTabSz="1042088" rtl="0" eaLnBrk="1" latinLnBrk="0" hangingPunct="1">
              <a:defRPr sz="2051" kern="1200">
                <a:solidFill>
                  <a:schemeClr val="tx1"/>
                </a:solidFill>
                <a:latin typeface="+mn-lt"/>
                <a:ea typeface="+mn-ea"/>
                <a:cs typeface="+mn-cs"/>
              </a:defRPr>
            </a:lvl8pPr>
            <a:lvl9pPr marL="4168353" algn="l" defTabSz="1042088" rtl="0" eaLnBrk="1" latinLnBrk="0" hangingPunct="1">
              <a:defRPr sz="2051" kern="1200">
                <a:solidFill>
                  <a:schemeClr val="tx1"/>
                </a:solidFill>
                <a:latin typeface="+mn-lt"/>
                <a:ea typeface="+mn-ea"/>
                <a:cs typeface="+mn-cs"/>
              </a:defRPr>
            </a:lvl9pPr>
          </a:lstStyle>
          <a:p>
            <a:pPr algn="r">
              <a:defRPr/>
            </a:pPr>
            <a:r>
              <a:rPr lang="da-DK" sz="505">
                <a:solidFill>
                  <a:schemeClr val="tx1"/>
                </a:solidFill>
              </a:rPr>
              <a:t>Side  </a:t>
            </a:r>
            <a:fld id="{07C3ABF7-9C5F-4CBA-B4FC-DD1D7FBF45EA}" type="slidenum">
              <a:rPr lang="da-DK" sz="505" smtClean="0">
                <a:solidFill>
                  <a:schemeClr val="tx1"/>
                </a:solidFill>
              </a:rPr>
              <a:pPr algn="r">
                <a:defRPr/>
              </a:pPr>
              <a:t>‹nr.›</a:t>
            </a:fld>
            <a:endParaRPr lang="da-DK" sz="505">
              <a:solidFill>
                <a:schemeClr val="tx1"/>
              </a:solidFill>
            </a:endParaRPr>
          </a:p>
        </p:txBody>
      </p:sp>
    </p:spTree>
    <p:extLst>
      <p:ext uri="{BB962C8B-B14F-4D97-AF65-F5344CB8AC3E}">
        <p14:creationId xmlns:p14="http://schemas.microsoft.com/office/powerpoint/2010/main" val="382275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Indhold - Kun titel">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404A83-B9DC-27DF-B6B0-22BE30997FED}"/>
              </a:ext>
            </a:extLst>
          </p:cNvPr>
          <p:cNvSpPr/>
          <p:nvPr userDrawn="1"/>
        </p:nvSpPr>
        <p:spPr>
          <a:xfrm>
            <a:off x="0" y="3"/>
            <a:ext cx="6858000" cy="9906000"/>
          </a:xfrm>
          <a:prstGeom prst="rect">
            <a:avLst/>
          </a:prstGeom>
          <a:solidFill>
            <a:srgbClr val="FFF9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3457" tIns="113457" rIns="113457" bIns="113457" numCol="1" spcCol="0" rtlCol="0" fromWordArt="0" anchor="ctr" anchorCtr="0" forceAA="0" compatLnSpc="1">
            <a:prstTxWarp prst="textNoShape">
              <a:avLst/>
            </a:prstTxWarp>
            <a:noAutofit/>
          </a:bodyPr>
          <a:lstStyle/>
          <a:p>
            <a:pPr algn="ctr"/>
            <a:endParaRPr lang="en-DK" sz="757" b="1" err="1">
              <a:solidFill>
                <a:schemeClr val="tx2"/>
              </a:solidFill>
              <a:latin typeface="Work Sans Bold Roman" charset="0"/>
              <a:ea typeface="Work Sans Bold Roman" charset="0"/>
              <a:cs typeface="Work Sans Bold Roman" charset="0"/>
            </a:endParaRPr>
          </a:p>
        </p:txBody>
      </p:sp>
      <p:sp>
        <p:nvSpPr>
          <p:cNvPr id="7" name="Pladsholder til sidefod 5"/>
          <p:cNvSpPr txBox="1">
            <a:spLocks/>
          </p:cNvSpPr>
          <p:nvPr userDrawn="1"/>
        </p:nvSpPr>
        <p:spPr>
          <a:xfrm>
            <a:off x="64299" y="9185991"/>
            <a:ext cx="2314575" cy="527404"/>
          </a:xfrm>
          <a:prstGeom prst="rect">
            <a:avLst/>
          </a:prstGeom>
        </p:spPr>
        <p:txBody>
          <a:bodyPr vert="horz" lIns="24421" tIns="12210" rIns="24421" bIns="12210"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10"/>
          </a:p>
        </p:txBody>
      </p:sp>
      <p:sp>
        <p:nvSpPr>
          <p:cNvPr id="8" name="Pladsholder til titel 1">
            <a:extLst>
              <a:ext uri="{FF2B5EF4-FFF2-40B4-BE49-F238E27FC236}">
                <a16:creationId xmlns:a16="http://schemas.microsoft.com/office/drawing/2014/main" id="{2378BD0D-F0F1-48A8-8A44-8204FC2CEC1C}"/>
              </a:ext>
            </a:extLst>
          </p:cNvPr>
          <p:cNvSpPr>
            <a:spLocks noGrp="1"/>
          </p:cNvSpPr>
          <p:nvPr>
            <p:ph type="title" hasCustomPrompt="1"/>
          </p:nvPr>
        </p:nvSpPr>
        <p:spPr>
          <a:xfrm>
            <a:off x="342251" y="814582"/>
            <a:ext cx="4584342" cy="1282255"/>
          </a:xfrm>
          <a:prstGeom prst="rect">
            <a:avLst/>
          </a:prstGeom>
        </p:spPr>
        <p:txBody>
          <a:bodyPr vert="horz" lIns="0" tIns="0" rIns="0" bIns="0" rtlCol="0" anchor="t" anchorCtr="0">
            <a:noAutofit/>
          </a:bodyPr>
          <a:lstStyle>
            <a:lvl1pPr>
              <a:defRPr/>
            </a:lvl1pPr>
          </a:lstStyle>
          <a:p>
            <a:r>
              <a:rPr lang="da-DK" noProof="0"/>
              <a:t>Overskrift</a:t>
            </a:r>
          </a:p>
        </p:txBody>
      </p:sp>
      <p:sp>
        <p:nvSpPr>
          <p:cNvPr id="4" name="Rectangle 11">
            <a:extLst>
              <a:ext uri="{FF2B5EF4-FFF2-40B4-BE49-F238E27FC236}">
                <a16:creationId xmlns:a16="http://schemas.microsoft.com/office/drawing/2014/main" id="{C766A3D4-3347-8D8F-C1B8-5C1A8A8271DE}"/>
              </a:ext>
            </a:extLst>
          </p:cNvPr>
          <p:cNvSpPr txBox="1">
            <a:spLocks noChangeArrowheads="1"/>
          </p:cNvSpPr>
          <p:nvPr userDrawn="1"/>
        </p:nvSpPr>
        <p:spPr>
          <a:xfrm>
            <a:off x="5653652" y="9436571"/>
            <a:ext cx="863264" cy="210321"/>
          </a:xfrm>
          <a:prstGeom prst="rect">
            <a:avLst/>
          </a:prstGeom>
          <a:noFill/>
          <a:ln>
            <a:noFill/>
          </a:ln>
        </p:spPr>
        <p:txBody>
          <a:bodyPr lIns="0" tIns="0" rIns="0" bIns="0">
            <a:noAutofit/>
          </a:bodyPr>
          <a:lstStyle>
            <a:defPPr>
              <a:defRPr lang="da-DK"/>
            </a:defPPr>
            <a:lvl1pPr marL="0" algn="l" defTabSz="1042088" rtl="0" eaLnBrk="1" latinLnBrk="0" hangingPunct="1">
              <a:defRPr sz="1019" kern="1200">
                <a:solidFill>
                  <a:schemeClr val="tx1"/>
                </a:solidFill>
                <a:latin typeface="+mn-lt"/>
                <a:ea typeface="+mn-ea"/>
                <a:cs typeface="+mn-cs"/>
              </a:defRPr>
            </a:lvl1pPr>
            <a:lvl2pPr marL="521044" algn="l" defTabSz="1042088" rtl="0" eaLnBrk="1" latinLnBrk="0" hangingPunct="1">
              <a:defRPr sz="2051" kern="1200">
                <a:solidFill>
                  <a:schemeClr val="tx1"/>
                </a:solidFill>
                <a:latin typeface="+mn-lt"/>
                <a:ea typeface="+mn-ea"/>
                <a:cs typeface="+mn-cs"/>
              </a:defRPr>
            </a:lvl2pPr>
            <a:lvl3pPr marL="1042088" algn="l" defTabSz="1042088" rtl="0" eaLnBrk="1" latinLnBrk="0" hangingPunct="1">
              <a:defRPr sz="2051" kern="1200">
                <a:solidFill>
                  <a:schemeClr val="tx1"/>
                </a:solidFill>
                <a:latin typeface="+mn-lt"/>
                <a:ea typeface="+mn-ea"/>
                <a:cs typeface="+mn-cs"/>
              </a:defRPr>
            </a:lvl3pPr>
            <a:lvl4pPr marL="1563132" algn="l" defTabSz="1042088" rtl="0" eaLnBrk="1" latinLnBrk="0" hangingPunct="1">
              <a:defRPr sz="2051" kern="1200">
                <a:solidFill>
                  <a:schemeClr val="tx1"/>
                </a:solidFill>
                <a:latin typeface="+mn-lt"/>
                <a:ea typeface="+mn-ea"/>
                <a:cs typeface="+mn-cs"/>
              </a:defRPr>
            </a:lvl4pPr>
            <a:lvl5pPr marL="2084176" algn="l" defTabSz="1042088" rtl="0" eaLnBrk="1" latinLnBrk="0" hangingPunct="1">
              <a:defRPr sz="2051" kern="1200">
                <a:solidFill>
                  <a:schemeClr val="tx1"/>
                </a:solidFill>
                <a:latin typeface="+mn-lt"/>
                <a:ea typeface="+mn-ea"/>
                <a:cs typeface="+mn-cs"/>
              </a:defRPr>
            </a:lvl5pPr>
            <a:lvl6pPr marL="2605220" algn="l" defTabSz="1042088" rtl="0" eaLnBrk="1" latinLnBrk="0" hangingPunct="1">
              <a:defRPr sz="2051" kern="1200">
                <a:solidFill>
                  <a:schemeClr val="tx1"/>
                </a:solidFill>
                <a:latin typeface="+mn-lt"/>
                <a:ea typeface="+mn-ea"/>
                <a:cs typeface="+mn-cs"/>
              </a:defRPr>
            </a:lvl6pPr>
            <a:lvl7pPr marL="3126265" algn="l" defTabSz="1042088" rtl="0" eaLnBrk="1" latinLnBrk="0" hangingPunct="1">
              <a:defRPr sz="2051" kern="1200">
                <a:solidFill>
                  <a:schemeClr val="tx1"/>
                </a:solidFill>
                <a:latin typeface="+mn-lt"/>
                <a:ea typeface="+mn-ea"/>
                <a:cs typeface="+mn-cs"/>
              </a:defRPr>
            </a:lvl7pPr>
            <a:lvl8pPr marL="3647309" algn="l" defTabSz="1042088" rtl="0" eaLnBrk="1" latinLnBrk="0" hangingPunct="1">
              <a:defRPr sz="2051" kern="1200">
                <a:solidFill>
                  <a:schemeClr val="tx1"/>
                </a:solidFill>
                <a:latin typeface="+mn-lt"/>
                <a:ea typeface="+mn-ea"/>
                <a:cs typeface="+mn-cs"/>
              </a:defRPr>
            </a:lvl8pPr>
            <a:lvl9pPr marL="4168353" algn="l" defTabSz="1042088" rtl="0" eaLnBrk="1" latinLnBrk="0" hangingPunct="1">
              <a:defRPr sz="2051" kern="1200">
                <a:solidFill>
                  <a:schemeClr val="tx1"/>
                </a:solidFill>
                <a:latin typeface="+mn-lt"/>
                <a:ea typeface="+mn-ea"/>
                <a:cs typeface="+mn-cs"/>
              </a:defRPr>
            </a:lvl9pPr>
          </a:lstStyle>
          <a:p>
            <a:pPr algn="r">
              <a:defRPr/>
            </a:pPr>
            <a:r>
              <a:rPr lang="da-DK" sz="505">
                <a:solidFill>
                  <a:schemeClr val="tx1"/>
                </a:solidFill>
              </a:rPr>
              <a:t>Side  </a:t>
            </a:r>
            <a:fld id="{07C3ABF7-9C5F-4CBA-B4FC-DD1D7FBF45EA}" type="slidenum">
              <a:rPr lang="da-DK" sz="505" smtClean="0">
                <a:solidFill>
                  <a:schemeClr val="tx1"/>
                </a:solidFill>
              </a:rPr>
              <a:pPr algn="r">
                <a:defRPr/>
              </a:pPr>
              <a:t>‹nr.›</a:t>
            </a:fld>
            <a:endParaRPr lang="da-DK" sz="505">
              <a:solidFill>
                <a:schemeClr val="tx1"/>
              </a:solidFill>
            </a:endParaRPr>
          </a:p>
        </p:txBody>
      </p:sp>
    </p:spTree>
    <p:extLst>
      <p:ext uri="{BB962C8B-B14F-4D97-AF65-F5344CB8AC3E}">
        <p14:creationId xmlns:p14="http://schemas.microsoft.com/office/powerpoint/2010/main" val="4092232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Indhold - Kun titel">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404A83-B9DC-27DF-B6B0-22BE30997FED}"/>
              </a:ext>
            </a:extLst>
          </p:cNvPr>
          <p:cNvSpPr/>
          <p:nvPr userDrawn="1"/>
        </p:nvSpPr>
        <p:spPr>
          <a:xfrm>
            <a:off x="0" y="3"/>
            <a:ext cx="6858000" cy="9906000"/>
          </a:xfrm>
          <a:prstGeom prst="rect">
            <a:avLst/>
          </a:prstGeom>
          <a:solidFill>
            <a:srgbClr val="EBF5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3457" tIns="113457" rIns="113457" bIns="113457" numCol="1" spcCol="0" rtlCol="0" fromWordArt="0" anchor="ctr" anchorCtr="0" forceAA="0" compatLnSpc="1">
            <a:prstTxWarp prst="textNoShape">
              <a:avLst/>
            </a:prstTxWarp>
            <a:noAutofit/>
          </a:bodyPr>
          <a:lstStyle/>
          <a:p>
            <a:pPr algn="ctr"/>
            <a:endParaRPr lang="en-DK" sz="757" b="1" err="1">
              <a:solidFill>
                <a:schemeClr val="tx2"/>
              </a:solidFill>
              <a:latin typeface="Work Sans Bold Roman" charset="0"/>
              <a:ea typeface="Work Sans Bold Roman" charset="0"/>
              <a:cs typeface="Work Sans Bold Roman" charset="0"/>
            </a:endParaRPr>
          </a:p>
        </p:txBody>
      </p:sp>
      <p:sp>
        <p:nvSpPr>
          <p:cNvPr id="7" name="Pladsholder til sidefod 5"/>
          <p:cNvSpPr txBox="1">
            <a:spLocks/>
          </p:cNvSpPr>
          <p:nvPr userDrawn="1"/>
        </p:nvSpPr>
        <p:spPr>
          <a:xfrm>
            <a:off x="64299" y="9185991"/>
            <a:ext cx="2314575" cy="527404"/>
          </a:xfrm>
          <a:prstGeom prst="rect">
            <a:avLst/>
          </a:prstGeom>
        </p:spPr>
        <p:txBody>
          <a:bodyPr vert="horz" lIns="24421" tIns="12210" rIns="24421" bIns="12210"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10"/>
          </a:p>
        </p:txBody>
      </p:sp>
      <p:sp>
        <p:nvSpPr>
          <p:cNvPr id="8" name="Pladsholder til titel 1">
            <a:extLst>
              <a:ext uri="{FF2B5EF4-FFF2-40B4-BE49-F238E27FC236}">
                <a16:creationId xmlns:a16="http://schemas.microsoft.com/office/drawing/2014/main" id="{2378BD0D-F0F1-48A8-8A44-8204FC2CEC1C}"/>
              </a:ext>
            </a:extLst>
          </p:cNvPr>
          <p:cNvSpPr>
            <a:spLocks noGrp="1"/>
          </p:cNvSpPr>
          <p:nvPr>
            <p:ph type="title" hasCustomPrompt="1"/>
          </p:nvPr>
        </p:nvSpPr>
        <p:spPr>
          <a:xfrm>
            <a:off x="342251" y="814582"/>
            <a:ext cx="4584342" cy="1282255"/>
          </a:xfrm>
          <a:prstGeom prst="rect">
            <a:avLst/>
          </a:prstGeom>
        </p:spPr>
        <p:txBody>
          <a:bodyPr vert="horz" lIns="0" tIns="0" rIns="0" bIns="0" rtlCol="0" anchor="t" anchorCtr="0">
            <a:noAutofit/>
          </a:bodyPr>
          <a:lstStyle>
            <a:lvl1pPr>
              <a:defRPr/>
            </a:lvl1pPr>
          </a:lstStyle>
          <a:p>
            <a:r>
              <a:rPr lang="da-DK" noProof="0"/>
              <a:t>Overskrift</a:t>
            </a:r>
          </a:p>
        </p:txBody>
      </p:sp>
      <p:sp>
        <p:nvSpPr>
          <p:cNvPr id="4" name="Rectangle 11">
            <a:extLst>
              <a:ext uri="{FF2B5EF4-FFF2-40B4-BE49-F238E27FC236}">
                <a16:creationId xmlns:a16="http://schemas.microsoft.com/office/drawing/2014/main" id="{C766A3D4-3347-8D8F-C1B8-5C1A8A8271DE}"/>
              </a:ext>
            </a:extLst>
          </p:cNvPr>
          <p:cNvSpPr txBox="1">
            <a:spLocks noChangeArrowheads="1"/>
          </p:cNvSpPr>
          <p:nvPr userDrawn="1"/>
        </p:nvSpPr>
        <p:spPr>
          <a:xfrm>
            <a:off x="5653652" y="9436571"/>
            <a:ext cx="863264" cy="210321"/>
          </a:xfrm>
          <a:prstGeom prst="rect">
            <a:avLst/>
          </a:prstGeom>
          <a:noFill/>
          <a:ln>
            <a:noFill/>
          </a:ln>
        </p:spPr>
        <p:txBody>
          <a:bodyPr lIns="0" tIns="0" rIns="0" bIns="0">
            <a:noAutofit/>
          </a:bodyPr>
          <a:lstStyle>
            <a:defPPr>
              <a:defRPr lang="da-DK"/>
            </a:defPPr>
            <a:lvl1pPr marL="0" algn="l" defTabSz="1042088" rtl="0" eaLnBrk="1" latinLnBrk="0" hangingPunct="1">
              <a:defRPr sz="1019" kern="1200">
                <a:solidFill>
                  <a:schemeClr val="tx1"/>
                </a:solidFill>
                <a:latin typeface="+mn-lt"/>
                <a:ea typeface="+mn-ea"/>
                <a:cs typeface="+mn-cs"/>
              </a:defRPr>
            </a:lvl1pPr>
            <a:lvl2pPr marL="521044" algn="l" defTabSz="1042088" rtl="0" eaLnBrk="1" latinLnBrk="0" hangingPunct="1">
              <a:defRPr sz="2051" kern="1200">
                <a:solidFill>
                  <a:schemeClr val="tx1"/>
                </a:solidFill>
                <a:latin typeface="+mn-lt"/>
                <a:ea typeface="+mn-ea"/>
                <a:cs typeface="+mn-cs"/>
              </a:defRPr>
            </a:lvl2pPr>
            <a:lvl3pPr marL="1042088" algn="l" defTabSz="1042088" rtl="0" eaLnBrk="1" latinLnBrk="0" hangingPunct="1">
              <a:defRPr sz="2051" kern="1200">
                <a:solidFill>
                  <a:schemeClr val="tx1"/>
                </a:solidFill>
                <a:latin typeface="+mn-lt"/>
                <a:ea typeface="+mn-ea"/>
                <a:cs typeface="+mn-cs"/>
              </a:defRPr>
            </a:lvl3pPr>
            <a:lvl4pPr marL="1563132" algn="l" defTabSz="1042088" rtl="0" eaLnBrk="1" latinLnBrk="0" hangingPunct="1">
              <a:defRPr sz="2051" kern="1200">
                <a:solidFill>
                  <a:schemeClr val="tx1"/>
                </a:solidFill>
                <a:latin typeface="+mn-lt"/>
                <a:ea typeface="+mn-ea"/>
                <a:cs typeface="+mn-cs"/>
              </a:defRPr>
            </a:lvl4pPr>
            <a:lvl5pPr marL="2084176" algn="l" defTabSz="1042088" rtl="0" eaLnBrk="1" latinLnBrk="0" hangingPunct="1">
              <a:defRPr sz="2051" kern="1200">
                <a:solidFill>
                  <a:schemeClr val="tx1"/>
                </a:solidFill>
                <a:latin typeface="+mn-lt"/>
                <a:ea typeface="+mn-ea"/>
                <a:cs typeface="+mn-cs"/>
              </a:defRPr>
            </a:lvl5pPr>
            <a:lvl6pPr marL="2605220" algn="l" defTabSz="1042088" rtl="0" eaLnBrk="1" latinLnBrk="0" hangingPunct="1">
              <a:defRPr sz="2051" kern="1200">
                <a:solidFill>
                  <a:schemeClr val="tx1"/>
                </a:solidFill>
                <a:latin typeface="+mn-lt"/>
                <a:ea typeface="+mn-ea"/>
                <a:cs typeface="+mn-cs"/>
              </a:defRPr>
            </a:lvl6pPr>
            <a:lvl7pPr marL="3126265" algn="l" defTabSz="1042088" rtl="0" eaLnBrk="1" latinLnBrk="0" hangingPunct="1">
              <a:defRPr sz="2051" kern="1200">
                <a:solidFill>
                  <a:schemeClr val="tx1"/>
                </a:solidFill>
                <a:latin typeface="+mn-lt"/>
                <a:ea typeface="+mn-ea"/>
                <a:cs typeface="+mn-cs"/>
              </a:defRPr>
            </a:lvl7pPr>
            <a:lvl8pPr marL="3647309" algn="l" defTabSz="1042088" rtl="0" eaLnBrk="1" latinLnBrk="0" hangingPunct="1">
              <a:defRPr sz="2051" kern="1200">
                <a:solidFill>
                  <a:schemeClr val="tx1"/>
                </a:solidFill>
                <a:latin typeface="+mn-lt"/>
                <a:ea typeface="+mn-ea"/>
                <a:cs typeface="+mn-cs"/>
              </a:defRPr>
            </a:lvl8pPr>
            <a:lvl9pPr marL="4168353" algn="l" defTabSz="1042088" rtl="0" eaLnBrk="1" latinLnBrk="0" hangingPunct="1">
              <a:defRPr sz="2051" kern="1200">
                <a:solidFill>
                  <a:schemeClr val="tx1"/>
                </a:solidFill>
                <a:latin typeface="+mn-lt"/>
                <a:ea typeface="+mn-ea"/>
                <a:cs typeface="+mn-cs"/>
              </a:defRPr>
            </a:lvl9pPr>
          </a:lstStyle>
          <a:p>
            <a:pPr algn="r">
              <a:defRPr/>
            </a:pPr>
            <a:r>
              <a:rPr lang="da-DK" sz="505">
                <a:solidFill>
                  <a:schemeClr val="tx1"/>
                </a:solidFill>
              </a:rPr>
              <a:t>Side  </a:t>
            </a:r>
            <a:fld id="{07C3ABF7-9C5F-4CBA-B4FC-DD1D7FBF45EA}" type="slidenum">
              <a:rPr lang="da-DK" sz="505" smtClean="0">
                <a:solidFill>
                  <a:schemeClr val="tx1"/>
                </a:solidFill>
              </a:rPr>
              <a:pPr algn="r">
                <a:defRPr/>
              </a:pPr>
              <a:t>‹nr.›</a:t>
            </a:fld>
            <a:endParaRPr lang="da-DK" sz="505">
              <a:solidFill>
                <a:schemeClr val="tx1"/>
              </a:solidFill>
            </a:endParaRPr>
          </a:p>
        </p:txBody>
      </p:sp>
    </p:spTree>
    <p:extLst>
      <p:ext uri="{BB962C8B-B14F-4D97-AF65-F5344CB8AC3E}">
        <p14:creationId xmlns:p14="http://schemas.microsoft.com/office/powerpoint/2010/main" val="1356174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9_Indhold - Kun titel">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404A83-B9DC-27DF-B6B0-22BE30997FED}"/>
              </a:ext>
            </a:extLst>
          </p:cNvPr>
          <p:cNvSpPr/>
          <p:nvPr userDrawn="1"/>
        </p:nvSpPr>
        <p:spPr>
          <a:xfrm>
            <a:off x="0" y="3"/>
            <a:ext cx="6858000" cy="9906000"/>
          </a:xfrm>
          <a:prstGeom prst="rect">
            <a:avLst/>
          </a:prstGeom>
          <a:solidFill>
            <a:srgbClr val="EDEBF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3457" tIns="113457" rIns="113457" bIns="113457" numCol="1" spcCol="0" rtlCol="0" fromWordArt="0" anchor="ctr" anchorCtr="0" forceAA="0" compatLnSpc="1">
            <a:prstTxWarp prst="textNoShape">
              <a:avLst/>
            </a:prstTxWarp>
            <a:noAutofit/>
          </a:bodyPr>
          <a:lstStyle/>
          <a:p>
            <a:pPr algn="ctr"/>
            <a:endParaRPr lang="en-DK" sz="757" b="1" err="1">
              <a:solidFill>
                <a:schemeClr val="tx2"/>
              </a:solidFill>
              <a:latin typeface="Work Sans Bold Roman" charset="0"/>
              <a:ea typeface="Work Sans Bold Roman" charset="0"/>
              <a:cs typeface="Work Sans Bold Roman" charset="0"/>
            </a:endParaRPr>
          </a:p>
        </p:txBody>
      </p:sp>
      <p:sp>
        <p:nvSpPr>
          <p:cNvPr id="7" name="Pladsholder til sidefod 5"/>
          <p:cNvSpPr txBox="1">
            <a:spLocks/>
          </p:cNvSpPr>
          <p:nvPr userDrawn="1"/>
        </p:nvSpPr>
        <p:spPr>
          <a:xfrm>
            <a:off x="64299" y="9185991"/>
            <a:ext cx="2314575" cy="527404"/>
          </a:xfrm>
          <a:prstGeom prst="rect">
            <a:avLst/>
          </a:prstGeom>
        </p:spPr>
        <p:txBody>
          <a:bodyPr vert="horz" lIns="24421" tIns="12210" rIns="24421" bIns="12210"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10"/>
          </a:p>
        </p:txBody>
      </p:sp>
      <p:sp>
        <p:nvSpPr>
          <p:cNvPr id="8" name="Pladsholder til titel 1">
            <a:extLst>
              <a:ext uri="{FF2B5EF4-FFF2-40B4-BE49-F238E27FC236}">
                <a16:creationId xmlns:a16="http://schemas.microsoft.com/office/drawing/2014/main" id="{2378BD0D-F0F1-48A8-8A44-8204FC2CEC1C}"/>
              </a:ext>
            </a:extLst>
          </p:cNvPr>
          <p:cNvSpPr>
            <a:spLocks noGrp="1"/>
          </p:cNvSpPr>
          <p:nvPr>
            <p:ph type="title" hasCustomPrompt="1"/>
          </p:nvPr>
        </p:nvSpPr>
        <p:spPr>
          <a:xfrm>
            <a:off x="342251" y="814582"/>
            <a:ext cx="4584342" cy="1282255"/>
          </a:xfrm>
          <a:prstGeom prst="rect">
            <a:avLst/>
          </a:prstGeom>
        </p:spPr>
        <p:txBody>
          <a:bodyPr vert="horz" lIns="0" tIns="0" rIns="0" bIns="0" rtlCol="0" anchor="t" anchorCtr="0">
            <a:noAutofit/>
          </a:bodyPr>
          <a:lstStyle>
            <a:lvl1pPr>
              <a:defRPr/>
            </a:lvl1pPr>
          </a:lstStyle>
          <a:p>
            <a:r>
              <a:rPr lang="da-DK" noProof="0"/>
              <a:t>Overskrift</a:t>
            </a:r>
          </a:p>
        </p:txBody>
      </p:sp>
      <p:sp>
        <p:nvSpPr>
          <p:cNvPr id="4" name="Rectangle 11">
            <a:extLst>
              <a:ext uri="{FF2B5EF4-FFF2-40B4-BE49-F238E27FC236}">
                <a16:creationId xmlns:a16="http://schemas.microsoft.com/office/drawing/2014/main" id="{C766A3D4-3347-8D8F-C1B8-5C1A8A8271DE}"/>
              </a:ext>
            </a:extLst>
          </p:cNvPr>
          <p:cNvSpPr txBox="1">
            <a:spLocks noChangeArrowheads="1"/>
          </p:cNvSpPr>
          <p:nvPr userDrawn="1"/>
        </p:nvSpPr>
        <p:spPr>
          <a:xfrm>
            <a:off x="5653652" y="9436571"/>
            <a:ext cx="863264" cy="210321"/>
          </a:xfrm>
          <a:prstGeom prst="rect">
            <a:avLst/>
          </a:prstGeom>
          <a:noFill/>
          <a:ln>
            <a:noFill/>
          </a:ln>
        </p:spPr>
        <p:txBody>
          <a:bodyPr lIns="0" tIns="0" rIns="0" bIns="0">
            <a:noAutofit/>
          </a:bodyPr>
          <a:lstStyle>
            <a:defPPr>
              <a:defRPr lang="da-DK"/>
            </a:defPPr>
            <a:lvl1pPr marL="0" algn="l" defTabSz="1042088" rtl="0" eaLnBrk="1" latinLnBrk="0" hangingPunct="1">
              <a:defRPr sz="1019" kern="1200">
                <a:solidFill>
                  <a:schemeClr val="tx1"/>
                </a:solidFill>
                <a:latin typeface="+mn-lt"/>
                <a:ea typeface="+mn-ea"/>
                <a:cs typeface="+mn-cs"/>
              </a:defRPr>
            </a:lvl1pPr>
            <a:lvl2pPr marL="521044" algn="l" defTabSz="1042088" rtl="0" eaLnBrk="1" latinLnBrk="0" hangingPunct="1">
              <a:defRPr sz="2051" kern="1200">
                <a:solidFill>
                  <a:schemeClr val="tx1"/>
                </a:solidFill>
                <a:latin typeface="+mn-lt"/>
                <a:ea typeface="+mn-ea"/>
                <a:cs typeface="+mn-cs"/>
              </a:defRPr>
            </a:lvl2pPr>
            <a:lvl3pPr marL="1042088" algn="l" defTabSz="1042088" rtl="0" eaLnBrk="1" latinLnBrk="0" hangingPunct="1">
              <a:defRPr sz="2051" kern="1200">
                <a:solidFill>
                  <a:schemeClr val="tx1"/>
                </a:solidFill>
                <a:latin typeface="+mn-lt"/>
                <a:ea typeface="+mn-ea"/>
                <a:cs typeface="+mn-cs"/>
              </a:defRPr>
            </a:lvl3pPr>
            <a:lvl4pPr marL="1563132" algn="l" defTabSz="1042088" rtl="0" eaLnBrk="1" latinLnBrk="0" hangingPunct="1">
              <a:defRPr sz="2051" kern="1200">
                <a:solidFill>
                  <a:schemeClr val="tx1"/>
                </a:solidFill>
                <a:latin typeface="+mn-lt"/>
                <a:ea typeface="+mn-ea"/>
                <a:cs typeface="+mn-cs"/>
              </a:defRPr>
            </a:lvl4pPr>
            <a:lvl5pPr marL="2084176" algn="l" defTabSz="1042088" rtl="0" eaLnBrk="1" latinLnBrk="0" hangingPunct="1">
              <a:defRPr sz="2051" kern="1200">
                <a:solidFill>
                  <a:schemeClr val="tx1"/>
                </a:solidFill>
                <a:latin typeface="+mn-lt"/>
                <a:ea typeface="+mn-ea"/>
                <a:cs typeface="+mn-cs"/>
              </a:defRPr>
            </a:lvl5pPr>
            <a:lvl6pPr marL="2605220" algn="l" defTabSz="1042088" rtl="0" eaLnBrk="1" latinLnBrk="0" hangingPunct="1">
              <a:defRPr sz="2051" kern="1200">
                <a:solidFill>
                  <a:schemeClr val="tx1"/>
                </a:solidFill>
                <a:latin typeface="+mn-lt"/>
                <a:ea typeface="+mn-ea"/>
                <a:cs typeface="+mn-cs"/>
              </a:defRPr>
            </a:lvl6pPr>
            <a:lvl7pPr marL="3126265" algn="l" defTabSz="1042088" rtl="0" eaLnBrk="1" latinLnBrk="0" hangingPunct="1">
              <a:defRPr sz="2051" kern="1200">
                <a:solidFill>
                  <a:schemeClr val="tx1"/>
                </a:solidFill>
                <a:latin typeface="+mn-lt"/>
                <a:ea typeface="+mn-ea"/>
                <a:cs typeface="+mn-cs"/>
              </a:defRPr>
            </a:lvl7pPr>
            <a:lvl8pPr marL="3647309" algn="l" defTabSz="1042088" rtl="0" eaLnBrk="1" latinLnBrk="0" hangingPunct="1">
              <a:defRPr sz="2051" kern="1200">
                <a:solidFill>
                  <a:schemeClr val="tx1"/>
                </a:solidFill>
                <a:latin typeface="+mn-lt"/>
                <a:ea typeface="+mn-ea"/>
                <a:cs typeface="+mn-cs"/>
              </a:defRPr>
            </a:lvl8pPr>
            <a:lvl9pPr marL="4168353" algn="l" defTabSz="1042088" rtl="0" eaLnBrk="1" latinLnBrk="0" hangingPunct="1">
              <a:defRPr sz="2051" kern="1200">
                <a:solidFill>
                  <a:schemeClr val="tx1"/>
                </a:solidFill>
                <a:latin typeface="+mn-lt"/>
                <a:ea typeface="+mn-ea"/>
                <a:cs typeface="+mn-cs"/>
              </a:defRPr>
            </a:lvl9pPr>
          </a:lstStyle>
          <a:p>
            <a:pPr algn="r">
              <a:defRPr/>
            </a:pPr>
            <a:r>
              <a:rPr lang="da-DK" sz="505">
                <a:solidFill>
                  <a:schemeClr val="tx1"/>
                </a:solidFill>
              </a:rPr>
              <a:t>Side  </a:t>
            </a:r>
            <a:fld id="{07C3ABF7-9C5F-4CBA-B4FC-DD1D7FBF45EA}" type="slidenum">
              <a:rPr lang="da-DK" sz="505" smtClean="0">
                <a:solidFill>
                  <a:schemeClr val="tx1"/>
                </a:solidFill>
              </a:rPr>
              <a:pPr algn="r">
                <a:defRPr/>
              </a:pPr>
              <a:t>‹nr.›</a:t>
            </a:fld>
            <a:endParaRPr lang="da-DK" sz="505">
              <a:solidFill>
                <a:schemeClr val="tx1"/>
              </a:solidFill>
            </a:endParaRPr>
          </a:p>
        </p:txBody>
      </p:sp>
    </p:spTree>
    <p:extLst>
      <p:ext uri="{BB962C8B-B14F-4D97-AF65-F5344CB8AC3E}">
        <p14:creationId xmlns:p14="http://schemas.microsoft.com/office/powerpoint/2010/main" val="3215858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0_Indhold - Kun titel">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404A83-B9DC-27DF-B6B0-22BE30997FED}"/>
              </a:ext>
            </a:extLst>
          </p:cNvPr>
          <p:cNvSpPr/>
          <p:nvPr userDrawn="1"/>
        </p:nvSpPr>
        <p:spPr>
          <a:xfrm>
            <a:off x="4" y="4954288"/>
            <a:ext cx="6857999" cy="49517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3457" tIns="113457" rIns="113457" bIns="113457" numCol="1" spcCol="0" rtlCol="0" fromWordArt="0" anchor="ctr" anchorCtr="0" forceAA="0" compatLnSpc="1">
            <a:prstTxWarp prst="textNoShape">
              <a:avLst/>
            </a:prstTxWarp>
            <a:noAutofit/>
          </a:bodyPr>
          <a:lstStyle/>
          <a:p>
            <a:pPr algn="ctr"/>
            <a:endParaRPr lang="en-DK" sz="757" b="1" err="1">
              <a:solidFill>
                <a:schemeClr val="tx2"/>
              </a:solidFill>
              <a:latin typeface="Work Sans Bold Roman" charset="0"/>
              <a:ea typeface="Work Sans Bold Roman" charset="0"/>
              <a:cs typeface="Work Sans Bold Roman" charset="0"/>
            </a:endParaRPr>
          </a:p>
        </p:txBody>
      </p:sp>
      <p:sp>
        <p:nvSpPr>
          <p:cNvPr id="7" name="Pladsholder til sidefod 5"/>
          <p:cNvSpPr txBox="1">
            <a:spLocks/>
          </p:cNvSpPr>
          <p:nvPr userDrawn="1"/>
        </p:nvSpPr>
        <p:spPr>
          <a:xfrm>
            <a:off x="64299" y="9185991"/>
            <a:ext cx="2314575" cy="527404"/>
          </a:xfrm>
          <a:prstGeom prst="rect">
            <a:avLst/>
          </a:prstGeom>
        </p:spPr>
        <p:txBody>
          <a:bodyPr vert="horz" lIns="24421" tIns="12210" rIns="24421" bIns="12210"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10"/>
          </a:p>
        </p:txBody>
      </p:sp>
      <p:sp>
        <p:nvSpPr>
          <p:cNvPr id="8" name="Pladsholder til titel 1">
            <a:extLst>
              <a:ext uri="{FF2B5EF4-FFF2-40B4-BE49-F238E27FC236}">
                <a16:creationId xmlns:a16="http://schemas.microsoft.com/office/drawing/2014/main" id="{2378BD0D-F0F1-48A8-8A44-8204FC2CEC1C}"/>
              </a:ext>
            </a:extLst>
          </p:cNvPr>
          <p:cNvSpPr>
            <a:spLocks noGrp="1"/>
          </p:cNvSpPr>
          <p:nvPr>
            <p:ph type="title" hasCustomPrompt="1"/>
          </p:nvPr>
        </p:nvSpPr>
        <p:spPr>
          <a:xfrm>
            <a:off x="342251" y="814582"/>
            <a:ext cx="4584342" cy="1282255"/>
          </a:xfrm>
          <a:prstGeom prst="rect">
            <a:avLst/>
          </a:prstGeom>
        </p:spPr>
        <p:txBody>
          <a:bodyPr vert="horz" lIns="0" tIns="0" rIns="0" bIns="0" rtlCol="0" anchor="t" anchorCtr="0">
            <a:noAutofit/>
          </a:bodyPr>
          <a:lstStyle>
            <a:lvl1pPr>
              <a:defRPr/>
            </a:lvl1pPr>
          </a:lstStyle>
          <a:p>
            <a:r>
              <a:rPr lang="da-DK" noProof="0"/>
              <a:t>Overskrift</a:t>
            </a:r>
          </a:p>
        </p:txBody>
      </p:sp>
      <p:sp>
        <p:nvSpPr>
          <p:cNvPr id="4" name="Rectangle 11">
            <a:extLst>
              <a:ext uri="{FF2B5EF4-FFF2-40B4-BE49-F238E27FC236}">
                <a16:creationId xmlns:a16="http://schemas.microsoft.com/office/drawing/2014/main" id="{806B51BD-097F-7C10-A089-4D3BA5CEA4E5}"/>
              </a:ext>
            </a:extLst>
          </p:cNvPr>
          <p:cNvSpPr txBox="1">
            <a:spLocks noChangeArrowheads="1"/>
          </p:cNvSpPr>
          <p:nvPr userDrawn="1"/>
        </p:nvSpPr>
        <p:spPr>
          <a:xfrm>
            <a:off x="5653652" y="9436571"/>
            <a:ext cx="863264" cy="210321"/>
          </a:xfrm>
          <a:prstGeom prst="rect">
            <a:avLst/>
          </a:prstGeom>
          <a:noFill/>
          <a:ln>
            <a:noFill/>
          </a:ln>
        </p:spPr>
        <p:txBody>
          <a:bodyPr lIns="0" tIns="0" rIns="0" bIns="0">
            <a:noAutofit/>
          </a:bodyPr>
          <a:lstStyle>
            <a:defPPr>
              <a:defRPr lang="da-DK"/>
            </a:defPPr>
            <a:lvl1pPr marL="0" algn="l" defTabSz="1042088" rtl="0" eaLnBrk="1" latinLnBrk="0" hangingPunct="1">
              <a:defRPr sz="1019" kern="1200">
                <a:solidFill>
                  <a:schemeClr val="tx1"/>
                </a:solidFill>
                <a:latin typeface="+mn-lt"/>
                <a:ea typeface="+mn-ea"/>
                <a:cs typeface="+mn-cs"/>
              </a:defRPr>
            </a:lvl1pPr>
            <a:lvl2pPr marL="521044" algn="l" defTabSz="1042088" rtl="0" eaLnBrk="1" latinLnBrk="0" hangingPunct="1">
              <a:defRPr sz="2051" kern="1200">
                <a:solidFill>
                  <a:schemeClr val="tx1"/>
                </a:solidFill>
                <a:latin typeface="+mn-lt"/>
                <a:ea typeface="+mn-ea"/>
                <a:cs typeface="+mn-cs"/>
              </a:defRPr>
            </a:lvl2pPr>
            <a:lvl3pPr marL="1042088" algn="l" defTabSz="1042088" rtl="0" eaLnBrk="1" latinLnBrk="0" hangingPunct="1">
              <a:defRPr sz="2051" kern="1200">
                <a:solidFill>
                  <a:schemeClr val="tx1"/>
                </a:solidFill>
                <a:latin typeface="+mn-lt"/>
                <a:ea typeface="+mn-ea"/>
                <a:cs typeface="+mn-cs"/>
              </a:defRPr>
            </a:lvl3pPr>
            <a:lvl4pPr marL="1563132" algn="l" defTabSz="1042088" rtl="0" eaLnBrk="1" latinLnBrk="0" hangingPunct="1">
              <a:defRPr sz="2051" kern="1200">
                <a:solidFill>
                  <a:schemeClr val="tx1"/>
                </a:solidFill>
                <a:latin typeface="+mn-lt"/>
                <a:ea typeface="+mn-ea"/>
                <a:cs typeface="+mn-cs"/>
              </a:defRPr>
            </a:lvl4pPr>
            <a:lvl5pPr marL="2084176" algn="l" defTabSz="1042088" rtl="0" eaLnBrk="1" latinLnBrk="0" hangingPunct="1">
              <a:defRPr sz="2051" kern="1200">
                <a:solidFill>
                  <a:schemeClr val="tx1"/>
                </a:solidFill>
                <a:latin typeface="+mn-lt"/>
                <a:ea typeface="+mn-ea"/>
                <a:cs typeface="+mn-cs"/>
              </a:defRPr>
            </a:lvl5pPr>
            <a:lvl6pPr marL="2605220" algn="l" defTabSz="1042088" rtl="0" eaLnBrk="1" latinLnBrk="0" hangingPunct="1">
              <a:defRPr sz="2051" kern="1200">
                <a:solidFill>
                  <a:schemeClr val="tx1"/>
                </a:solidFill>
                <a:latin typeface="+mn-lt"/>
                <a:ea typeface="+mn-ea"/>
                <a:cs typeface="+mn-cs"/>
              </a:defRPr>
            </a:lvl6pPr>
            <a:lvl7pPr marL="3126265" algn="l" defTabSz="1042088" rtl="0" eaLnBrk="1" latinLnBrk="0" hangingPunct="1">
              <a:defRPr sz="2051" kern="1200">
                <a:solidFill>
                  <a:schemeClr val="tx1"/>
                </a:solidFill>
                <a:latin typeface="+mn-lt"/>
                <a:ea typeface="+mn-ea"/>
                <a:cs typeface="+mn-cs"/>
              </a:defRPr>
            </a:lvl7pPr>
            <a:lvl8pPr marL="3647309" algn="l" defTabSz="1042088" rtl="0" eaLnBrk="1" latinLnBrk="0" hangingPunct="1">
              <a:defRPr sz="2051" kern="1200">
                <a:solidFill>
                  <a:schemeClr val="tx1"/>
                </a:solidFill>
                <a:latin typeface="+mn-lt"/>
                <a:ea typeface="+mn-ea"/>
                <a:cs typeface="+mn-cs"/>
              </a:defRPr>
            </a:lvl8pPr>
            <a:lvl9pPr marL="4168353" algn="l" defTabSz="1042088" rtl="0" eaLnBrk="1" latinLnBrk="0" hangingPunct="1">
              <a:defRPr sz="2051" kern="1200">
                <a:solidFill>
                  <a:schemeClr val="tx1"/>
                </a:solidFill>
                <a:latin typeface="+mn-lt"/>
                <a:ea typeface="+mn-ea"/>
                <a:cs typeface="+mn-cs"/>
              </a:defRPr>
            </a:lvl9pPr>
          </a:lstStyle>
          <a:p>
            <a:pPr algn="r">
              <a:defRPr/>
            </a:pPr>
            <a:r>
              <a:rPr lang="da-DK" sz="505">
                <a:solidFill>
                  <a:schemeClr val="bg1"/>
                </a:solidFill>
              </a:rPr>
              <a:t>Side  </a:t>
            </a:r>
            <a:fld id="{07C3ABF7-9C5F-4CBA-B4FC-DD1D7FBF45EA}" type="slidenum">
              <a:rPr lang="da-DK" sz="505" smtClean="0">
                <a:solidFill>
                  <a:schemeClr val="bg1"/>
                </a:solidFill>
              </a:rPr>
              <a:pPr algn="r">
                <a:defRPr/>
              </a:pPr>
              <a:t>‹nr.›</a:t>
            </a:fld>
            <a:endParaRPr lang="da-DK" sz="505">
              <a:solidFill>
                <a:schemeClr val="bg1"/>
              </a:solidFill>
            </a:endParaRPr>
          </a:p>
        </p:txBody>
      </p:sp>
    </p:spTree>
    <p:extLst>
      <p:ext uri="{BB962C8B-B14F-4D97-AF65-F5344CB8AC3E}">
        <p14:creationId xmlns:p14="http://schemas.microsoft.com/office/powerpoint/2010/main" val="2059148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Indhold - Kun titel">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404A83-B9DC-27DF-B6B0-22BE30997FED}"/>
              </a:ext>
            </a:extLst>
          </p:cNvPr>
          <p:cNvSpPr/>
          <p:nvPr userDrawn="1"/>
        </p:nvSpPr>
        <p:spPr>
          <a:xfrm>
            <a:off x="0" y="3"/>
            <a:ext cx="6858000" cy="990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3457" tIns="113457" rIns="113457" bIns="113457" numCol="1" spcCol="0" rtlCol="0" fromWordArt="0" anchor="ctr" anchorCtr="0" forceAA="0" compatLnSpc="1">
            <a:prstTxWarp prst="textNoShape">
              <a:avLst/>
            </a:prstTxWarp>
            <a:noAutofit/>
          </a:bodyPr>
          <a:lstStyle/>
          <a:p>
            <a:pPr algn="ctr"/>
            <a:endParaRPr lang="en-DK" sz="757" b="1" err="1">
              <a:solidFill>
                <a:schemeClr val="tx2"/>
              </a:solidFill>
              <a:latin typeface="Work Sans Bold Roman" charset="0"/>
              <a:ea typeface="Work Sans Bold Roman" charset="0"/>
              <a:cs typeface="Work Sans Bold Roman" charset="0"/>
            </a:endParaRPr>
          </a:p>
        </p:txBody>
      </p:sp>
      <p:sp>
        <p:nvSpPr>
          <p:cNvPr id="8" name="Pladsholder til titel 1">
            <a:extLst>
              <a:ext uri="{FF2B5EF4-FFF2-40B4-BE49-F238E27FC236}">
                <a16:creationId xmlns:a16="http://schemas.microsoft.com/office/drawing/2014/main" id="{2378BD0D-F0F1-48A8-8A44-8204FC2CEC1C}"/>
              </a:ext>
            </a:extLst>
          </p:cNvPr>
          <p:cNvSpPr>
            <a:spLocks noGrp="1"/>
          </p:cNvSpPr>
          <p:nvPr>
            <p:ph type="title" hasCustomPrompt="1"/>
          </p:nvPr>
        </p:nvSpPr>
        <p:spPr>
          <a:xfrm>
            <a:off x="342251" y="814582"/>
            <a:ext cx="4584342" cy="1282255"/>
          </a:xfrm>
          <a:prstGeom prst="rect">
            <a:avLst/>
          </a:prstGeom>
        </p:spPr>
        <p:txBody>
          <a:bodyPr vert="horz" lIns="0" tIns="0" rIns="0" bIns="0" rtlCol="0" anchor="t" anchorCtr="0">
            <a:noAutofit/>
          </a:bodyPr>
          <a:lstStyle>
            <a:lvl1pPr>
              <a:defRPr>
                <a:solidFill>
                  <a:schemeClr val="bg1"/>
                </a:solidFill>
              </a:defRPr>
            </a:lvl1pPr>
          </a:lstStyle>
          <a:p>
            <a:r>
              <a:rPr lang="da-DK" noProof="0"/>
              <a:t>Overskrift</a:t>
            </a:r>
          </a:p>
        </p:txBody>
      </p:sp>
      <p:sp>
        <p:nvSpPr>
          <p:cNvPr id="3" name="Rectangle 11">
            <a:extLst>
              <a:ext uri="{FF2B5EF4-FFF2-40B4-BE49-F238E27FC236}">
                <a16:creationId xmlns:a16="http://schemas.microsoft.com/office/drawing/2014/main" id="{19BA6B36-34C0-F2D0-EE65-5B654235BAA4}"/>
              </a:ext>
            </a:extLst>
          </p:cNvPr>
          <p:cNvSpPr txBox="1">
            <a:spLocks noChangeArrowheads="1"/>
          </p:cNvSpPr>
          <p:nvPr userDrawn="1"/>
        </p:nvSpPr>
        <p:spPr>
          <a:xfrm>
            <a:off x="5653652" y="9436571"/>
            <a:ext cx="863264" cy="210321"/>
          </a:xfrm>
          <a:prstGeom prst="rect">
            <a:avLst/>
          </a:prstGeom>
          <a:noFill/>
          <a:ln>
            <a:noFill/>
          </a:ln>
        </p:spPr>
        <p:txBody>
          <a:bodyPr lIns="0" tIns="0" rIns="0" bIns="0">
            <a:noAutofit/>
          </a:bodyPr>
          <a:lstStyle>
            <a:defPPr>
              <a:defRPr lang="da-DK"/>
            </a:defPPr>
            <a:lvl1pPr marL="0" algn="l" defTabSz="1042088" rtl="0" eaLnBrk="1" latinLnBrk="0" hangingPunct="1">
              <a:defRPr sz="1019" kern="1200">
                <a:solidFill>
                  <a:schemeClr val="tx1"/>
                </a:solidFill>
                <a:latin typeface="+mn-lt"/>
                <a:ea typeface="+mn-ea"/>
                <a:cs typeface="+mn-cs"/>
              </a:defRPr>
            </a:lvl1pPr>
            <a:lvl2pPr marL="521044" algn="l" defTabSz="1042088" rtl="0" eaLnBrk="1" latinLnBrk="0" hangingPunct="1">
              <a:defRPr sz="2051" kern="1200">
                <a:solidFill>
                  <a:schemeClr val="tx1"/>
                </a:solidFill>
                <a:latin typeface="+mn-lt"/>
                <a:ea typeface="+mn-ea"/>
                <a:cs typeface="+mn-cs"/>
              </a:defRPr>
            </a:lvl2pPr>
            <a:lvl3pPr marL="1042088" algn="l" defTabSz="1042088" rtl="0" eaLnBrk="1" latinLnBrk="0" hangingPunct="1">
              <a:defRPr sz="2051" kern="1200">
                <a:solidFill>
                  <a:schemeClr val="tx1"/>
                </a:solidFill>
                <a:latin typeface="+mn-lt"/>
                <a:ea typeface="+mn-ea"/>
                <a:cs typeface="+mn-cs"/>
              </a:defRPr>
            </a:lvl3pPr>
            <a:lvl4pPr marL="1563132" algn="l" defTabSz="1042088" rtl="0" eaLnBrk="1" latinLnBrk="0" hangingPunct="1">
              <a:defRPr sz="2051" kern="1200">
                <a:solidFill>
                  <a:schemeClr val="tx1"/>
                </a:solidFill>
                <a:latin typeface="+mn-lt"/>
                <a:ea typeface="+mn-ea"/>
                <a:cs typeface="+mn-cs"/>
              </a:defRPr>
            </a:lvl4pPr>
            <a:lvl5pPr marL="2084176" algn="l" defTabSz="1042088" rtl="0" eaLnBrk="1" latinLnBrk="0" hangingPunct="1">
              <a:defRPr sz="2051" kern="1200">
                <a:solidFill>
                  <a:schemeClr val="tx1"/>
                </a:solidFill>
                <a:latin typeface="+mn-lt"/>
                <a:ea typeface="+mn-ea"/>
                <a:cs typeface="+mn-cs"/>
              </a:defRPr>
            </a:lvl5pPr>
            <a:lvl6pPr marL="2605220" algn="l" defTabSz="1042088" rtl="0" eaLnBrk="1" latinLnBrk="0" hangingPunct="1">
              <a:defRPr sz="2051" kern="1200">
                <a:solidFill>
                  <a:schemeClr val="tx1"/>
                </a:solidFill>
                <a:latin typeface="+mn-lt"/>
                <a:ea typeface="+mn-ea"/>
                <a:cs typeface="+mn-cs"/>
              </a:defRPr>
            </a:lvl6pPr>
            <a:lvl7pPr marL="3126265" algn="l" defTabSz="1042088" rtl="0" eaLnBrk="1" latinLnBrk="0" hangingPunct="1">
              <a:defRPr sz="2051" kern="1200">
                <a:solidFill>
                  <a:schemeClr val="tx1"/>
                </a:solidFill>
                <a:latin typeface="+mn-lt"/>
                <a:ea typeface="+mn-ea"/>
                <a:cs typeface="+mn-cs"/>
              </a:defRPr>
            </a:lvl7pPr>
            <a:lvl8pPr marL="3647309" algn="l" defTabSz="1042088" rtl="0" eaLnBrk="1" latinLnBrk="0" hangingPunct="1">
              <a:defRPr sz="2051" kern="1200">
                <a:solidFill>
                  <a:schemeClr val="tx1"/>
                </a:solidFill>
                <a:latin typeface="+mn-lt"/>
                <a:ea typeface="+mn-ea"/>
                <a:cs typeface="+mn-cs"/>
              </a:defRPr>
            </a:lvl8pPr>
            <a:lvl9pPr marL="4168353" algn="l" defTabSz="1042088" rtl="0" eaLnBrk="1" latinLnBrk="0" hangingPunct="1">
              <a:defRPr sz="2051" kern="1200">
                <a:solidFill>
                  <a:schemeClr val="tx1"/>
                </a:solidFill>
                <a:latin typeface="+mn-lt"/>
                <a:ea typeface="+mn-ea"/>
                <a:cs typeface="+mn-cs"/>
              </a:defRPr>
            </a:lvl9pPr>
          </a:lstStyle>
          <a:p>
            <a:pPr algn="r">
              <a:defRPr/>
            </a:pPr>
            <a:r>
              <a:rPr lang="da-DK" sz="505">
                <a:solidFill>
                  <a:schemeClr val="bg1"/>
                </a:solidFill>
              </a:rPr>
              <a:t>Side  </a:t>
            </a:r>
            <a:fld id="{07C3ABF7-9C5F-4CBA-B4FC-DD1D7FBF45EA}" type="slidenum">
              <a:rPr lang="da-DK" sz="505" smtClean="0">
                <a:solidFill>
                  <a:schemeClr val="bg1"/>
                </a:solidFill>
              </a:rPr>
              <a:pPr algn="r">
                <a:defRPr/>
              </a:pPr>
              <a:t>‹nr.›</a:t>
            </a:fld>
            <a:endParaRPr lang="da-DK" sz="505">
              <a:solidFill>
                <a:schemeClr val="bg1"/>
              </a:solidFill>
            </a:endParaRPr>
          </a:p>
        </p:txBody>
      </p:sp>
    </p:spTree>
    <p:extLst>
      <p:ext uri="{BB962C8B-B14F-4D97-AF65-F5344CB8AC3E}">
        <p14:creationId xmlns:p14="http://schemas.microsoft.com/office/powerpoint/2010/main" val="795861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Indhold - Kun titel">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404A83-B9DC-27DF-B6B0-22BE30997FED}"/>
              </a:ext>
            </a:extLst>
          </p:cNvPr>
          <p:cNvSpPr/>
          <p:nvPr userDrawn="1"/>
        </p:nvSpPr>
        <p:spPr>
          <a:xfrm>
            <a:off x="0" y="1284"/>
            <a:ext cx="6858000" cy="990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3457" tIns="113457" rIns="113457" bIns="113457" numCol="1" spcCol="0" rtlCol="0" fromWordArt="0" anchor="ctr" anchorCtr="0" forceAA="0" compatLnSpc="1">
            <a:prstTxWarp prst="textNoShape">
              <a:avLst/>
            </a:prstTxWarp>
            <a:noAutofit/>
          </a:bodyPr>
          <a:lstStyle/>
          <a:p>
            <a:pPr algn="ctr"/>
            <a:endParaRPr lang="en-DK" sz="757" b="1" err="1">
              <a:solidFill>
                <a:schemeClr val="tx2"/>
              </a:solidFill>
              <a:latin typeface="Work Sans Bold Roman" charset="0"/>
              <a:ea typeface="Work Sans Bold Roman" charset="0"/>
              <a:cs typeface="Work Sans Bold Roman" charset="0"/>
            </a:endParaRPr>
          </a:p>
        </p:txBody>
      </p:sp>
      <p:sp>
        <p:nvSpPr>
          <p:cNvPr id="7" name="Pladsholder til sidefod 5"/>
          <p:cNvSpPr txBox="1">
            <a:spLocks/>
          </p:cNvSpPr>
          <p:nvPr userDrawn="1"/>
        </p:nvSpPr>
        <p:spPr>
          <a:xfrm>
            <a:off x="64299" y="9185991"/>
            <a:ext cx="2314575" cy="527404"/>
          </a:xfrm>
          <a:prstGeom prst="rect">
            <a:avLst/>
          </a:prstGeom>
        </p:spPr>
        <p:txBody>
          <a:bodyPr vert="horz" lIns="24421" tIns="12210" rIns="24421" bIns="12210"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da-DK" sz="310"/>
          </a:p>
        </p:txBody>
      </p:sp>
      <p:sp>
        <p:nvSpPr>
          <p:cNvPr id="8" name="Pladsholder til titel 1">
            <a:extLst>
              <a:ext uri="{FF2B5EF4-FFF2-40B4-BE49-F238E27FC236}">
                <a16:creationId xmlns:a16="http://schemas.microsoft.com/office/drawing/2014/main" id="{2378BD0D-F0F1-48A8-8A44-8204FC2CEC1C}"/>
              </a:ext>
            </a:extLst>
          </p:cNvPr>
          <p:cNvSpPr>
            <a:spLocks noGrp="1"/>
          </p:cNvSpPr>
          <p:nvPr>
            <p:ph type="title" hasCustomPrompt="1"/>
          </p:nvPr>
        </p:nvSpPr>
        <p:spPr>
          <a:xfrm>
            <a:off x="342251" y="814582"/>
            <a:ext cx="4584342" cy="1282255"/>
          </a:xfrm>
          <a:prstGeom prst="rect">
            <a:avLst/>
          </a:prstGeom>
        </p:spPr>
        <p:txBody>
          <a:bodyPr vert="horz" lIns="0" tIns="0" rIns="0" bIns="0" rtlCol="0" anchor="t" anchorCtr="0">
            <a:noAutofit/>
          </a:bodyPr>
          <a:lstStyle>
            <a:lvl1pPr>
              <a:defRPr>
                <a:solidFill>
                  <a:schemeClr val="bg1"/>
                </a:solidFill>
              </a:defRPr>
            </a:lvl1pPr>
          </a:lstStyle>
          <a:p>
            <a:r>
              <a:rPr lang="da-DK" noProof="0"/>
              <a:t>Overskrift</a:t>
            </a:r>
          </a:p>
        </p:txBody>
      </p:sp>
      <p:sp>
        <p:nvSpPr>
          <p:cNvPr id="4" name="Rectangle 11">
            <a:extLst>
              <a:ext uri="{FF2B5EF4-FFF2-40B4-BE49-F238E27FC236}">
                <a16:creationId xmlns:a16="http://schemas.microsoft.com/office/drawing/2014/main" id="{F14B4143-9407-FD5E-8A2B-0602B5D7D859}"/>
              </a:ext>
            </a:extLst>
          </p:cNvPr>
          <p:cNvSpPr txBox="1">
            <a:spLocks noChangeArrowheads="1"/>
          </p:cNvSpPr>
          <p:nvPr userDrawn="1"/>
        </p:nvSpPr>
        <p:spPr>
          <a:xfrm>
            <a:off x="5653652" y="9436571"/>
            <a:ext cx="863264" cy="210321"/>
          </a:xfrm>
          <a:prstGeom prst="rect">
            <a:avLst/>
          </a:prstGeom>
          <a:noFill/>
          <a:ln>
            <a:noFill/>
          </a:ln>
        </p:spPr>
        <p:txBody>
          <a:bodyPr lIns="0" tIns="0" rIns="0" bIns="0">
            <a:noAutofit/>
          </a:bodyPr>
          <a:lstStyle>
            <a:defPPr>
              <a:defRPr lang="da-DK"/>
            </a:defPPr>
            <a:lvl1pPr marL="0" algn="l" defTabSz="1042088" rtl="0" eaLnBrk="1" latinLnBrk="0" hangingPunct="1">
              <a:defRPr sz="1019" kern="1200">
                <a:solidFill>
                  <a:schemeClr val="tx1"/>
                </a:solidFill>
                <a:latin typeface="+mn-lt"/>
                <a:ea typeface="+mn-ea"/>
                <a:cs typeface="+mn-cs"/>
              </a:defRPr>
            </a:lvl1pPr>
            <a:lvl2pPr marL="521044" algn="l" defTabSz="1042088" rtl="0" eaLnBrk="1" latinLnBrk="0" hangingPunct="1">
              <a:defRPr sz="2051" kern="1200">
                <a:solidFill>
                  <a:schemeClr val="tx1"/>
                </a:solidFill>
                <a:latin typeface="+mn-lt"/>
                <a:ea typeface="+mn-ea"/>
                <a:cs typeface="+mn-cs"/>
              </a:defRPr>
            </a:lvl2pPr>
            <a:lvl3pPr marL="1042088" algn="l" defTabSz="1042088" rtl="0" eaLnBrk="1" latinLnBrk="0" hangingPunct="1">
              <a:defRPr sz="2051" kern="1200">
                <a:solidFill>
                  <a:schemeClr val="tx1"/>
                </a:solidFill>
                <a:latin typeface="+mn-lt"/>
                <a:ea typeface="+mn-ea"/>
                <a:cs typeface="+mn-cs"/>
              </a:defRPr>
            </a:lvl3pPr>
            <a:lvl4pPr marL="1563132" algn="l" defTabSz="1042088" rtl="0" eaLnBrk="1" latinLnBrk="0" hangingPunct="1">
              <a:defRPr sz="2051" kern="1200">
                <a:solidFill>
                  <a:schemeClr val="tx1"/>
                </a:solidFill>
                <a:latin typeface="+mn-lt"/>
                <a:ea typeface="+mn-ea"/>
                <a:cs typeface="+mn-cs"/>
              </a:defRPr>
            </a:lvl4pPr>
            <a:lvl5pPr marL="2084176" algn="l" defTabSz="1042088" rtl="0" eaLnBrk="1" latinLnBrk="0" hangingPunct="1">
              <a:defRPr sz="2051" kern="1200">
                <a:solidFill>
                  <a:schemeClr val="tx1"/>
                </a:solidFill>
                <a:latin typeface="+mn-lt"/>
                <a:ea typeface="+mn-ea"/>
                <a:cs typeface="+mn-cs"/>
              </a:defRPr>
            </a:lvl5pPr>
            <a:lvl6pPr marL="2605220" algn="l" defTabSz="1042088" rtl="0" eaLnBrk="1" latinLnBrk="0" hangingPunct="1">
              <a:defRPr sz="2051" kern="1200">
                <a:solidFill>
                  <a:schemeClr val="tx1"/>
                </a:solidFill>
                <a:latin typeface="+mn-lt"/>
                <a:ea typeface="+mn-ea"/>
                <a:cs typeface="+mn-cs"/>
              </a:defRPr>
            </a:lvl6pPr>
            <a:lvl7pPr marL="3126265" algn="l" defTabSz="1042088" rtl="0" eaLnBrk="1" latinLnBrk="0" hangingPunct="1">
              <a:defRPr sz="2051" kern="1200">
                <a:solidFill>
                  <a:schemeClr val="tx1"/>
                </a:solidFill>
                <a:latin typeface="+mn-lt"/>
                <a:ea typeface="+mn-ea"/>
                <a:cs typeface="+mn-cs"/>
              </a:defRPr>
            </a:lvl7pPr>
            <a:lvl8pPr marL="3647309" algn="l" defTabSz="1042088" rtl="0" eaLnBrk="1" latinLnBrk="0" hangingPunct="1">
              <a:defRPr sz="2051" kern="1200">
                <a:solidFill>
                  <a:schemeClr val="tx1"/>
                </a:solidFill>
                <a:latin typeface="+mn-lt"/>
                <a:ea typeface="+mn-ea"/>
                <a:cs typeface="+mn-cs"/>
              </a:defRPr>
            </a:lvl8pPr>
            <a:lvl9pPr marL="4168353" algn="l" defTabSz="1042088" rtl="0" eaLnBrk="1" latinLnBrk="0" hangingPunct="1">
              <a:defRPr sz="2051" kern="1200">
                <a:solidFill>
                  <a:schemeClr val="tx1"/>
                </a:solidFill>
                <a:latin typeface="+mn-lt"/>
                <a:ea typeface="+mn-ea"/>
                <a:cs typeface="+mn-cs"/>
              </a:defRPr>
            </a:lvl9pPr>
          </a:lstStyle>
          <a:p>
            <a:pPr algn="r">
              <a:defRPr/>
            </a:pPr>
            <a:r>
              <a:rPr lang="da-DK" sz="505">
                <a:solidFill>
                  <a:schemeClr val="bg1"/>
                </a:solidFill>
              </a:rPr>
              <a:t>Side  </a:t>
            </a:r>
            <a:fld id="{07C3ABF7-9C5F-4CBA-B4FC-DD1D7FBF45EA}" type="slidenum">
              <a:rPr lang="da-DK" sz="505" smtClean="0">
                <a:solidFill>
                  <a:schemeClr val="bg1"/>
                </a:solidFill>
              </a:rPr>
              <a:pPr algn="r">
                <a:defRPr/>
              </a:pPr>
              <a:t>‹nr.›</a:t>
            </a:fld>
            <a:endParaRPr lang="da-DK" sz="505">
              <a:solidFill>
                <a:schemeClr val="bg1"/>
              </a:solidFill>
            </a:endParaRPr>
          </a:p>
        </p:txBody>
      </p:sp>
    </p:spTree>
    <p:extLst>
      <p:ext uri="{BB962C8B-B14F-4D97-AF65-F5344CB8AC3E}">
        <p14:creationId xmlns:p14="http://schemas.microsoft.com/office/powerpoint/2010/main" val="48979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2.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347902" y="829094"/>
            <a:ext cx="4584342" cy="1267741"/>
          </a:xfrm>
          <a:prstGeom prst="rect">
            <a:avLst/>
          </a:prstGeom>
        </p:spPr>
        <p:txBody>
          <a:bodyPr vert="horz" lIns="0" tIns="0" rIns="0" bIns="0" rtlCol="0" anchor="t" anchorCtr="0">
            <a:noAutofit/>
          </a:bodyPr>
          <a:lstStyle/>
          <a:p>
            <a:r>
              <a:rPr lang="da-DK" noProof="0" err="1"/>
              <a:t>Lorem</a:t>
            </a:r>
            <a:r>
              <a:rPr lang="da-DK" noProof="0"/>
              <a:t> </a:t>
            </a:r>
            <a:r>
              <a:rPr lang="da-DK" noProof="0" err="1"/>
              <a:t>ipsum</a:t>
            </a:r>
            <a:endParaRPr lang="da-DK" noProof="0"/>
          </a:p>
        </p:txBody>
      </p:sp>
      <p:sp>
        <p:nvSpPr>
          <p:cNvPr id="3" name="Pladsholder til tekst 2"/>
          <p:cNvSpPr>
            <a:spLocks noGrp="1"/>
          </p:cNvSpPr>
          <p:nvPr>
            <p:ph type="body" idx="1"/>
          </p:nvPr>
        </p:nvSpPr>
        <p:spPr>
          <a:xfrm>
            <a:off x="347902" y="2635554"/>
            <a:ext cx="6167849" cy="6281130"/>
          </a:xfrm>
          <a:prstGeom prst="rect">
            <a:avLst/>
          </a:prstGeom>
        </p:spPr>
        <p:txBody>
          <a:bodyPr vert="horz" lIns="0" tIns="0" rIns="0" bIns="0" rtlCol="0">
            <a:normAutofit/>
          </a:bodyPr>
          <a:lstStyle/>
          <a:p>
            <a:pPr lvl="0"/>
            <a:r>
              <a:rPr lang="da-DK" noProof="0"/>
              <a:t>Tekst</a:t>
            </a:r>
          </a:p>
        </p:txBody>
      </p:sp>
      <p:sp>
        <p:nvSpPr>
          <p:cNvPr id="5" name="Rectangle 11">
            <a:extLst>
              <a:ext uri="{FF2B5EF4-FFF2-40B4-BE49-F238E27FC236}">
                <a16:creationId xmlns:a16="http://schemas.microsoft.com/office/drawing/2014/main" id="{49A4932E-054F-0B45-907E-F60877A2CB62}"/>
              </a:ext>
            </a:extLst>
          </p:cNvPr>
          <p:cNvSpPr txBox="1">
            <a:spLocks noChangeArrowheads="1"/>
          </p:cNvSpPr>
          <p:nvPr userDrawn="1"/>
        </p:nvSpPr>
        <p:spPr>
          <a:xfrm>
            <a:off x="5653652" y="9436571"/>
            <a:ext cx="863264" cy="210321"/>
          </a:xfrm>
          <a:prstGeom prst="rect">
            <a:avLst/>
          </a:prstGeom>
          <a:noFill/>
          <a:ln>
            <a:noFill/>
          </a:ln>
        </p:spPr>
        <p:txBody>
          <a:bodyPr lIns="0" tIns="0" rIns="0" bIns="0">
            <a:noAutofit/>
          </a:bodyPr>
          <a:lstStyle>
            <a:defPPr>
              <a:defRPr lang="da-DK"/>
            </a:defPPr>
            <a:lvl1pPr marL="0" algn="l" defTabSz="1042088" rtl="0" eaLnBrk="1" latinLnBrk="0" hangingPunct="1">
              <a:defRPr sz="1019" kern="1200">
                <a:solidFill>
                  <a:schemeClr val="tx1"/>
                </a:solidFill>
                <a:latin typeface="+mn-lt"/>
                <a:ea typeface="+mn-ea"/>
                <a:cs typeface="+mn-cs"/>
              </a:defRPr>
            </a:lvl1pPr>
            <a:lvl2pPr marL="521044" algn="l" defTabSz="1042088" rtl="0" eaLnBrk="1" latinLnBrk="0" hangingPunct="1">
              <a:defRPr sz="2051" kern="1200">
                <a:solidFill>
                  <a:schemeClr val="tx1"/>
                </a:solidFill>
                <a:latin typeface="+mn-lt"/>
                <a:ea typeface="+mn-ea"/>
                <a:cs typeface="+mn-cs"/>
              </a:defRPr>
            </a:lvl2pPr>
            <a:lvl3pPr marL="1042088" algn="l" defTabSz="1042088" rtl="0" eaLnBrk="1" latinLnBrk="0" hangingPunct="1">
              <a:defRPr sz="2051" kern="1200">
                <a:solidFill>
                  <a:schemeClr val="tx1"/>
                </a:solidFill>
                <a:latin typeface="+mn-lt"/>
                <a:ea typeface="+mn-ea"/>
                <a:cs typeface="+mn-cs"/>
              </a:defRPr>
            </a:lvl3pPr>
            <a:lvl4pPr marL="1563132" algn="l" defTabSz="1042088" rtl="0" eaLnBrk="1" latinLnBrk="0" hangingPunct="1">
              <a:defRPr sz="2051" kern="1200">
                <a:solidFill>
                  <a:schemeClr val="tx1"/>
                </a:solidFill>
                <a:latin typeface="+mn-lt"/>
                <a:ea typeface="+mn-ea"/>
                <a:cs typeface="+mn-cs"/>
              </a:defRPr>
            </a:lvl4pPr>
            <a:lvl5pPr marL="2084176" algn="l" defTabSz="1042088" rtl="0" eaLnBrk="1" latinLnBrk="0" hangingPunct="1">
              <a:defRPr sz="2051" kern="1200">
                <a:solidFill>
                  <a:schemeClr val="tx1"/>
                </a:solidFill>
                <a:latin typeface="+mn-lt"/>
                <a:ea typeface="+mn-ea"/>
                <a:cs typeface="+mn-cs"/>
              </a:defRPr>
            </a:lvl5pPr>
            <a:lvl6pPr marL="2605220" algn="l" defTabSz="1042088" rtl="0" eaLnBrk="1" latinLnBrk="0" hangingPunct="1">
              <a:defRPr sz="2051" kern="1200">
                <a:solidFill>
                  <a:schemeClr val="tx1"/>
                </a:solidFill>
                <a:latin typeface="+mn-lt"/>
                <a:ea typeface="+mn-ea"/>
                <a:cs typeface="+mn-cs"/>
              </a:defRPr>
            </a:lvl6pPr>
            <a:lvl7pPr marL="3126265" algn="l" defTabSz="1042088" rtl="0" eaLnBrk="1" latinLnBrk="0" hangingPunct="1">
              <a:defRPr sz="2051" kern="1200">
                <a:solidFill>
                  <a:schemeClr val="tx1"/>
                </a:solidFill>
                <a:latin typeface="+mn-lt"/>
                <a:ea typeface="+mn-ea"/>
                <a:cs typeface="+mn-cs"/>
              </a:defRPr>
            </a:lvl7pPr>
            <a:lvl8pPr marL="3647309" algn="l" defTabSz="1042088" rtl="0" eaLnBrk="1" latinLnBrk="0" hangingPunct="1">
              <a:defRPr sz="2051" kern="1200">
                <a:solidFill>
                  <a:schemeClr val="tx1"/>
                </a:solidFill>
                <a:latin typeface="+mn-lt"/>
                <a:ea typeface="+mn-ea"/>
                <a:cs typeface="+mn-cs"/>
              </a:defRPr>
            </a:lvl8pPr>
            <a:lvl9pPr marL="4168353" algn="l" defTabSz="1042088" rtl="0" eaLnBrk="1" latinLnBrk="0" hangingPunct="1">
              <a:defRPr sz="2051" kern="1200">
                <a:solidFill>
                  <a:schemeClr val="tx1"/>
                </a:solidFill>
                <a:latin typeface="+mn-lt"/>
                <a:ea typeface="+mn-ea"/>
                <a:cs typeface="+mn-cs"/>
              </a:defRPr>
            </a:lvl9pPr>
          </a:lstStyle>
          <a:p>
            <a:pPr algn="r">
              <a:defRPr/>
            </a:pPr>
            <a:r>
              <a:rPr lang="da-DK" sz="505" dirty="0">
                <a:solidFill>
                  <a:schemeClr val="tx1"/>
                </a:solidFill>
              </a:rPr>
              <a:t>Side  </a:t>
            </a:r>
            <a:fld id="{07C3ABF7-9C5F-4CBA-B4FC-DD1D7FBF45EA}" type="slidenum">
              <a:rPr lang="da-DK" sz="505" smtClean="0">
                <a:solidFill>
                  <a:schemeClr val="tx1"/>
                </a:solidFill>
              </a:rPr>
              <a:pPr algn="r">
                <a:defRPr/>
              </a:pPr>
              <a:t>‹nr.›</a:t>
            </a:fld>
            <a:endParaRPr lang="da-DK" sz="505" dirty="0">
              <a:solidFill>
                <a:schemeClr val="tx1"/>
              </a:solidFill>
            </a:endParaRPr>
          </a:p>
        </p:txBody>
      </p:sp>
    </p:spTree>
    <p:extLst>
      <p:ext uri="{BB962C8B-B14F-4D97-AF65-F5344CB8AC3E}">
        <p14:creationId xmlns:p14="http://schemas.microsoft.com/office/powerpoint/2010/main" val="4209762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ftr="0" dt="0"/>
  <p:txStyles>
    <p:titleStyle>
      <a:lvl1pPr algn="l" defTabSz="244223" rtl="0" eaLnBrk="1" latinLnBrk="0" hangingPunct="1">
        <a:lnSpc>
          <a:spcPct val="100000"/>
        </a:lnSpc>
        <a:spcBef>
          <a:spcPct val="0"/>
        </a:spcBef>
        <a:buNone/>
        <a:defRPr sz="1577" b="1" kern="1200" cap="none" baseline="0">
          <a:solidFill>
            <a:schemeClr val="tx1"/>
          </a:solidFill>
          <a:latin typeface="Montserrat" pitchFamily="2" charset="77"/>
          <a:ea typeface="Montserrat" pitchFamily="2" charset="77"/>
          <a:cs typeface="Montserrat" pitchFamily="2" charset="77"/>
        </a:defRPr>
      </a:lvl1pPr>
    </p:titleStyle>
    <p:bodyStyle>
      <a:lvl1pPr marL="0" indent="0" algn="l" defTabSz="244223" rtl="0" eaLnBrk="1" latinLnBrk="0" hangingPunct="1">
        <a:lnSpc>
          <a:spcPct val="100000"/>
        </a:lnSpc>
        <a:spcBef>
          <a:spcPts val="267"/>
        </a:spcBef>
        <a:buFont typeface="Arial" panose="020B0604020202020204" pitchFamily="34" charset="0"/>
        <a:buNone/>
        <a:defRPr sz="757" kern="1200">
          <a:solidFill>
            <a:schemeClr val="tx1"/>
          </a:solidFill>
          <a:latin typeface="Montserrat" pitchFamily="2" charset="77"/>
          <a:ea typeface="+mn-ea"/>
          <a:cs typeface="+mn-cs"/>
        </a:defRPr>
      </a:lvl1pPr>
      <a:lvl2pPr marL="183166" indent="-61055" algn="l" defTabSz="244223" rtl="0" eaLnBrk="1" latinLnBrk="0" hangingPunct="1">
        <a:lnSpc>
          <a:spcPct val="100000"/>
        </a:lnSpc>
        <a:spcBef>
          <a:spcPts val="134"/>
        </a:spcBef>
        <a:buFont typeface="Arial" panose="020B0604020202020204" pitchFamily="34" charset="0"/>
        <a:buChar char="•"/>
        <a:defRPr sz="757" kern="1200">
          <a:solidFill>
            <a:schemeClr val="tx1"/>
          </a:solidFill>
          <a:latin typeface="+mn-lt"/>
          <a:ea typeface="+mn-ea"/>
          <a:cs typeface="+mn-cs"/>
        </a:defRPr>
      </a:lvl2pPr>
      <a:lvl3pPr marL="305280" indent="-61055" algn="l" defTabSz="244223" rtl="0" eaLnBrk="1" latinLnBrk="0" hangingPunct="1">
        <a:lnSpc>
          <a:spcPct val="100000"/>
        </a:lnSpc>
        <a:spcBef>
          <a:spcPts val="134"/>
        </a:spcBef>
        <a:buFont typeface="Arial" panose="020B0604020202020204" pitchFamily="34" charset="0"/>
        <a:buChar char="•"/>
        <a:defRPr sz="757" kern="1200">
          <a:solidFill>
            <a:schemeClr val="tx1"/>
          </a:solidFill>
          <a:latin typeface="+mn-lt"/>
          <a:ea typeface="+mn-ea"/>
          <a:cs typeface="+mn-cs"/>
        </a:defRPr>
      </a:lvl3pPr>
      <a:lvl4pPr marL="427390" indent="-61055" algn="l" defTabSz="244223" rtl="0" eaLnBrk="1" latinLnBrk="0" hangingPunct="1">
        <a:lnSpc>
          <a:spcPct val="100000"/>
        </a:lnSpc>
        <a:spcBef>
          <a:spcPts val="134"/>
        </a:spcBef>
        <a:buFont typeface="Arial" panose="020B0604020202020204" pitchFamily="34" charset="0"/>
        <a:buChar char="•"/>
        <a:defRPr sz="757" kern="1200">
          <a:solidFill>
            <a:schemeClr val="tx1"/>
          </a:solidFill>
          <a:latin typeface="+mn-lt"/>
          <a:ea typeface="+mn-ea"/>
          <a:cs typeface="+mn-cs"/>
        </a:defRPr>
      </a:lvl4pPr>
      <a:lvl5pPr marL="549501" indent="-61055" algn="l" defTabSz="244223" rtl="0" eaLnBrk="1" latinLnBrk="0" hangingPunct="1">
        <a:lnSpc>
          <a:spcPct val="100000"/>
        </a:lnSpc>
        <a:spcBef>
          <a:spcPts val="134"/>
        </a:spcBef>
        <a:buFont typeface="Arial" panose="020B0604020202020204" pitchFamily="34" charset="0"/>
        <a:buChar char="•"/>
        <a:defRPr sz="757" kern="1200">
          <a:solidFill>
            <a:schemeClr val="tx1"/>
          </a:solidFill>
          <a:latin typeface="+mn-lt"/>
          <a:ea typeface="+mn-ea"/>
          <a:cs typeface="+mn-cs"/>
        </a:defRPr>
      </a:lvl5pPr>
      <a:lvl6pPr marL="671612" indent="-61055" algn="l" defTabSz="244223" rtl="0" eaLnBrk="1" latinLnBrk="0" hangingPunct="1">
        <a:lnSpc>
          <a:spcPct val="90000"/>
        </a:lnSpc>
        <a:spcBef>
          <a:spcPts val="134"/>
        </a:spcBef>
        <a:buFont typeface="Arial" panose="020B0604020202020204" pitchFamily="34" charset="0"/>
        <a:buChar char="•"/>
        <a:defRPr sz="496" kern="1200">
          <a:solidFill>
            <a:schemeClr val="tx1"/>
          </a:solidFill>
          <a:latin typeface="+mn-lt"/>
          <a:ea typeface="+mn-ea"/>
          <a:cs typeface="+mn-cs"/>
        </a:defRPr>
      </a:lvl6pPr>
      <a:lvl7pPr marL="793724" indent="-61055" algn="l" defTabSz="244223" rtl="0" eaLnBrk="1" latinLnBrk="0" hangingPunct="1">
        <a:lnSpc>
          <a:spcPct val="90000"/>
        </a:lnSpc>
        <a:spcBef>
          <a:spcPts val="134"/>
        </a:spcBef>
        <a:buFont typeface="Arial" panose="020B0604020202020204" pitchFamily="34" charset="0"/>
        <a:buChar char="•"/>
        <a:defRPr sz="496" kern="1200">
          <a:solidFill>
            <a:schemeClr val="tx1"/>
          </a:solidFill>
          <a:latin typeface="+mn-lt"/>
          <a:ea typeface="+mn-ea"/>
          <a:cs typeface="+mn-cs"/>
        </a:defRPr>
      </a:lvl7pPr>
      <a:lvl8pPr marL="915835" indent="-61055" algn="l" defTabSz="244223" rtl="0" eaLnBrk="1" latinLnBrk="0" hangingPunct="1">
        <a:lnSpc>
          <a:spcPct val="90000"/>
        </a:lnSpc>
        <a:spcBef>
          <a:spcPts val="134"/>
        </a:spcBef>
        <a:buFont typeface="Arial" panose="020B0604020202020204" pitchFamily="34" charset="0"/>
        <a:buChar char="•"/>
        <a:defRPr sz="496" kern="1200">
          <a:solidFill>
            <a:schemeClr val="tx1"/>
          </a:solidFill>
          <a:latin typeface="+mn-lt"/>
          <a:ea typeface="+mn-ea"/>
          <a:cs typeface="+mn-cs"/>
        </a:defRPr>
      </a:lvl8pPr>
      <a:lvl9pPr marL="1037947" indent="-61055" algn="l" defTabSz="244223" rtl="0" eaLnBrk="1" latinLnBrk="0" hangingPunct="1">
        <a:lnSpc>
          <a:spcPct val="90000"/>
        </a:lnSpc>
        <a:spcBef>
          <a:spcPts val="134"/>
        </a:spcBef>
        <a:buFont typeface="Arial" panose="020B0604020202020204" pitchFamily="34" charset="0"/>
        <a:buChar char="•"/>
        <a:defRPr sz="496" kern="1200">
          <a:solidFill>
            <a:schemeClr val="tx1"/>
          </a:solidFill>
          <a:latin typeface="+mn-lt"/>
          <a:ea typeface="+mn-ea"/>
          <a:cs typeface="+mn-cs"/>
        </a:defRPr>
      </a:lvl9pPr>
    </p:bodyStyle>
    <p:otherStyle>
      <a:defPPr>
        <a:defRPr lang="da-DK"/>
      </a:defPPr>
      <a:lvl1pPr marL="0" algn="l" defTabSz="244223" rtl="0" eaLnBrk="1" latinLnBrk="0" hangingPunct="1">
        <a:defRPr sz="496" kern="1200">
          <a:solidFill>
            <a:schemeClr val="tx1"/>
          </a:solidFill>
          <a:latin typeface="+mn-lt"/>
          <a:ea typeface="+mn-ea"/>
          <a:cs typeface="+mn-cs"/>
        </a:defRPr>
      </a:lvl1pPr>
      <a:lvl2pPr marL="122113" algn="l" defTabSz="244223" rtl="0" eaLnBrk="1" latinLnBrk="0" hangingPunct="1">
        <a:defRPr sz="496" kern="1200">
          <a:solidFill>
            <a:schemeClr val="tx1"/>
          </a:solidFill>
          <a:latin typeface="+mn-lt"/>
          <a:ea typeface="+mn-ea"/>
          <a:cs typeface="+mn-cs"/>
        </a:defRPr>
      </a:lvl2pPr>
      <a:lvl3pPr marL="244223" algn="l" defTabSz="244223" rtl="0" eaLnBrk="1" latinLnBrk="0" hangingPunct="1">
        <a:defRPr sz="496" kern="1200">
          <a:solidFill>
            <a:schemeClr val="tx1"/>
          </a:solidFill>
          <a:latin typeface="+mn-lt"/>
          <a:ea typeface="+mn-ea"/>
          <a:cs typeface="+mn-cs"/>
        </a:defRPr>
      </a:lvl3pPr>
      <a:lvl4pPr marL="366334" algn="l" defTabSz="244223" rtl="0" eaLnBrk="1" latinLnBrk="0" hangingPunct="1">
        <a:defRPr sz="496" kern="1200">
          <a:solidFill>
            <a:schemeClr val="tx1"/>
          </a:solidFill>
          <a:latin typeface="+mn-lt"/>
          <a:ea typeface="+mn-ea"/>
          <a:cs typeface="+mn-cs"/>
        </a:defRPr>
      </a:lvl4pPr>
      <a:lvl5pPr marL="488445" algn="l" defTabSz="244223" rtl="0" eaLnBrk="1" latinLnBrk="0" hangingPunct="1">
        <a:defRPr sz="496" kern="1200">
          <a:solidFill>
            <a:schemeClr val="tx1"/>
          </a:solidFill>
          <a:latin typeface="+mn-lt"/>
          <a:ea typeface="+mn-ea"/>
          <a:cs typeface="+mn-cs"/>
        </a:defRPr>
      </a:lvl5pPr>
      <a:lvl6pPr marL="610557" algn="l" defTabSz="244223" rtl="0" eaLnBrk="1" latinLnBrk="0" hangingPunct="1">
        <a:defRPr sz="496" kern="1200">
          <a:solidFill>
            <a:schemeClr val="tx1"/>
          </a:solidFill>
          <a:latin typeface="+mn-lt"/>
          <a:ea typeface="+mn-ea"/>
          <a:cs typeface="+mn-cs"/>
        </a:defRPr>
      </a:lvl6pPr>
      <a:lvl7pPr marL="732668" algn="l" defTabSz="244223" rtl="0" eaLnBrk="1" latinLnBrk="0" hangingPunct="1">
        <a:defRPr sz="496" kern="1200">
          <a:solidFill>
            <a:schemeClr val="tx1"/>
          </a:solidFill>
          <a:latin typeface="+mn-lt"/>
          <a:ea typeface="+mn-ea"/>
          <a:cs typeface="+mn-cs"/>
        </a:defRPr>
      </a:lvl7pPr>
      <a:lvl8pPr marL="854780" algn="l" defTabSz="244223" rtl="0" eaLnBrk="1" latinLnBrk="0" hangingPunct="1">
        <a:defRPr sz="496" kern="1200">
          <a:solidFill>
            <a:schemeClr val="tx1"/>
          </a:solidFill>
          <a:latin typeface="+mn-lt"/>
          <a:ea typeface="+mn-ea"/>
          <a:cs typeface="+mn-cs"/>
        </a:defRPr>
      </a:lvl8pPr>
      <a:lvl9pPr marL="976891" algn="l" defTabSz="244223" rtl="0" eaLnBrk="1" latinLnBrk="0" hangingPunct="1">
        <a:defRPr sz="496"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785" userDrawn="1">
          <p15:clr>
            <a:srgbClr val="F26B43"/>
          </p15:clr>
        </p15:guide>
        <p15:guide id="2" pos="1966" userDrawn="1">
          <p15:clr>
            <a:srgbClr val="F26B43"/>
          </p15:clr>
        </p15:guide>
        <p15:guide id="3" pos="397" userDrawn="1">
          <p15:clr>
            <a:srgbClr val="F26B43"/>
          </p15:clr>
        </p15:guide>
        <p15:guide id="4" pos="3471" userDrawn="1">
          <p15:clr>
            <a:srgbClr val="F26B43"/>
          </p15:clr>
        </p15:guide>
        <p15:guide id="5" pos="192" userDrawn="1">
          <p15:clr>
            <a:srgbClr val="F26B43"/>
          </p15:clr>
        </p15:guide>
        <p15:guide id="6" pos="3662" userDrawn="1">
          <p15:clr>
            <a:srgbClr val="F26B43"/>
          </p15:clr>
        </p15:guide>
        <p15:guide id="7" orient="horz" pos="1473" userDrawn="1">
          <p15:clr>
            <a:srgbClr val="F26B43"/>
          </p15:clr>
        </p15:guide>
        <p15:guide id="8" orient="horz" pos="458" userDrawn="1">
          <p15:clr>
            <a:srgbClr val="F26B43"/>
          </p15:clr>
        </p15:guide>
        <p15:guide id="11" orient="horz" pos="5012" userDrawn="1">
          <p15:clr>
            <a:srgbClr val="F26B43"/>
          </p15:clr>
        </p15:guide>
        <p15:guide id="13" orient="horz" pos="1179" userDrawn="1">
          <p15:clr>
            <a:srgbClr val="F26B43"/>
          </p15:clr>
        </p15:guide>
        <p15:guide id="16" pos="2170" userDrawn="1">
          <p15:clr>
            <a:srgbClr val="F26B43"/>
          </p15:clr>
        </p15:guide>
        <p15:guide id="17" pos="1685" userDrawn="1">
          <p15:clr>
            <a:srgbClr val="F26B43"/>
          </p15:clr>
        </p15:guide>
        <p15:guide id="18" pos="1889" userDrawn="1">
          <p15:clr>
            <a:srgbClr val="F26B43"/>
          </p15:clr>
        </p15:guide>
        <p15:guide id="19" pos="2259" userDrawn="1">
          <p15:clr>
            <a:srgbClr val="F26B43"/>
          </p15:clr>
        </p15:guide>
        <p15:guide id="20" pos="1596" userDrawn="1">
          <p15:clr>
            <a:srgbClr val="F26B43"/>
          </p15:clr>
        </p15:guide>
        <p15:guide id="21" pos="2769" userDrawn="1">
          <p15:clr>
            <a:srgbClr val="F26B43"/>
          </p15:clr>
        </p15:guide>
        <p15:guide id="22" pos="1086" userDrawn="1">
          <p15:clr>
            <a:srgbClr val="F26B43"/>
          </p15:clr>
        </p15:guide>
        <p15:guide id="23" orient="horz" pos="917" userDrawn="1">
          <p15:clr>
            <a:srgbClr val="F26B43"/>
          </p15:clr>
        </p15:guide>
        <p15:guide id="24" orient="horz" pos="4847" userDrawn="1">
          <p15:clr>
            <a:srgbClr val="F26B43"/>
          </p15:clr>
        </p15:guide>
        <p15:guide id="25" orient="horz" pos="4586" userDrawn="1">
          <p15:clr>
            <a:srgbClr val="F26B43"/>
          </p15:clr>
        </p15:guide>
        <p15:guide id="26" pos="1927"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 y="1"/>
            <a:ext cx="6861457" cy="9904824"/>
          </a:xfrm>
          <a:custGeom>
            <a:avLst/>
            <a:gdLst/>
            <a:ahLst/>
            <a:cxnLst/>
            <a:rect l="l" t="t" r="r" b="b"/>
            <a:pathLst>
              <a:path w="7560309" h="10692130">
                <a:moveTo>
                  <a:pt x="7560005" y="0"/>
                </a:moveTo>
                <a:lnTo>
                  <a:pt x="0" y="0"/>
                </a:lnTo>
                <a:lnTo>
                  <a:pt x="0" y="10692003"/>
                </a:lnTo>
                <a:lnTo>
                  <a:pt x="7560005" y="10692003"/>
                </a:lnTo>
                <a:lnTo>
                  <a:pt x="7560005" y="0"/>
                </a:lnTo>
                <a:close/>
              </a:path>
            </a:pathLst>
          </a:custGeom>
          <a:solidFill>
            <a:srgbClr val="D2CFE8"/>
          </a:solidFill>
        </p:spPr>
        <p:txBody>
          <a:bodyPr wrap="square" lIns="0" tIns="0" rIns="0" bIns="0" rtlCol="0"/>
          <a:lstStyle/>
          <a:p>
            <a:endParaRPr sz="1635"/>
          </a:p>
        </p:txBody>
      </p:sp>
      <p:sp>
        <p:nvSpPr>
          <p:cNvPr id="2" name="Holder 2"/>
          <p:cNvSpPr>
            <a:spLocks noGrp="1"/>
          </p:cNvSpPr>
          <p:nvPr>
            <p:ph type="title"/>
          </p:nvPr>
        </p:nvSpPr>
        <p:spPr>
          <a:xfrm>
            <a:off x="403412" y="580936"/>
            <a:ext cx="4294606" cy="446276"/>
          </a:xfrm>
          <a:prstGeom prst="rect">
            <a:avLst/>
          </a:prstGeom>
        </p:spPr>
        <p:txBody>
          <a:bodyPr wrap="square" lIns="0" tIns="0" rIns="0" bIns="0">
            <a:spAutoFit/>
          </a:bodyPr>
          <a:lstStyle>
            <a:lvl1pPr>
              <a:defRPr sz="2900" b="1" i="0">
                <a:solidFill>
                  <a:srgbClr val="A78D45"/>
                </a:solidFill>
                <a:latin typeface="Montserrat"/>
                <a:cs typeface="Montserrat"/>
              </a:defRPr>
            </a:lvl1pPr>
          </a:lstStyle>
          <a:p>
            <a:endParaRPr/>
          </a:p>
        </p:txBody>
      </p:sp>
      <p:sp>
        <p:nvSpPr>
          <p:cNvPr id="3" name="Holder 3"/>
          <p:cNvSpPr>
            <a:spLocks noGrp="1"/>
          </p:cNvSpPr>
          <p:nvPr>
            <p:ph type="body" idx="1"/>
          </p:nvPr>
        </p:nvSpPr>
        <p:spPr>
          <a:xfrm>
            <a:off x="343191" y="2278381"/>
            <a:ext cx="6177387"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333680" y="9212581"/>
            <a:ext cx="2196404"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3191" y="9212581"/>
            <a:ext cx="1578665"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smtClean="0"/>
              <a:t>6/28/2023</a:t>
            </a:fld>
            <a:endParaRPr lang="en-US"/>
          </a:p>
        </p:txBody>
      </p:sp>
      <p:sp>
        <p:nvSpPr>
          <p:cNvPr id="8" name="Rectangle 11">
            <a:extLst>
              <a:ext uri="{FF2B5EF4-FFF2-40B4-BE49-F238E27FC236}">
                <a16:creationId xmlns:a16="http://schemas.microsoft.com/office/drawing/2014/main" id="{7062C60E-CC10-B551-DE15-40E4925A5A2F}"/>
              </a:ext>
            </a:extLst>
          </p:cNvPr>
          <p:cNvSpPr txBox="1">
            <a:spLocks noChangeArrowheads="1"/>
          </p:cNvSpPr>
          <p:nvPr userDrawn="1"/>
        </p:nvSpPr>
        <p:spPr>
          <a:xfrm>
            <a:off x="5653652" y="9436571"/>
            <a:ext cx="863264" cy="210321"/>
          </a:xfrm>
          <a:prstGeom prst="rect">
            <a:avLst/>
          </a:prstGeom>
          <a:noFill/>
          <a:ln>
            <a:noFill/>
          </a:ln>
        </p:spPr>
        <p:txBody>
          <a:bodyPr lIns="0" tIns="0" rIns="0" bIns="0">
            <a:noAutofit/>
          </a:bodyPr>
          <a:lstStyle>
            <a:defPPr>
              <a:defRPr lang="da-DK"/>
            </a:defPPr>
            <a:lvl1pPr marL="0" algn="l" defTabSz="1042088" rtl="0" eaLnBrk="1" latinLnBrk="0" hangingPunct="1">
              <a:defRPr sz="1019" kern="1200">
                <a:solidFill>
                  <a:schemeClr val="tx1"/>
                </a:solidFill>
                <a:latin typeface="+mn-lt"/>
                <a:ea typeface="+mn-ea"/>
                <a:cs typeface="+mn-cs"/>
              </a:defRPr>
            </a:lvl1pPr>
            <a:lvl2pPr marL="521044" algn="l" defTabSz="1042088" rtl="0" eaLnBrk="1" latinLnBrk="0" hangingPunct="1">
              <a:defRPr sz="2051" kern="1200">
                <a:solidFill>
                  <a:schemeClr val="tx1"/>
                </a:solidFill>
                <a:latin typeface="+mn-lt"/>
                <a:ea typeface="+mn-ea"/>
                <a:cs typeface="+mn-cs"/>
              </a:defRPr>
            </a:lvl2pPr>
            <a:lvl3pPr marL="1042088" algn="l" defTabSz="1042088" rtl="0" eaLnBrk="1" latinLnBrk="0" hangingPunct="1">
              <a:defRPr sz="2051" kern="1200">
                <a:solidFill>
                  <a:schemeClr val="tx1"/>
                </a:solidFill>
                <a:latin typeface="+mn-lt"/>
                <a:ea typeface="+mn-ea"/>
                <a:cs typeface="+mn-cs"/>
              </a:defRPr>
            </a:lvl3pPr>
            <a:lvl4pPr marL="1563132" algn="l" defTabSz="1042088" rtl="0" eaLnBrk="1" latinLnBrk="0" hangingPunct="1">
              <a:defRPr sz="2051" kern="1200">
                <a:solidFill>
                  <a:schemeClr val="tx1"/>
                </a:solidFill>
                <a:latin typeface="+mn-lt"/>
                <a:ea typeface="+mn-ea"/>
                <a:cs typeface="+mn-cs"/>
              </a:defRPr>
            </a:lvl4pPr>
            <a:lvl5pPr marL="2084176" algn="l" defTabSz="1042088" rtl="0" eaLnBrk="1" latinLnBrk="0" hangingPunct="1">
              <a:defRPr sz="2051" kern="1200">
                <a:solidFill>
                  <a:schemeClr val="tx1"/>
                </a:solidFill>
                <a:latin typeface="+mn-lt"/>
                <a:ea typeface="+mn-ea"/>
                <a:cs typeface="+mn-cs"/>
              </a:defRPr>
            </a:lvl5pPr>
            <a:lvl6pPr marL="2605220" algn="l" defTabSz="1042088" rtl="0" eaLnBrk="1" latinLnBrk="0" hangingPunct="1">
              <a:defRPr sz="2051" kern="1200">
                <a:solidFill>
                  <a:schemeClr val="tx1"/>
                </a:solidFill>
                <a:latin typeface="+mn-lt"/>
                <a:ea typeface="+mn-ea"/>
                <a:cs typeface="+mn-cs"/>
              </a:defRPr>
            </a:lvl6pPr>
            <a:lvl7pPr marL="3126265" algn="l" defTabSz="1042088" rtl="0" eaLnBrk="1" latinLnBrk="0" hangingPunct="1">
              <a:defRPr sz="2051" kern="1200">
                <a:solidFill>
                  <a:schemeClr val="tx1"/>
                </a:solidFill>
                <a:latin typeface="+mn-lt"/>
                <a:ea typeface="+mn-ea"/>
                <a:cs typeface="+mn-cs"/>
              </a:defRPr>
            </a:lvl7pPr>
            <a:lvl8pPr marL="3647309" algn="l" defTabSz="1042088" rtl="0" eaLnBrk="1" latinLnBrk="0" hangingPunct="1">
              <a:defRPr sz="2051" kern="1200">
                <a:solidFill>
                  <a:schemeClr val="tx1"/>
                </a:solidFill>
                <a:latin typeface="+mn-lt"/>
                <a:ea typeface="+mn-ea"/>
                <a:cs typeface="+mn-cs"/>
              </a:defRPr>
            </a:lvl8pPr>
            <a:lvl9pPr marL="4168353" algn="l" defTabSz="1042088" rtl="0" eaLnBrk="1" latinLnBrk="0" hangingPunct="1">
              <a:defRPr sz="2051" kern="1200">
                <a:solidFill>
                  <a:schemeClr val="tx1"/>
                </a:solidFill>
                <a:latin typeface="+mn-lt"/>
                <a:ea typeface="+mn-ea"/>
                <a:cs typeface="+mn-cs"/>
              </a:defRPr>
            </a:lvl9pPr>
          </a:lstStyle>
          <a:p>
            <a:pPr marL="0" marR="0" lvl="0" indent="0" algn="r" defTabSz="1042088" rtl="0" eaLnBrk="1" fontAlgn="auto" latinLnBrk="0" hangingPunct="1">
              <a:lnSpc>
                <a:spcPct val="100000"/>
              </a:lnSpc>
              <a:spcBef>
                <a:spcPts val="0"/>
              </a:spcBef>
              <a:spcAft>
                <a:spcPts val="0"/>
              </a:spcAft>
              <a:buClrTx/>
              <a:buSzTx/>
              <a:buFontTx/>
              <a:buNone/>
              <a:tabLst/>
              <a:defRPr/>
            </a:pPr>
            <a:r>
              <a:rPr kumimoji="0" lang="da-DK" sz="505" b="0" i="0" u="none" strike="noStrike" kern="1200" cap="none" spc="0" normalizeH="0" baseline="0" noProof="0" dirty="0">
                <a:ln>
                  <a:noFill/>
                </a:ln>
                <a:solidFill>
                  <a:srgbClr val="FFFFFF"/>
                </a:solidFill>
                <a:effectLst/>
                <a:uLnTx/>
                <a:uFillTx/>
                <a:latin typeface="Calibri"/>
                <a:ea typeface="+mn-ea"/>
                <a:cs typeface="+mn-cs"/>
              </a:rPr>
              <a:t>Side  </a:t>
            </a:r>
            <a:fld id="{07C3ABF7-9C5F-4CBA-B4FC-DD1D7FBF45EA}" type="slidenum">
              <a:rPr kumimoji="0" lang="da-DK" sz="505"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1042088" rtl="0" eaLnBrk="1" fontAlgn="auto" latinLnBrk="0" hangingPunct="1">
                <a:lnSpc>
                  <a:spcPct val="100000"/>
                </a:lnSpc>
                <a:spcBef>
                  <a:spcPts val="0"/>
                </a:spcBef>
                <a:spcAft>
                  <a:spcPts val="0"/>
                </a:spcAft>
                <a:buClrTx/>
                <a:buSzTx/>
                <a:buFontTx/>
                <a:buNone/>
                <a:tabLst/>
                <a:defRPr/>
              </a:pPr>
              <a:t>‹nr.›</a:t>
            </a:fld>
            <a:endParaRPr kumimoji="0" lang="da-DK" sz="505" b="0" i="0" u="none" strike="noStrike" kern="1200" cap="none" spc="0" normalizeH="0" baseline="0" noProof="0" dirty="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130020324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Lst>
  <p:txStyles>
    <p:titleStyle>
      <a:lvl1pPr>
        <a:defRPr>
          <a:latin typeface="+mj-lt"/>
          <a:ea typeface="+mj-ea"/>
          <a:cs typeface="+mj-cs"/>
        </a:defRPr>
      </a:lvl1pPr>
    </p:titleStyle>
    <p:bodyStyle>
      <a:lvl1pPr marL="0">
        <a:defRPr>
          <a:latin typeface="+mn-lt"/>
          <a:ea typeface="+mn-ea"/>
          <a:cs typeface="+mn-cs"/>
        </a:defRPr>
      </a:lvl1pPr>
      <a:lvl2pPr marL="414965">
        <a:defRPr>
          <a:latin typeface="+mn-lt"/>
          <a:ea typeface="+mn-ea"/>
          <a:cs typeface="+mn-cs"/>
        </a:defRPr>
      </a:lvl2pPr>
      <a:lvl3pPr marL="829930">
        <a:defRPr>
          <a:latin typeface="+mn-lt"/>
          <a:ea typeface="+mn-ea"/>
          <a:cs typeface="+mn-cs"/>
        </a:defRPr>
      </a:lvl3pPr>
      <a:lvl4pPr marL="1244895">
        <a:defRPr>
          <a:latin typeface="+mn-lt"/>
          <a:ea typeface="+mn-ea"/>
          <a:cs typeface="+mn-cs"/>
        </a:defRPr>
      </a:lvl4pPr>
      <a:lvl5pPr marL="1659861">
        <a:defRPr>
          <a:latin typeface="+mn-lt"/>
          <a:ea typeface="+mn-ea"/>
          <a:cs typeface="+mn-cs"/>
        </a:defRPr>
      </a:lvl5pPr>
      <a:lvl6pPr marL="2074826">
        <a:defRPr>
          <a:latin typeface="+mn-lt"/>
          <a:ea typeface="+mn-ea"/>
          <a:cs typeface="+mn-cs"/>
        </a:defRPr>
      </a:lvl6pPr>
      <a:lvl7pPr marL="2489790">
        <a:defRPr>
          <a:latin typeface="+mn-lt"/>
          <a:ea typeface="+mn-ea"/>
          <a:cs typeface="+mn-cs"/>
        </a:defRPr>
      </a:lvl7pPr>
      <a:lvl8pPr marL="2904756">
        <a:defRPr>
          <a:latin typeface="+mn-lt"/>
          <a:ea typeface="+mn-ea"/>
          <a:cs typeface="+mn-cs"/>
        </a:defRPr>
      </a:lvl8pPr>
      <a:lvl9pPr marL="3319721">
        <a:defRPr>
          <a:latin typeface="+mn-lt"/>
          <a:ea typeface="+mn-ea"/>
          <a:cs typeface="+mn-cs"/>
        </a:defRPr>
      </a:lvl9pPr>
    </p:bodyStyle>
    <p:otherStyle>
      <a:lvl1pPr marL="0">
        <a:defRPr>
          <a:latin typeface="+mn-lt"/>
          <a:ea typeface="+mn-ea"/>
          <a:cs typeface="+mn-cs"/>
        </a:defRPr>
      </a:lvl1pPr>
      <a:lvl2pPr marL="414965">
        <a:defRPr>
          <a:latin typeface="+mn-lt"/>
          <a:ea typeface="+mn-ea"/>
          <a:cs typeface="+mn-cs"/>
        </a:defRPr>
      </a:lvl2pPr>
      <a:lvl3pPr marL="829930">
        <a:defRPr>
          <a:latin typeface="+mn-lt"/>
          <a:ea typeface="+mn-ea"/>
          <a:cs typeface="+mn-cs"/>
        </a:defRPr>
      </a:lvl3pPr>
      <a:lvl4pPr marL="1244895">
        <a:defRPr>
          <a:latin typeface="+mn-lt"/>
          <a:ea typeface="+mn-ea"/>
          <a:cs typeface="+mn-cs"/>
        </a:defRPr>
      </a:lvl4pPr>
      <a:lvl5pPr marL="1659861">
        <a:defRPr>
          <a:latin typeface="+mn-lt"/>
          <a:ea typeface="+mn-ea"/>
          <a:cs typeface="+mn-cs"/>
        </a:defRPr>
      </a:lvl5pPr>
      <a:lvl6pPr marL="2074826">
        <a:defRPr>
          <a:latin typeface="+mn-lt"/>
          <a:ea typeface="+mn-ea"/>
          <a:cs typeface="+mn-cs"/>
        </a:defRPr>
      </a:lvl6pPr>
      <a:lvl7pPr marL="2489790">
        <a:defRPr>
          <a:latin typeface="+mn-lt"/>
          <a:ea typeface="+mn-ea"/>
          <a:cs typeface="+mn-cs"/>
        </a:defRPr>
      </a:lvl7pPr>
      <a:lvl8pPr marL="2904756">
        <a:defRPr>
          <a:latin typeface="+mn-lt"/>
          <a:ea typeface="+mn-ea"/>
          <a:cs typeface="+mn-cs"/>
        </a:defRPr>
      </a:lvl8pPr>
      <a:lvl9pPr marL="331972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hyperlink" Target="https://www.dst.dk/da/Statistik/emner/borgere/befolkning/befolkningsfremskrivning"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6.svg"/></Relationships>
</file>

<file path=ppt/slides/_rels/slide12.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6.sv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6.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6.svg"/></Relationships>
</file>

<file path=ppt/slides/_rels/slide17.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6.svg"/></Relationships>
</file>

<file path=ppt/slides/_rels/slide25.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6.xml"/><Relationship Id="rId5" Type="http://schemas.openxmlformats.org/officeDocument/2006/relationships/image" Target="../media/image16.svg"/><Relationship Id="rId4" Type="http://schemas.openxmlformats.org/officeDocument/2006/relationships/image" Target="../media/image15.png"/></Relationships>
</file>

<file path=ppt/slides/_rels/slide26.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3" Type="http://schemas.openxmlformats.org/officeDocument/2006/relationships/image" Target="../media/image23.svg"/><Relationship Id="rId7" Type="http://schemas.openxmlformats.org/officeDocument/2006/relationships/image" Target="../media/image27.svg"/><Relationship Id="rId2" Type="http://schemas.openxmlformats.org/officeDocument/2006/relationships/image" Target="../media/image15.png"/><Relationship Id="rId1" Type="http://schemas.openxmlformats.org/officeDocument/2006/relationships/slideLayout" Target="../slideLayouts/slideLayout6.xml"/><Relationship Id="rId6" Type="http://schemas.openxmlformats.org/officeDocument/2006/relationships/image" Target="../media/image26.png"/><Relationship Id="rId5" Type="http://schemas.openxmlformats.org/officeDocument/2006/relationships/image" Target="../media/image25.svg"/><Relationship Id="rId4" Type="http://schemas.openxmlformats.org/officeDocument/2006/relationships/image" Target="../media/image24.png"/></Relationships>
</file>

<file path=ppt/slides/_rels/slide31.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6.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notesSlide" Target="../notesSlides/notesSlide1.xml"/><Relationship Id="rId1" Type="http://schemas.openxmlformats.org/officeDocument/2006/relationships/slideLayout" Target="../slideLayouts/slideLayout15.xml"/><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6A5B6AA-C818-7D8B-192A-6F86364A9263}"/>
              </a:ext>
            </a:extLst>
          </p:cNvPr>
          <p:cNvSpPr/>
          <p:nvPr/>
        </p:nvSpPr>
        <p:spPr>
          <a:xfrm>
            <a:off x="5903620" y="8782247"/>
            <a:ext cx="914399" cy="914399"/>
          </a:xfrm>
          <a:prstGeom prst="rect">
            <a:avLst/>
          </a:prstGeom>
          <a:solidFill>
            <a:srgbClr val="45367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en-US" sz="1200" b="1" err="1">
              <a:solidFill>
                <a:schemeClr val="tx2"/>
              </a:solidFill>
              <a:latin typeface="Work Sans Bold Roman" charset="0"/>
              <a:ea typeface="Work Sans Bold Roman" charset="0"/>
              <a:cs typeface="Work Sans Bold Roman" charset="0"/>
            </a:endParaRPr>
          </a:p>
        </p:txBody>
      </p:sp>
      <p:sp>
        <p:nvSpPr>
          <p:cNvPr id="5" name="Titel 5">
            <a:extLst>
              <a:ext uri="{FF2B5EF4-FFF2-40B4-BE49-F238E27FC236}">
                <a16:creationId xmlns:a16="http://schemas.microsoft.com/office/drawing/2014/main" id="{5FE2F3A1-1EAF-86E3-DEED-98F1269D2248}"/>
              </a:ext>
            </a:extLst>
          </p:cNvPr>
          <p:cNvSpPr txBox="1">
            <a:spLocks/>
          </p:cNvSpPr>
          <p:nvPr/>
        </p:nvSpPr>
        <p:spPr>
          <a:xfrm>
            <a:off x="506815" y="4453660"/>
            <a:ext cx="5844370" cy="499340"/>
          </a:xfrm>
          <a:prstGeom prst="rect">
            <a:avLst/>
          </a:prstGeom>
        </p:spPr>
        <p:txBody>
          <a:bodyPr vert="horz" lIns="0" tIns="0" rIns="0" bIns="0" rtlCol="0" anchor="t" anchorCtr="0">
            <a:noAutofit/>
          </a:bodyPr>
          <a:lstStyle>
            <a:lvl1pPr algn="l" defTabSz="244223" rtl="0" eaLnBrk="1" latinLnBrk="0" hangingPunct="1">
              <a:lnSpc>
                <a:spcPct val="100000"/>
              </a:lnSpc>
              <a:spcBef>
                <a:spcPct val="0"/>
              </a:spcBef>
              <a:buNone/>
              <a:defRPr sz="1577" b="1" kern="1200" cap="none" baseline="0">
                <a:solidFill>
                  <a:schemeClr val="bg1"/>
                </a:solidFill>
                <a:latin typeface="Montserrat" pitchFamily="2" charset="77"/>
                <a:ea typeface="Montserrat" pitchFamily="2" charset="77"/>
                <a:cs typeface="Montserrat" pitchFamily="2" charset="77"/>
              </a:defRPr>
            </a:lvl1pPr>
          </a:lstStyle>
          <a:p>
            <a:r>
              <a:rPr lang="da-DK" sz="4800">
                <a:latin typeface="Montserrat"/>
              </a:rPr>
              <a:t>Seniorindsatsen </a:t>
            </a:r>
            <a:endParaRPr lang="en-US"/>
          </a:p>
          <a:p>
            <a:r>
              <a:rPr lang="da-DK" sz="4800">
                <a:latin typeface="Montserrat"/>
              </a:rPr>
              <a:t>i jeres kommune</a:t>
            </a:r>
            <a:br>
              <a:rPr lang="da-DK" sz="4050"/>
            </a:br>
            <a:r>
              <a:rPr lang="da-DK" sz="2800" b="0">
                <a:latin typeface="Montserrat"/>
              </a:rPr>
              <a:t>En arbejdshåndbog til den gode seniorindsats</a:t>
            </a:r>
            <a:endParaRPr lang="da-DK"/>
          </a:p>
        </p:txBody>
      </p:sp>
      <p:pic>
        <p:nvPicPr>
          <p:cNvPr id="2" name="Picture 2" descr="Text&#10;&#10;Description automatically generated">
            <a:extLst>
              <a:ext uri="{FF2B5EF4-FFF2-40B4-BE49-F238E27FC236}">
                <a16:creationId xmlns:a16="http://schemas.microsoft.com/office/drawing/2014/main" id="{D6A81A1C-3F9B-7D28-2771-C4A796A6B545}"/>
              </a:ext>
            </a:extLst>
          </p:cNvPr>
          <p:cNvPicPr>
            <a:picLocks noChangeAspect="1"/>
          </p:cNvPicPr>
          <p:nvPr/>
        </p:nvPicPr>
        <p:blipFill>
          <a:blip r:embed="rId2"/>
          <a:stretch>
            <a:fillRect/>
          </a:stretch>
        </p:blipFill>
        <p:spPr>
          <a:xfrm>
            <a:off x="4629495" y="9295788"/>
            <a:ext cx="1799604" cy="400050"/>
          </a:xfrm>
          <a:prstGeom prst="rect">
            <a:avLst/>
          </a:prstGeom>
        </p:spPr>
      </p:pic>
      <p:pic>
        <p:nvPicPr>
          <p:cNvPr id="4" name="Picture 5" descr="Text&#10;&#10;Description automatically generated">
            <a:extLst>
              <a:ext uri="{FF2B5EF4-FFF2-40B4-BE49-F238E27FC236}">
                <a16:creationId xmlns:a16="http://schemas.microsoft.com/office/drawing/2014/main" id="{D26CCFF3-8394-9178-063D-DA171FEDF8D5}"/>
              </a:ext>
            </a:extLst>
          </p:cNvPr>
          <p:cNvPicPr>
            <a:picLocks noChangeAspect="1"/>
          </p:cNvPicPr>
          <p:nvPr/>
        </p:nvPicPr>
        <p:blipFill>
          <a:blip r:embed="rId3"/>
          <a:stretch>
            <a:fillRect/>
          </a:stretch>
        </p:blipFill>
        <p:spPr>
          <a:xfrm>
            <a:off x="391021" y="9195431"/>
            <a:ext cx="1809126" cy="457200"/>
          </a:xfrm>
          <a:prstGeom prst="rect">
            <a:avLst/>
          </a:prstGeom>
        </p:spPr>
      </p:pic>
      <p:sp>
        <p:nvSpPr>
          <p:cNvPr id="6" name="Rektangel 3">
            <a:extLst>
              <a:ext uri="{FF2B5EF4-FFF2-40B4-BE49-F238E27FC236}">
                <a16:creationId xmlns:a16="http://schemas.microsoft.com/office/drawing/2014/main" id="{5CEAFA3C-1AFE-459A-463A-F156E56CBFAF}"/>
              </a:ext>
            </a:extLst>
          </p:cNvPr>
          <p:cNvSpPr/>
          <p:nvPr/>
        </p:nvSpPr>
        <p:spPr>
          <a:xfrm>
            <a:off x="360947" y="348916"/>
            <a:ext cx="4235116" cy="92643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0" tIns="180000" rIns="180000" bIns="180000" numCol="1" spcCol="0" rtlCol="0" fromWordArt="0" anchor="ctr" anchorCtr="0" forceAA="0" compatLnSpc="1">
            <a:prstTxWarp prst="textNoShape">
              <a:avLst/>
            </a:prstTxWarp>
            <a:noAutofit/>
          </a:bodyP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a-DK" sz="1200" b="1" i="0" u="none" strike="noStrike" kern="1200" cap="none" spc="0" normalizeH="0" baseline="0" noProof="0">
                <a:ln>
                  <a:noFill/>
                </a:ln>
                <a:solidFill>
                  <a:srgbClr val="FFFFFF"/>
                </a:solidFill>
                <a:effectLst/>
                <a:uLnTx/>
                <a:uFillTx/>
                <a:latin typeface="Work Sans Bold Roman" charset="0"/>
                <a:ea typeface="Work Sans Bold Roman" charset="0"/>
                <a:cs typeface="Work Sans Bold Roman" charset="0"/>
              </a:rPr>
              <a:t>Indsæt kommunenavn og kommunelogo</a:t>
            </a:r>
          </a:p>
        </p:txBody>
      </p:sp>
    </p:spTree>
    <p:extLst>
      <p:ext uri="{BB962C8B-B14F-4D97-AF65-F5344CB8AC3E}">
        <p14:creationId xmlns:p14="http://schemas.microsoft.com/office/powerpoint/2010/main" val="216751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7" name="Titel 4">
            <a:extLst>
              <a:ext uri="{FF2B5EF4-FFF2-40B4-BE49-F238E27FC236}">
                <a16:creationId xmlns:a16="http://schemas.microsoft.com/office/drawing/2014/main" id="{A4A7ABD7-AD59-DB53-D797-431F0891DAB4}"/>
              </a:ext>
            </a:extLst>
          </p:cNvPr>
          <p:cNvSpPr txBox="1">
            <a:spLocks/>
          </p:cNvSpPr>
          <p:nvPr/>
        </p:nvSpPr>
        <p:spPr>
          <a:xfrm>
            <a:off x="502391" y="1571741"/>
            <a:ext cx="6355609" cy="359513"/>
          </a:xfrm>
          <a:prstGeom prst="rect">
            <a:avLst/>
          </a:prstGeom>
        </p:spPr>
        <p:txBody>
          <a:bodyPr vert="horz" lIns="0" tIns="0" rIns="0" bIns="0" rtlCol="0" anchor="t" anchorCtr="0">
            <a:noAutofit/>
          </a:bodyPr>
          <a:lstStyle>
            <a:lvl1pPr algn="l" defTabSz="244217" rtl="0" eaLnBrk="1" latinLnBrk="0" hangingPunct="1">
              <a:lnSpc>
                <a:spcPct val="100000"/>
              </a:lnSpc>
              <a:spcBef>
                <a:spcPct val="0"/>
              </a:spcBef>
              <a:buNone/>
              <a:defRPr sz="1576" b="1" kern="1200" cap="none" baseline="0">
                <a:solidFill>
                  <a:schemeClr val="tx1"/>
                </a:solidFill>
                <a:latin typeface="Montserrat" pitchFamily="2" charset="77"/>
                <a:ea typeface="Montserrat" pitchFamily="2" charset="77"/>
                <a:cs typeface="Montserrat" pitchFamily="2" charset="77"/>
              </a:defRPr>
            </a:lvl1pPr>
          </a:lstStyle>
          <a:p>
            <a:r>
              <a:rPr lang="da-DK" sz="1400">
                <a:solidFill>
                  <a:schemeClr val="accent3"/>
                </a:solidFill>
                <a:latin typeface="Montserrat" panose="00000500000000000000" pitchFamily="2" charset="0"/>
              </a:rPr>
              <a:t>Data om fremtidige rekrutterings- og fastholdelsesbehov</a:t>
            </a:r>
            <a:br>
              <a:rPr lang="da-DK" sz="1400">
                <a:solidFill>
                  <a:schemeClr val="accent3"/>
                </a:solidFill>
                <a:latin typeface="Montserrat" panose="00000500000000000000" pitchFamily="2" charset="0"/>
              </a:rPr>
            </a:br>
            <a:br>
              <a:rPr lang="da-DK" sz="1400">
                <a:solidFill>
                  <a:schemeClr val="accent3"/>
                </a:solidFill>
                <a:latin typeface="Montserrat" panose="00000500000000000000" pitchFamily="2" charset="0"/>
              </a:rPr>
            </a:br>
            <a:br>
              <a:rPr lang="da-DK" sz="1400">
                <a:solidFill>
                  <a:schemeClr val="accent3"/>
                </a:solidFill>
                <a:latin typeface="Montserrat" panose="00000500000000000000" pitchFamily="2" charset="0"/>
              </a:rPr>
            </a:br>
            <a:endParaRPr lang="da-DK" sz="1400">
              <a:solidFill>
                <a:schemeClr val="accent3"/>
              </a:solidFill>
              <a:latin typeface="Montserrat" panose="00000500000000000000" pitchFamily="2" charset="0"/>
            </a:endParaRPr>
          </a:p>
        </p:txBody>
      </p:sp>
      <p:sp>
        <p:nvSpPr>
          <p:cNvPr id="8" name="Tekstfelt 7">
            <a:extLst>
              <a:ext uri="{FF2B5EF4-FFF2-40B4-BE49-F238E27FC236}">
                <a16:creationId xmlns:a16="http://schemas.microsoft.com/office/drawing/2014/main" id="{BAE48698-20CF-800E-79EA-6311E37AA729}"/>
              </a:ext>
            </a:extLst>
          </p:cNvPr>
          <p:cNvSpPr txBox="1"/>
          <p:nvPr/>
        </p:nvSpPr>
        <p:spPr>
          <a:xfrm>
            <a:off x="502391" y="1931254"/>
            <a:ext cx="5958341" cy="5586145"/>
          </a:xfrm>
          <a:prstGeom prst="rect">
            <a:avLst/>
          </a:prstGeom>
          <a:noFill/>
        </p:spPr>
        <p:txBody>
          <a:bodyPr wrap="square" lIns="0" tIns="0" rIns="0" bIns="0" rtlCol="0">
            <a:spAutoFit/>
          </a:bodyPr>
          <a:lstStyle/>
          <a:p>
            <a:r>
              <a:rPr lang="da-DK" sz="1100" dirty="0">
                <a:solidFill>
                  <a:srgbClr val="453673"/>
                </a:solidFill>
                <a:latin typeface="Montserrat" panose="00000500000000000000" pitchFamily="2" charset="0"/>
                <a:ea typeface="Work Sans Bold Roman" charset="0"/>
                <a:cs typeface="Work Sans Bold Roman" charset="0"/>
              </a:rPr>
              <a:t>Der findes allerede meget data og viden som I har til rådighed i kommunen, som I med fordel kan tage afsæt i under drøftelserne. Fx kan I estimere jeres fremtidige behov for rekruttering ved at kigge på den generelle demografiske udvikling blandt borgerne i jeres kommune og sammenholde den med, hvor mange medarbejdere i jeres kommune, som vil gå på pension inden for de kommende år (Den gennemsnitlige tilbagetrækningsalder blandt kommunalt ansatte var på 64,7 år i 2021). I kan også undersøge de nuværende rekrutteringsudfordringer, altså hvor mange ubesatte stillinger I har, og hvor mange timer det vil give, hvis flere seniorer blev længere på arbejdsmarkedet. </a:t>
            </a:r>
          </a:p>
          <a:p>
            <a:endParaRPr lang="da-DK" sz="1100" dirty="0">
              <a:solidFill>
                <a:srgbClr val="453673"/>
              </a:solidFill>
              <a:latin typeface="Montserrat" panose="00000500000000000000" pitchFamily="2" charset="0"/>
              <a:ea typeface="Work Sans Bold Roman" charset="0"/>
              <a:cs typeface="Work Sans Bold Roman" charset="0"/>
            </a:endParaRPr>
          </a:p>
          <a:p>
            <a:r>
              <a:rPr lang="da-DK" sz="1100" b="1" dirty="0">
                <a:solidFill>
                  <a:srgbClr val="453673"/>
                </a:solidFill>
                <a:latin typeface="Montserrat" panose="00000500000000000000" pitchFamily="2" charset="0"/>
                <a:ea typeface="Work Sans Bold Roman" charset="0"/>
                <a:cs typeface="Work Sans Bold Roman" charset="0"/>
              </a:rPr>
              <a:t>(1) Den demografiske udvikling i jeres kommune</a:t>
            </a:r>
          </a:p>
          <a:p>
            <a:r>
              <a:rPr lang="da-DK" sz="1100" dirty="0">
                <a:solidFill>
                  <a:srgbClr val="453673"/>
                </a:solidFill>
                <a:latin typeface="Montserrat" panose="00000500000000000000" pitchFamily="2" charset="0"/>
                <a:ea typeface="Work Sans Bold Roman" charset="0"/>
                <a:cs typeface="Work Sans Bold Roman" charset="0"/>
              </a:rPr>
              <a:t>I kan hente den demografiske udvikling for jeres kommunes borgere på statistikbanken </a:t>
            </a:r>
            <a:r>
              <a:rPr lang="da-DK" sz="1100" u="sng" dirty="0">
                <a:solidFill>
                  <a:srgbClr val="453673"/>
                </a:solidFill>
                <a:latin typeface="Montserrat" panose="00000500000000000000" pitchFamily="2" charset="0"/>
                <a:ea typeface="Work Sans Bold Roman" charset="0"/>
                <a:cs typeface="Work Sans Bold Roman" charset="0"/>
                <a:hlinkClick r:id="rId2">
                  <a:extLst>
                    <a:ext uri="{A12FA001-AC4F-418D-AE19-62706E023703}">
                      <ahyp:hlinkClr xmlns:ahyp="http://schemas.microsoft.com/office/drawing/2018/hyperlinkcolor" val="tx"/>
                    </a:ext>
                  </a:extLst>
                </a:hlinkClick>
              </a:rPr>
              <a:t>her</a:t>
            </a:r>
            <a:r>
              <a:rPr lang="da-DK" sz="1100" dirty="0">
                <a:solidFill>
                  <a:srgbClr val="453673"/>
                </a:solidFill>
                <a:latin typeface="Montserrat" panose="00000500000000000000" pitchFamily="2" charset="0"/>
                <a:ea typeface="Work Sans Bold Roman" charset="0"/>
                <a:cs typeface="Work Sans Bold Roman" charset="0"/>
              </a:rPr>
              <a:t> og trække data ud for, hvordan udviklingen ser ud de næste 5, 10 eller 15 år. Det kan give jer et billede af om der skal bruges flere ansatte i eksempelvis skoler eller plejehjem..</a:t>
            </a:r>
          </a:p>
          <a:p>
            <a:endParaRPr lang="da-DK" sz="1100" dirty="0">
              <a:solidFill>
                <a:srgbClr val="453673"/>
              </a:solidFill>
              <a:latin typeface="Montserrat" panose="00000500000000000000" pitchFamily="2" charset="0"/>
              <a:ea typeface="Work Sans Bold Roman" charset="0"/>
              <a:cs typeface="Work Sans Bold Roman" charset="0"/>
            </a:endParaRPr>
          </a:p>
          <a:p>
            <a:r>
              <a:rPr lang="da-DK" sz="1100" b="1" dirty="0">
                <a:solidFill>
                  <a:srgbClr val="453673"/>
                </a:solidFill>
                <a:latin typeface="Montserrat" panose="00000500000000000000" pitchFamily="2" charset="0"/>
                <a:ea typeface="Work Sans Bold Roman" charset="0"/>
                <a:cs typeface="Work Sans Bold Roman" charset="0"/>
              </a:rPr>
              <a:t>(2) Hvor mange medarbejdere går på pension i jeres kommune i løbet af de næste 10 år?</a:t>
            </a:r>
          </a:p>
          <a:p>
            <a:r>
              <a:rPr lang="da-DK" sz="1100" dirty="0">
                <a:solidFill>
                  <a:srgbClr val="453673"/>
                </a:solidFill>
                <a:latin typeface="Montserrat" panose="00000500000000000000" pitchFamily="2" charset="0"/>
                <a:ea typeface="Work Sans Bold Roman" charset="0"/>
                <a:cs typeface="Work Sans Bold Roman" charset="0"/>
              </a:rPr>
              <a:t>Her kan der hentes data om fx nuværende aldersfordeling blandt medarbejdere, typisk fra HR eller økonomiafdelinger. Her er det relevant at opdele i faggrupper for at få et overblik over, om nogle former for arbejdspladser bliver påvirket mere end andre. Bemærk, at pensionsalderen er stigende. </a:t>
            </a:r>
          </a:p>
          <a:p>
            <a:endParaRPr lang="da-DK" sz="1100" dirty="0">
              <a:solidFill>
                <a:srgbClr val="453673"/>
              </a:solidFill>
              <a:latin typeface="Montserrat" panose="00000500000000000000" pitchFamily="2" charset="0"/>
              <a:ea typeface="Work Sans Bold Roman" charset="0"/>
              <a:cs typeface="Work Sans Bold Roman" charset="0"/>
            </a:endParaRPr>
          </a:p>
          <a:p>
            <a:r>
              <a:rPr lang="da-DK" sz="1100" b="1" dirty="0">
                <a:solidFill>
                  <a:srgbClr val="453673"/>
                </a:solidFill>
                <a:latin typeface="Montserrat" panose="00000500000000000000" pitchFamily="2" charset="0"/>
                <a:ea typeface="Work Sans Bold Roman" charset="0"/>
                <a:cs typeface="Work Sans Bold Roman" charset="0"/>
              </a:rPr>
              <a:t>(3) Rekrutteringsudfordringen nu</a:t>
            </a:r>
          </a:p>
          <a:p>
            <a:r>
              <a:rPr lang="da-DK" sz="1100" dirty="0">
                <a:solidFill>
                  <a:srgbClr val="453673"/>
                </a:solidFill>
                <a:latin typeface="Montserrat" panose="00000500000000000000" pitchFamily="2" charset="0"/>
                <a:ea typeface="Work Sans Bold Roman" charset="0"/>
                <a:cs typeface="Work Sans Bold Roman" charset="0"/>
              </a:rPr>
              <a:t>Her kan I eventuelt inddrage tidligere arbejdsgrupper, indsatser for bestemte faggrupper eller indsamle data om, hvor mange ubesatte stillinger I har nu.</a:t>
            </a:r>
          </a:p>
          <a:p>
            <a:endParaRPr lang="da-DK" sz="1100" dirty="0">
              <a:solidFill>
                <a:srgbClr val="453673"/>
              </a:solidFill>
              <a:latin typeface="Montserrat" panose="00000500000000000000" pitchFamily="2" charset="0"/>
              <a:ea typeface="Work Sans Bold Roman" charset="0"/>
              <a:cs typeface="Work Sans Bold Roman" charset="0"/>
            </a:endParaRPr>
          </a:p>
          <a:p>
            <a:r>
              <a:rPr lang="da-DK" sz="1100" dirty="0">
                <a:solidFill>
                  <a:srgbClr val="453673"/>
                </a:solidFill>
                <a:latin typeface="Montserrat" panose="00000500000000000000" pitchFamily="2" charset="0"/>
                <a:ea typeface="Work Sans Bold Roman" charset="0"/>
                <a:cs typeface="Work Sans Bold Roman" charset="0"/>
              </a:rPr>
              <a:t>(</a:t>
            </a:r>
            <a:r>
              <a:rPr lang="da-DK" sz="1100" b="1" dirty="0">
                <a:solidFill>
                  <a:srgbClr val="453673"/>
                </a:solidFill>
                <a:latin typeface="Montserrat" panose="00000500000000000000" pitchFamily="2" charset="0"/>
                <a:ea typeface="Work Sans Bold Roman" charset="0"/>
                <a:cs typeface="Work Sans Bold Roman" charset="0"/>
              </a:rPr>
              <a:t>4) Hvor mange timer kan i få, hvis flere blev til  pensionsalderen?</a:t>
            </a:r>
          </a:p>
          <a:p>
            <a:r>
              <a:rPr lang="da-DK" sz="1100" dirty="0">
                <a:solidFill>
                  <a:srgbClr val="453673"/>
                </a:solidFill>
                <a:latin typeface="Montserrat" panose="00000500000000000000" pitchFamily="2" charset="0"/>
                <a:ea typeface="Work Sans Bold Roman" charset="0"/>
                <a:cs typeface="Work Sans Bold Roman" charset="0"/>
              </a:rPr>
              <a:t>Den gennemsnitlige tilbagetrækningsalder for kommunalt ansatte ligger under pensionsalderen. Nedenstående er et udregningsværktøj, som kan anvendes til at estimere, hvilken effekt en seniorindsats kan have i jeres kommune, hvis flere blev, indtil deres pensionsalder. Husk her at indregne balancen mellem fuldtids- og deltidsstillinger</a:t>
            </a:r>
          </a:p>
        </p:txBody>
      </p:sp>
      <p:sp>
        <p:nvSpPr>
          <p:cNvPr id="9" name="Rektangel 8">
            <a:extLst>
              <a:ext uri="{FF2B5EF4-FFF2-40B4-BE49-F238E27FC236}">
                <a16:creationId xmlns:a16="http://schemas.microsoft.com/office/drawing/2014/main" id="{9AB9A3AD-9A96-B64F-53E7-D75E51D7CCC7}"/>
              </a:ext>
            </a:extLst>
          </p:cNvPr>
          <p:cNvSpPr/>
          <p:nvPr/>
        </p:nvSpPr>
        <p:spPr>
          <a:xfrm>
            <a:off x="502391" y="7779052"/>
            <a:ext cx="5958340" cy="13585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1250" tIns="101250" rIns="101250" bIns="101250" numCol="1" spcCol="0" rtlCol="0" fromWordArt="0" anchor="ctr" anchorCtr="0" forceAA="0" compatLnSpc="1">
            <a:prstTxWarp prst="textNoShape">
              <a:avLst/>
            </a:prstTxWarp>
            <a:noAutofit/>
          </a:bodyPr>
          <a:lstStyle/>
          <a:p>
            <a:pPr algn="ctr"/>
            <a:r>
              <a:rPr lang="da-DK" sz="1200" b="1" dirty="0">
                <a:solidFill>
                  <a:srgbClr val="453673"/>
                </a:solidFill>
                <a:latin typeface="Montserrat" panose="00000500000000000000" pitchFamily="2" charset="0"/>
                <a:ea typeface="Work Sans Bold Roman" charset="0"/>
                <a:cs typeface="Work Sans Bold Roman" charset="0"/>
              </a:rPr>
              <a:t>Udregningsværktøj</a:t>
            </a:r>
            <a:endParaRPr lang="da-DK" sz="1100" b="1" dirty="0">
              <a:solidFill>
                <a:srgbClr val="453673"/>
              </a:solidFill>
              <a:latin typeface="Montserrat" panose="00000500000000000000" pitchFamily="2" charset="0"/>
              <a:ea typeface="Work Sans Bold Roman" charset="0"/>
              <a:cs typeface="Work Sans Bold Roman" charset="0"/>
            </a:endParaRPr>
          </a:p>
          <a:p>
            <a:pPr algn="ctr"/>
            <a:r>
              <a:rPr lang="da-DK" sz="1100" dirty="0">
                <a:solidFill>
                  <a:srgbClr val="453673"/>
                </a:solidFill>
                <a:latin typeface="Montserrat" panose="00000500000000000000" pitchFamily="2" charset="0"/>
                <a:ea typeface="Work Sans Bold Roman" charset="0"/>
                <a:cs typeface="Work Sans Bold Roman" charset="0"/>
              </a:rPr>
              <a:t>Hvis 100 medarbejdere på 58 år går på pension som 67 årige, fremfor </a:t>
            </a:r>
          </a:p>
          <a:p>
            <a:pPr algn="ctr"/>
            <a:r>
              <a:rPr lang="da-DK" sz="1100" dirty="0">
                <a:solidFill>
                  <a:srgbClr val="453673"/>
                </a:solidFill>
                <a:latin typeface="Montserrat" panose="00000500000000000000" pitchFamily="2" charset="0"/>
                <a:ea typeface="Work Sans Bold Roman" charset="0"/>
                <a:cs typeface="Work Sans Bold Roman" charset="0"/>
              </a:rPr>
              <a:t>når de er 64, og arbejder 32 timer, giver det jer 499.200 ekstra timer til at løse kerneopgaver med god erfaring og kendskab til organisationen.</a:t>
            </a:r>
          </a:p>
          <a:p>
            <a:pPr algn="ctr"/>
            <a:r>
              <a:rPr lang="da-DK" sz="1100" dirty="0">
                <a:solidFill>
                  <a:srgbClr val="453673"/>
                </a:solidFill>
                <a:latin typeface="Montserrat" panose="00000500000000000000" pitchFamily="2" charset="0"/>
                <a:ea typeface="Work Sans Bold Roman" charset="0"/>
                <a:cs typeface="Work Sans Bold Roman" charset="0"/>
              </a:rPr>
              <a:t>Udregning: 1664x3x100 (32 timer x 52 uger x 3 år)</a:t>
            </a:r>
          </a:p>
        </p:txBody>
      </p:sp>
      <p:sp>
        <p:nvSpPr>
          <p:cNvPr id="5" name="Titel 3">
            <a:extLst>
              <a:ext uri="{FF2B5EF4-FFF2-40B4-BE49-F238E27FC236}">
                <a16:creationId xmlns:a16="http://schemas.microsoft.com/office/drawing/2014/main" id="{5AE22284-B3AD-2C63-BBD2-5C0C1C39DC5C}"/>
              </a:ext>
            </a:extLst>
          </p:cNvPr>
          <p:cNvSpPr>
            <a:spLocks noGrp="1"/>
          </p:cNvSpPr>
          <p:nvPr>
            <p:ph type="title"/>
          </p:nvPr>
        </p:nvSpPr>
        <p:spPr>
          <a:xfrm>
            <a:off x="397268" y="930613"/>
            <a:ext cx="4584342" cy="1282255"/>
          </a:xfrm>
        </p:spPr>
        <p:txBody>
          <a:bodyPr/>
          <a:lstStyle/>
          <a:p>
            <a:r>
              <a:rPr lang="da-DK" sz="2400" b="1" dirty="0">
                <a:solidFill>
                  <a:srgbClr val="453673"/>
                </a:solidFill>
                <a:latin typeface="Montserrat" panose="00000500000000000000" pitchFamily="2" charset="0"/>
                <a:ea typeface="Work Sans Bold Roman" charset="0"/>
                <a:cs typeface="Work Sans Bold Roman" charset="0"/>
              </a:rPr>
              <a:t> Inspiration til datatræk</a:t>
            </a:r>
            <a:endParaRPr lang="da-DK" sz="2400" dirty="0">
              <a:solidFill>
                <a:srgbClr val="453673"/>
              </a:solidFill>
              <a:latin typeface="Montserrat" panose="00000500000000000000" pitchFamily="2" charset="0"/>
            </a:endParaRPr>
          </a:p>
        </p:txBody>
      </p:sp>
    </p:spTree>
    <p:extLst>
      <p:ext uri="{BB962C8B-B14F-4D97-AF65-F5344CB8AC3E}">
        <p14:creationId xmlns:p14="http://schemas.microsoft.com/office/powerpoint/2010/main" val="2694674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29DF0CA-47F1-C97F-B2F9-708C34CDDC47}"/>
              </a:ext>
            </a:extLst>
          </p:cNvPr>
          <p:cNvSpPr>
            <a:spLocks noGrp="1"/>
          </p:cNvSpPr>
          <p:nvPr>
            <p:ph type="title"/>
          </p:nvPr>
        </p:nvSpPr>
        <p:spPr>
          <a:xfrm>
            <a:off x="388091" y="848241"/>
            <a:ext cx="6051786" cy="1578160"/>
          </a:xfrm>
        </p:spPr>
        <p:txBody>
          <a:bodyPr/>
          <a:lstStyle/>
          <a:p>
            <a:r>
              <a:rPr lang="da-DK" sz="1600" dirty="0">
                <a:solidFill>
                  <a:schemeClr val="accent3"/>
                </a:solidFill>
                <a:latin typeface="Montserrat" panose="00000500000000000000" pitchFamily="2" charset="0"/>
              </a:rPr>
              <a:t>Seniorpolitikken i jeres kommune</a:t>
            </a:r>
            <a:br>
              <a:rPr lang="da-DK" sz="1600" dirty="0">
                <a:solidFill>
                  <a:schemeClr val="accent3"/>
                </a:solidFill>
                <a:latin typeface="Montserrat" panose="00000500000000000000" pitchFamily="2" charset="0"/>
              </a:rPr>
            </a:br>
            <a:endParaRPr lang="da-DK" sz="1600" dirty="0">
              <a:solidFill>
                <a:schemeClr val="accent3"/>
              </a:solidFill>
              <a:latin typeface="Montserrat" panose="00000500000000000000" pitchFamily="2" charset="0"/>
            </a:endParaRPr>
          </a:p>
        </p:txBody>
      </p:sp>
      <p:sp>
        <p:nvSpPr>
          <p:cNvPr id="5" name="Tekstfelt 4">
            <a:extLst>
              <a:ext uri="{FF2B5EF4-FFF2-40B4-BE49-F238E27FC236}">
                <a16:creationId xmlns:a16="http://schemas.microsoft.com/office/drawing/2014/main" id="{6E05ACE2-4E6E-66E3-54B9-074163A8DDFD}"/>
              </a:ext>
            </a:extLst>
          </p:cNvPr>
          <p:cNvSpPr txBox="1"/>
          <p:nvPr/>
        </p:nvSpPr>
        <p:spPr>
          <a:xfrm>
            <a:off x="388092" y="1166513"/>
            <a:ext cx="6220325" cy="1523494"/>
          </a:xfrm>
          <a:prstGeom prst="rect">
            <a:avLst/>
          </a:prstGeom>
          <a:noFill/>
        </p:spPr>
        <p:txBody>
          <a:bodyPr wrap="square" lIns="0" tIns="0" rIns="0" bIns="0" rtlCol="0">
            <a:spAutoFit/>
          </a:bodyPr>
          <a:lstStyle/>
          <a:p>
            <a:r>
              <a:rPr lang="da-DK" sz="1100" dirty="0">
                <a:solidFill>
                  <a:srgbClr val="453673"/>
                </a:solidFill>
                <a:latin typeface="Montserrat" panose="00000500000000000000" pitchFamily="2" charset="0"/>
                <a:ea typeface="Work Sans Bold Roman" charset="0"/>
                <a:cs typeface="Work Sans Bold Roman" charset="0"/>
              </a:rPr>
              <a:t>En seniorpolitik fastsætter mange af de overordnede rammer for jeres ambition om at rekruttere og fastholde seniormedarbejdere. Derfor anbefaler Seniorpartnerskabet, at I </a:t>
            </a:r>
            <a:r>
              <a:rPr lang="da-DK" sz="1100" b="1" dirty="0">
                <a:solidFill>
                  <a:srgbClr val="453673"/>
                </a:solidFill>
                <a:latin typeface="Montserrat" panose="00000500000000000000" pitchFamily="2" charset="0"/>
                <a:ea typeface="Work Sans Bold Roman" charset="0"/>
                <a:cs typeface="Work Sans Bold Roman" charset="0"/>
              </a:rPr>
              <a:t>enten genbesøger jeres eksisterende seniorpolitik eller udvikler en. Jeres seniorpolitik kan også indarbejdes i en eventuel livsfase- eller personalepolitik.</a:t>
            </a:r>
            <a:endParaRPr lang="da-DK" sz="1100" dirty="0">
              <a:solidFill>
                <a:srgbClr val="453673"/>
              </a:solidFill>
              <a:latin typeface="Montserrat" panose="00000500000000000000" pitchFamily="2" charset="0"/>
              <a:ea typeface="Work Sans Bold Roman" charset="0"/>
              <a:cs typeface="Work Sans Bold Roman" charset="0"/>
            </a:endParaRPr>
          </a:p>
          <a:p>
            <a:endParaRPr lang="da-DK" sz="1100" dirty="0">
              <a:solidFill>
                <a:srgbClr val="453673"/>
              </a:solidFill>
              <a:latin typeface="Montserrat" panose="00000500000000000000" pitchFamily="2" charset="0"/>
              <a:ea typeface="Work Sans Bold Roman" charset="0"/>
              <a:cs typeface="Work Sans Bold Roman" charset="0"/>
            </a:endParaRPr>
          </a:p>
          <a:p>
            <a:r>
              <a:rPr lang="da-DK" sz="1100" dirty="0">
                <a:solidFill>
                  <a:srgbClr val="453673"/>
                </a:solidFill>
                <a:latin typeface="Montserrat" panose="00000500000000000000" pitchFamily="2" charset="0"/>
                <a:ea typeface="Work Sans Bold Roman" charset="0"/>
                <a:cs typeface="Work Sans Bold Roman" charset="0"/>
              </a:rPr>
              <a:t>Dog gør en politik det ikke alene, og en større systematisk indsats med at få politikken ud at leve er derfor hovednøglen i denne håndbog. Som inspiration er der nedenfor et eksempel fra Odsherred Kommune, der beskriver deres proces til at udvikle en seniorpolitik.</a:t>
            </a:r>
          </a:p>
        </p:txBody>
      </p:sp>
      <p:sp>
        <p:nvSpPr>
          <p:cNvPr id="8" name="Rektangel 7">
            <a:extLst>
              <a:ext uri="{FF2B5EF4-FFF2-40B4-BE49-F238E27FC236}">
                <a16:creationId xmlns:a16="http://schemas.microsoft.com/office/drawing/2014/main" id="{0C818D98-ED6F-C2AD-42B9-817866A39EDF}"/>
              </a:ext>
            </a:extLst>
          </p:cNvPr>
          <p:cNvSpPr/>
          <p:nvPr/>
        </p:nvSpPr>
        <p:spPr>
          <a:xfrm>
            <a:off x="318837" y="4185543"/>
            <a:ext cx="6220326" cy="50432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r>
              <a:rPr lang="da-DK" sz="1200" b="1" dirty="0">
                <a:solidFill>
                  <a:srgbClr val="453673"/>
                </a:solidFill>
                <a:latin typeface="Montserrat" panose="00000500000000000000" pitchFamily="2" charset="0"/>
                <a:ea typeface="Work Sans Bold Roman" charset="0"/>
                <a:cs typeface="Work Sans Bold Roman" charset="0"/>
              </a:rPr>
              <a:t>Odsherred Kommunes arbejde med at udvikle en seniorpolitik</a:t>
            </a:r>
          </a:p>
          <a:p>
            <a:pPr marL="171454" indent="-171454">
              <a:buClr>
                <a:schemeClr val="accent3"/>
              </a:buClr>
              <a:buFont typeface="Work Sans Light" pitchFamily="2" charset="0"/>
              <a:buChar char="→"/>
            </a:pPr>
            <a:endParaRPr lang="da-DK" sz="1100" dirty="0">
              <a:solidFill>
                <a:srgbClr val="453673"/>
              </a:solidFill>
              <a:latin typeface="Montserrat" panose="00000500000000000000" pitchFamily="2" charset="0"/>
              <a:ea typeface="Work Sans Bold Roman" charset="0"/>
              <a:cs typeface="Work Sans Bold Roman" charset="0"/>
            </a:endParaRPr>
          </a:p>
          <a:p>
            <a:pPr marL="171454" indent="-171454">
              <a:buClr>
                <a:schemeClr val="accent3"/>
              </a:buClr>
              <a:buFont typeface="Work Sans Light" pitchFamily="2" charset="0"/>
              <a:buChar char="→"/>
            </a:pPr>
            <a:r>
              <a:rPr lang="da-DK" sz="1100" dirty="0">
                <a:solidFill>
                  <a:srgbClr val="453673"/>
                </a:solidFill>
                <a:latin typeface="Montserrat" panose="00000500000000000000" pitchFamily="2" charset="0"/>
                <a:ea typeface="Work Sans Bold Roman" charset="0"/>
                <a:cs typeface="Work Sans Bold Roman" charset="0"/>
              </a:rPr>
              <a:t>I Odsherred Kommune nedsatte Hovedudvalget en arbejdsgruppe, der bestod af bl.a. medarbejderrepræsentanter, ledere og HR-konsulenter.</a:t>
            </a:r>
          </a:p>
          <a:p>
            <a:pPr marL="171454" indent="-171454">
              <a:buClr>
                <a:schemeClr val="accent3"/>
              </a:buClr>
              <a:buFont typeface="Work Sans Light" pitchFamily="2" charset="0"/>
              <a:buChar char="→"/>
            </a:pPr>
            <a:r>
              <a:rPr lang="da-DK" sz="1100" dirty="0">
                <a:solidFill>
                  <a:srgbClr val="453673"/>
                </a:solidFill>
                <a:latin typeface="Montserrat" panose="00000500000000000000" pitchFamily="2" charset="0"/>
                <a:ea typeface="Work Sans Bold Roman" charset="0"/>
                <a:cs typeface="Work Sans Bold Roman" charset="0"/>
              </a:rPr>
              <a:t>Formålet med arbejdsgruppen var at udforme en seniorpolitik med fokus på det gode seniorarbejdsliv. </a:t>
            </a:r>
          </a:p>
          <a:p>
            <a:pPr marL="171454" indent="-171454">
              <a:buClr>
                <a:schemeClr val="accent3"/>
              </a:buClr>
              <a:buFont typeface="Work Sans Light" pitchFamily="2" charset="0"/>
              <a:buChar char="→"/>
            </a:pPr>
            <a:r>
              <a:rPr lang="da-DK" sz="1100" dirty="0">
                <a:solidFill>
                  <a:srgbClr val="453673"/>
                </a:solidFill>
                <a:latin typeface="Montserrat" panose="00000500000000000000" pitchFamily="2" charset="0"/>
                <a:ea typeface="Work Sans Bold Roman" charset="0"/>
                <a:cs typeface="Work Sans Bold Roman" charset="0"/>
              </a:rPr>
              <a:t>Arbejdsgruppen tog bl.a. udgangspunkt i eksisterende viden om faktorer til fastholdelse</a:t>
            </a:r>
          </a:p>
          <a:p>
            <a:pPr marL="171454" indent="-171454">
              <a:buClr>
                <a:schemeClr val="accent3"/>
              </a:buClr>
              <a:buFont typeface="Work Sans Light" pitchFamily="2" charset="0"/>
              <a:buChar char="→"/>
            </a:pPr>
            <a:r>
              <a:rPr lang="da-DK" sz="1100" dirty="0">
                <a:solidFill>
                  <a:srgbClr val="453673"/>
                </a:solidFill>
                <a:latin typeface="Montserrat" panose="00000500000000000000" pitchFamily="2" charset="0"/>
                <a:ea typeface="Work Sans Bold Roman" charset="0"/>
                <a:cs typeface="Work Sans Bold Roman" charset="0"/>
              </a:rPr>
              <a:t>Derudover udvalgte de en tovholder, Mie Døvling Andersen, som er chefkonsulent i HR. </a:t>
            </a:r>
          </a:p>
          <a:p>
            <a:pPr marL="171454" indent="-171454">
              <a:buClr>
                <a:schemeClr val="accent3"/>
              </a:buClr>
              <a:buFont typeface="Work Sans Light" pitchFamily="2" charset="0"/>
              <a:buChar char="→"/>
            </a:pPr>
            <a:r>
              <a:rPr lang="da-DK" sz="1100" dirty="0">
                <a:solidFill>
                  <a:srgbClr val="453673"/>
                </a:solidFill>
                <a:latin typeface="Montserrat" panose="00000500000000000000" pitchFamily="2" charset="0"/>
                <a:ea typeface="Work Sans Bold Roman" charset="0"/>
                <a:cs typeface="Work Sans Bold Roman" charset="0"/>
              </a:rPr>
              <a:t>Seniorpolitikken præciserer, hvornår og hvordan seniorer får tilbudt en seniorsamtale – eventuelt i forbindelse med deres medarbejderudviklingssamtaler (MUS).</a:t>
            </a:r>
          </a:p>
          <a:p>
            <a:pPr marL="171454" indent="-171454">
              <a:buClr>
                <a:schemeClr val="accent3"/>
              </a:buClr>
              <a:buFont typeface="Work Sans Light" pitchFamily="2" charset="0"/>
              <a:buChar char="→"/>
            </a:pPr>
            <a:r>
              <a:rPr lang="da-DK" sz="1100" dirty="0">
                <a:solidFill>
                  <a:srgbClr val="453673"/>
                </a:solidFill>
                <a:latin typeface="Montserrat" panose="00000500000000000000" pitchFamily="2" charset="0"/>
                <a:ea typeface="Work Sans Bold Roman" charset="0"/>
                <a:cs typeface="Work Sans Bold Roman" charset="0"/>
              </a:rPr>
              <a:t>Derudover skal seniorpolitikken også understøtte arbejdspladserne i at drøfte seniorarbejdslivet.</a:t>
            </a:r>
          </a:p>
          <a:p>
            <a:pPr marL="171454" indent="-171454">
              <a:buClr>
                <a:schemeClr val="accent3"/>
              </a:buClr>
              <a:buFont typeface="Work Sans Light" pitchFamily="2" charset="0"/>
              <a:buChar char="→"/>
            </a:pPr>
            <a:r>
              <a:rPr lang="da-DK" sz="1100" dirty="0">
                <a:solidFill>
                  <a:srgbClr val="453673"/>
                </a:solidFill>
                <a:latin typeface="Montserrat" panose="00000500000000000000" pitchFamily="2" charset="0"/>
                <a:ea typeface="Work Sans Bold Roman" charset="0"/>
                <a:cs typeface="Work Sans Bold Roman" charset="0"/>
              </a:rPr>
              <a:t>Seniorpolitikken skal også hjælpe til, at der bliver indgået andre seniortiltag end ”ned i tid”, som Odsherred Kommune tidligere har erfaret har været den primære løsning. </a:t>
            </a:r>
          </a:p>
          <a:p>
            <a:pPr>
              <a:buClr>
                <a:schemeClr val="accent3"/>
              </a:buClr>
            </a:pPr>
            <a:endParaRPr lang="da-DK" sz="1100" dirty="0">
              <a:solidFill>
                <a:srgbClr val="453673"/>
              </a:solidFill>
              <a:latin typeface="Montserrat" panose="00000500000000000000" pitchFamily="2" charset="0"/>
              <a:ea typeface="Work Sans Bold Roman" charset="0"/>
              <a:cs typeface="Work Sans Bold Roman" charset="0"/>
            </a:endParaRPr>
          </a:p>
          <a:p>
            <a:pPr>
              <a:buClr>
                <a:schemeClr val="accent3"/>
              </a:buClr>
            </a:pPr>
            <a:r>
              <a:rPr lang="da-DK" sz="1100" i="1" dirty="0">
                <a:solidFill>
                  <a:srgbClr val="453673"/>
                </a:solidFill>
                <a:latin typeface="Montserrat" panose="00000500000000000000" pitchFamily="2" charset="0"/>
                <a:ea typeface="Work Sans Bold Roman" charset="0"/>
                <a:cs typeface="Work Sans Bold Roman" charset="0"/>
              </a:rPr>
              <a:t>Læs mere om det i Seniorpartnerskabets Inspirationskatalog til ledere og medarbejdere, der netop også kan vise andre løsninger end nedsat arbejdstid.</a:t>
            </a:r>
          </a:p>
          <a:p>
            <a:pPr>
              <a:buClr>
                <a:schemeClr val="accent3"/>
              </a:buClr>
            </a:pPr>
            <a:endParaRPr lang="da-DK" sz="1100" i="1" u="sng" dirty="0">
              <a:solidFill>
                <a:srgbClr val="453673"/>
              </a:solidFill>
              <a:latin typeface="Montserrat" panose="00000500000000000000" pitchFamily="2" charset="0"/>
              <a:ea typeface="Work Sans Bold Roman" charset="0"/>
              <a:cs typeface="Work Sans Bold Roman" charset="0"/>
            </a:endParaRPr>
          </a:p>
          <a:p>
            <a:pPr marL="171454" indent="-171454">
              <a:buClr>
                <a:schemeClr val="accent3"/>
              </a:buClr>
              <a:buFont typeface="Work Sans Light" pitchFamily="2" charset="0"/>
              <a:buChar char="→"/>
            </a:pPr>
            <a:r>
              <a:rPr lang="da-DK" sz="1100" dirty="0">
                <a:solidFill>
                  <a:srgbClr val="453673"/>
                </a:solidFill>
                <a:latin typeface="Montserrat" panose="00000500000000000000" pitchFamily="2" charset="0"/>
                <a:ea typeface="Work Sans Bold Roman" charset="0"/>
                <a:cs typeface="Work Sans Bold Roman" charset="0"/>
              </a:rPr>
              <a:t>I Odsherred Kommune er rammerne for økonomi og finansiering til seniorindsatsen stadig under udvikling. En del af udviklingen drejer sig om, hvorvidt senioraftaler kan indgås indenfor lederens eget budget eller, om der skal laves en central pulje for hele kommunen eller på centerniveau.</a:t>
            </a:r>
          </a:p>
        </p:txBody>
      </p:sp>
      <p:sp>
        <p:nvSpPr>
          <p:cNvPr id="3" name="Tekstfelt 2">
            <a:extLst>
              <a:ext uri="{FF2B5EF4-FFF2-40B4-BE49-F238E27FC236}">
                <a16:creationId xmlns:a16="http://schemas.microsoft.com/office/drawing/2014/main" id="{260D86A9-E841-F44B-CA86-809286EAFEFE}"/>
              </a:ext>
            </a:extLst>
          </p:cNvPr>
          <p:cNvSpPr txBox="1"/>
          <p:nvPr/>
        </p:nvSpPr>
        <p:spPr>
          <a:xfrm>
            <a:off x="1035424" y="2931085"/>
            <a:ext cx="5503261" cy="1000274"/>
          </a:xfrm>
          <a:prstGeom prst="rect">
            <a:avLst/>
          </a:prstGeom>
          <a:noFill/>
        </p:spPr>
        <p:txBody>
          <a:bodyPr wrap="square">
            <a:spAutoFit/>
          </a:bodyPr>
          <a:lstStyle/>
          <a:p>
            <a:r>
              <a:rPr lang="da-DK" sz="1200" dirty="0">
                <a:solidFill>
                  <a:srgbClr val="453673"/>
                </a:solidFill>
                <a:latin typeface="Montserrat" panose="00000500000000000000" pitchFamily="2" charset="0"/>
                <a:ea typeface="Work Sans Bold Roman" charset="0"/>
                <a:cs typeface="Work Sans Bold Roman" charset="0"/>
              </a:rPr>
              <a:t>Arbejdet med en seniorpolitik starter med det gode arbejdsliv og inkluderer et kontinuerligt fokus på jobkrav, job- og opgaveudvikling og medarbejderudvikling”</a:t>
            </a:r>
          </a:p>
          <a:p>
            <a:endParaRPr lang="da-DK" sz="1200" dirty="0">
              <a:solidFill>
                <a:srgbClr val="453673"/>
              </a:solidFill>
              <a:latin typeface="Montserrat" panose="00000500000000000000" pitchFamily="2" charset="0"/>
              <a:ea typeface="Work Sans Bold Roman" charset="0"/>
              <a:cs typeface="Work Sans Bold Roman" charset="0"/>
            </a:endParaRPr>
          </a:p>
          <a:p>
            <a:r>
              <a:rPr lang="da-DK" sz="1050" i="1" dirty="0">
                <a:solidFill>
                  <a:srgbClr val="453673"/>
                </a:solidFill>
                <a:latin typeface="Montserrat" panose="00000500000000000000" pitchFamily="2" charset="0"/>
                <a:ea typeface="Work Sans Bold Roman" charset="0"/>
                <a:cs typeface="Work Sans Bold Roman" charset="0"/>
              </a:rPr>
              <a:t> – Mie Døvling Andersen, Chefkonsulent i Odsherred Kommune </a:t>
            </a:r>
            <a:endParaRPr lang="da-DK" sz="1050" i="1" dirty="0">
              <a:solidFill>
                <a:srgbClr val="453673"/>
              </a:solidFill>
              <a:latin typeface="Montserrat" panose="00000500000000000000" pitchFamily="2" charset="0"/>
            </a:endParaRPr>
          </a:p>
        </p:txBody>
      </p:sp>
      <p:sp>
        <p:nvSpPr>
          <p:cNvPr id="12" name="Tekstfelt 11">
            <a:extLst>
              <a:ext uri="{FF2B5EF4-FFF2-40B4-BE49-F238E27FC236}">
                <a16:creationId xmlns:a16="http://schemas.microsoft.com/office/drawing/2014/main" id="{F274535A-884E-3DF2-5CAD-CB2C88CBDC25}"/>
              </a:ext>
            </a:extLst>
          </p:cNvPr>
          <p:cNvSpPr txBox="1"/>
          <p:nvPr/>
        </p:nvSpPr>
        <p:spPr>
          <a:xfrm>
            <a:off x="454304" y="2822222"/>
            <a:ext cx="889348" cy="1231106"/>
          </a:xfrm>
          <a:prstGeom prst="rect">
            <a:avLst/>
          </a:prstGeom>
          <a:noFill/>
        </p:spPr>
        <p:txBody>
          <a:bodyPr wrap="square" lIns="0" tIns="0" rIns="0" bIns="0" rtlCol="0">
            <a:spAutoFit/>
          </a:bodyPr>
          <a:lstStyle/>
          <a:p>
            <a:r>
              <a:rPr lang="da-DK" sz="8000" b="1" dirty="0">
                <a:solidFill>
                  <a:srgbClr val="453673"/>
                </a:solidFill>
                <a:latin typeface="Montserrat" panose="00000500000000000000" pitchFamily="2" charset="0"/>
                <a:ea typeface="Work Sans Bold Roman" charset="0"/>
                <a:cs typeface="Work Sans Bold Roman" charset="0"/>
              </a:rPr>
              <a:t>”</a:t>
            </a:r>
          </a:p>
        </p:txBody>
      </p:sp>
      <p:sp>
        <p:nvSpPr>
          <p:cNvPr id="9" name="Rektangel 8">
            <a:extLst>
              <a:ext uri="{FF2B5EF4-FFF2-40B4-BE49-F238E27FC236}">
                <a16:creationId xmlns:a16="http://schemas.microsoft.com/office/drawing/2014/main" id="{BF760B86-F67E-7969-06FA-7350D3ED6F54}"/>
              </a:ext>
            </a:extLst>
          </p:cNvPr>
          <p:cNvSpPr/>
          <p:nvPr/>
        </p:nvSpPr>
        <p:spPr>
          <a:xfrm>
            <a:off x="3786067" y="98143"/>
            <a:ext cx="3071933" cy="540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r>
              <a:rPr lang="da-DK" sz="1000" dirty="0">
                <a:solidFill>
                  <a:schemeClr val="accent3"/>
                </a:solidFill>
                <a:latin typeface="Montserrat" panose="00000500000000000000" pitchFamily="2" charset="0"/>
                <a:ea typeface="Work Sans Bold Roman" charset="0"/>
                <a:cs typeface="Work Sans Bold Roman" charset="0"/>
              </a:rPr>
              <a:t>Dette kapitel er vigtigt for, at I kan blive enige om en seniorpolitik, som jeres seniorindsats kan tage udgangspunkt i.</a:t>
            </a:r>
          </a:p>
        </p:txBody>
      </p:sp>
      <p:sp>
        <p:nvSpPr>
          <p:cNvPr id="16" name="Rektangel 15">
            <a:extLst>
              <a:ext uri="{FF2B5EF4-FFF2-40B4-BE49-F238E27FC236}">
                <a16:creationId xmlns:a16="http://schemas.microsoft.com/office/drawing/2014/main" id="{2196330D-9846-8D02-D0FB-59E895A30024}"/>
              </a:ext>
            </a:extLst>
          </p:cNvPr>
          <p:cNvSpPr/>
          <p:nvPr/>
        </p:nvSpPr>
        <p:spPr>
          <a:xfrm>
            <a:off x="-478" y="0"/>
            <a:ext cx="638629" cy="6114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2400" b="1">
                <a:solidFill>
                  <a:schemeClr val="bg1"/>
                </a:solidFill>
                <a:latin typeface="Montserrat" panose="00000500000000000000" pitchFamily="2" charset="0"/>
                <a:ea typeface="Work Sans Bold Roman" charset="0"/>
                <a:cs typeface="Work Sans Bold Roman" charset="0"/>
              </a:rPr>
              <a:t>2</a:t>
            </a:r>
          </a:p>
        </p:txBody>
      </p:sp>
      <p:pic>
        <p:nvPicPr>
          <p:cNvPr id="25" name="Grafik 24">
            <a:extLst>
              <a:ext uri="{FF2B5EF4-FFF2-40B4-BE49-F238E27FC236}">
                <a16:creationId xmlns:a16="http://schemas.microsoft.com/office/drawing/2014/main" id="{3AE9D652-A24F-D37D-7D6C-12093D502D7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2106" y="176518"/>
            <a:ext cx="394172" cy="394172"/>
          </a:xfrm>
          <a:prstGeom prst="rect">
            <a:avLst/>
          </a:prstGeom>
        </p:spPr>
      </p:pic>
    </p:spTree>
    <p:extLst>
      <p:ext uri="{BB962C8B-B14F-4D97-AF65-F5344CB8AC3E}">
        <p14:creationId xmlns:p14="http://schemas.microsoft.com/office/powerpoint/2010/main" val="1851149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51DE77AA-D8E2-B888-792D-EB31BD4B5D1D}"/>
              </a:ext>
            </a:extLst>
          </p:cNvPr>
          <p:cNvSpPr>
            <a:spLocks noGrp="1"/>
          </p:cNvSpPr>
          <p:nvPr>
            <p:ph type="title"/>
          </p:nvPr>
        </p:nvSpPr>
        <p:spPr>
          <a:xfrm>
            <a:off x="490876" y="991149"/>
            <a:ext cx="5845418" cy="394171"/>
          </a:xfrm>
        </p:spPr>
        <p:txBody>
          <a:bodyPr/>
          <a:lstStyle/>
          <a:p>
            <a:r>
              <a:rPr lang="da-DK" sz="1600">
                <a:solidFill>
                  <a:schemeClr val="accent3"/>
                </a:solidFill>
                <a:latin typeface="Montserrat" panose="00000500000000000000" pitchFamily="2" charset="0"/>
              </a:rPr>
              <a:t>Hvem kan indsatsen omfatte?</a:t>
            </a:r>
          </a:p>
        </p:txBody>
      </p:sp>
      <p:sp>
        <p:nvSpPr>
          <p:cNvPr id="3" name="Tekstfelt 2">
            <a:extLst>
              <a:ext uri="{FF2B5EF4-FFF2-40B4-BE49-F238E27FC236}">
                <a16:creationId xmlns:a16="http://schemas.microsoft.com/office/drawing/2014/main" id="{7445BBC6-F572-5741-6C26-FE310E2DCA5E}"/>
              </a:ext>
            </a:extLst>
          </p:cNvPr>
          <p:cNvSpPr txBox="1"/>
          <p:nvPr/>
        </p:nvSpPr>
        <p:spPr>
          <a:xfrm>
            <a:off x="490876" y="1330330"/>
            <a:ext cx="6254137" cy="1523494"/>
          </a:xfrm>
          <a:prstGeom prst="rect">
            <a:avLst/>
          </a:prstGeom>
          <a:noFill/>
        </p:spPr>
        <p:txBody>
          <a:bodyPr wrap="square" lIns="0" tIns="0" rIns="0" bIns="0" rtlCol="0">
            <a:spAutoFit/>
          </a:bodyPr>
          <a:lstStyle/>
          <a:p>
            <a:r>
              <a:rPr lang="da-DK" sz="1100" dirty="0">
                <a:solidFill>
                  <a:srgbClr val="453673"/>
                </a:solidFill>
                <a:latin typeface="Montserrat" panose="00000500000000000000" pitchFamily="2" charset="0"/>
                <a:ea typeface="Work Sans Bold Roman" charset="0"/>
                <a:cs typeface="Work Sans Bold Roman" charset="0"/>
              </a:rPr>
              <a:t>Denne del af håndbogen hjælper jer med at sætte rammer for seniorindsatsen i jeres kommune. Seniorpartnerskabet anbefaler, at I starter jeres drøftelser med at tage udgangspunkt i nedenstående materiale. Materialet vil guide jer til at vælge den kernemålgruppe, der vil give bedst mening for jeres kommune. </a:t>
            </a:r>
          </a:p>
          <a:p>
            <a:endParaRPr lang="da-DK" sz="1100" dirty="0">
              <a:solidFill>
                <a:srgbClr val="453673"/>
              </a:solidFill>
              <a:latin typeface="Montserrat" panose="00000500000000000000" pitchFamily="2" charset="0"/>
              <a:ea typeface="Work Sans Bold Roman" charset="0"/>
              <a:cs typeface="Work Sans Bold Roman" charset="0"/>
            </a:endParaRPr>
          </a:p>
          <a:p>
            <a:r>
              <a:rPr lang="da-DK" sz="1100" dirty="0">
                <a:solidFill>
                  <a:srgbClr val="453673"/>
                </a:solidFill>
                <a:latin typeface="Montserrat" panose="00000500000000000000" pitchFamily="2" charset="0"/>
                <a:ea typeface="Work Sans Bold Roman" charset="0"/>
                <a:cs typeface="Work Sans Bold Roman" charset="0"/>
              </a:rPr>
              <a:t>Seniorindsatser skal gælde alle seniorer i kommunen, men hvis der er behov for at prioritere den indledende indsats, så kan følgende spørgsmål inspirere til, hvor der kan sættes ind først. Desuden vil indledende prøvehandlinger også give Hovedudvalget et udgangspunkt for at justere og fintune den større seniorindsats løbende. </a:t>
            </a:r>
          </a:p>
        </p:txBody>
      </p:sp>
      <p:sp>
        <p:nvSpPr>
          <p:cNvPr id="4" name="Rektangel 3">
            <a:extLst>
              <a:ext uri="{FF2B5EF4-FFF2-40B4-BE49-F238E27FC236}">
                <a16:creationId xmlns:a16="http://schemas.microsoft.com/office/drawing/2014/main" id="{3C3F1126-289B-9415-EF73-6BCFFA0B1EEC}"/>
              </a:ext>
            </a:extLst>
          </p:cNvPr>
          <p:cNvSpPr/>
          <p:nvPr/>
        </p:nvSpPr>
        <p:spPr>
          <a:xfrm>
            <a:off x="490875" y="3104808"/>
            <a:ext cx="6105511" cy="1991590"/>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r>
              <a:rPr lang="da-DK" sz="1200" b="1" dirty="0">
                <a:solidFill>
                  <a:srgbClr val="453673"/>
                </a:solidFill>
                <a:latin typeface="Montserrat" panose="00000500000000000000" pitchFamily="2" charset="0"/>
                <a:ea typeface="Work Sans Bold Roman" charset="0"/>
                <a:cs typeface="Work Sans Bold Roman" charset="0"/>
              </a:rPr>
              <a:t>Spørgsmål til strategisk drøftelse af seniorindsats og prøvehandlinger</a:t>
            </a:r>
          </a:p>
          <a:p>
            <a:endParaRPr lang="da-DK" sz="1100" dirty="0">
              <a:solidFill>
                <a:srgbClr val="453673"/>
              </a:solidFill>
              <a:latin typeface="Montserrat" panose="00000500000000000000" pitchFamily="2" charset="0"/>
              <a:ea typeface="Work Sans Bold Roman" charset="0"/>
              <a:cs typeface="Work Sans Bold Roman" charset="0"/>
            </a:endParaRPr>
          </a:p>
          <a:p>
            <a:pPr marL="228606" indent="-228606">
              <a:buAutoNum type="arabicParenBoth"/>
            </a:pPr>
            <a:r>
              <a:rPr lang="da-DK" sz="1100" dirty="0">
                <a:solidFill>
                  <a:srgbClr val="453673"/>
                </a:solidFill>
                <a:latin typeface="Montserrat" panose="00000500000000000000" pitchFamily="2" charset="0"/>
                <a:ea typeface="Work Sans Bold Roman" charset="0"/>
                <a:cs typeface="Work Sans Bold Roman" charset="0"/>
              </a:rPr>
              <a:t>Er der nogle områder i kommunen, hvor særligt mange seniorer vælger at gå fra?</a:t>
            </a:r>
          </a:p>
          <a:p>
            <a:pPr marL="228606" indent="-228606">
              <a:buAutoNum type="arabicParenBoth"/>
            </a:pPr>
            <a:r>
              <a:rPr lang="da-DK" sz="1100" dirty="0">
                <a:solidFill>
                  <a:srgbClr val="453673"/>
                </a:solidFill>
                <a:latin typeface="Montserrat" panose="00000500000000000000" pitchFamily="2" charset="0"/>
                <a:ea typeface="Work Sans Bold Roman" charset="0"/>
                <a:cs typeface="Work Sans Bold Roman" charset="0"/>
              </a:rPr>
              <a:t>Er der nogle områder i kommunen, hvor der er større rekrutteringsudfordringer nu og i fremtiden?</a:t>
            </a:r>
          </a:p>
          <a:p>
            <a:pPr marL="228606" indent="-228606">
              <a:buAutoNum type="arabicParenBoth"/>
            </a:pPr>
            <a:r>
              <a:rPr lang="da-DK" sz="1100" dirty="0">
                <a:solidFill>
                  <a:srgbClr val="453673"/>
                </a:solidFill>
                <a:latin typeface="Montserrat" panose="00000500000000000000" pitchFamily="2" charset="0"/>
                <a:ea typeface="Work Sans Bold Roman" charset="0"/>
                <a:cs typeface="Work Sans Bold Roman" charset="0"/>
              </a:rPr>
              <a:t>Er der nogle områder i kommunen, der bliver særligt påvirket af den fremtidige demografiske udvikling?</a:t>
            </a:r>
          </a:p>
          <a:p>
            <a:pPr marL="228606" indent="-228606">
              <a:buAutoNum type="arabicParenBoth"/>
            </a:pPr>
            <a:r>
              <a:rPr lang="da-DK" sz="1100" dirty="0">
                <a:solidFill>
                  <a:srgbClr val="453673"/>
                </a:solidFill>
                <a:latin typeface="Montserrat" panose="00000500000000000000" pitchFamily="2" charset="0"/>
                <a:ea typeface="Work Sans Bold Roman" charset="0"/>
                <a:cs typeface="Work Sans Bold Roman" charset="0"/>
              </a:rPr>
              <a:t>Er der nogle årsager til, at I har fastholdelses- eller rekrutteringsudfordringer på særlige områder netop I jeres kommune?</a:t>
            </a:r>
          </a:p>
        </p:txBody>
      </p:sp>
      <p:grpSp>
        <p:nvGrpSpPr>
          <p:cNvPr id="9" name="Gruppe 8">
            <a:extLst>
              <a:ext uri="{FF2B5EF4-FFF2-40B4-BE49-F238E27FC236}">
                <a16:creationId xmlns:a16="http://schemas.microsoft.com/office/drawing/2014/main" id="{90E04724-381E-FC46-9214-DC1988DED2D2}"/>
              </a:ext>
            </a:extLst>
          </p:cNvPr>
          <p:cNvGrpSpPr/>
          <p:nvPr/>
        </p:nvGrpSpPr>
        <p:grpSpPr>
          <a:xfrm>
            <a:off x="490875" y="5234098"/>
            <a:ext cx="6105511" cy="1991590"/>
            <a:chOff x="261613" y="5293400"/>
            <a:chExt cx="6334774" cy="2175668"/>
          </a:xfrm>
        </p:grpSpPr>
        <p:sp>
          <p:nvSpPr>
            <p:cNvPr id="10" name="Rektangel 9">
              <a:extLst>
                <a:ext uri="{FF2B5EF4-FFF2-40B4-BE49-F238E27FC236}">
                  <a16:creationId xmlns:a16="http://schemas.microsoft.com/office/drawing/2014/main" id="{1B0C875A-17D8-8E5A-3E6F-63F2CA5B706B}"/>
                </a:ext>
              </a:extLst>
            </p:cNvPr>
            <p:cNvSpPr/>
            <p:nvPr/>
          </p:nvSpPr>
          <p:spPr>
            <a:xfrm>
              <a:off x="261613" y="5293400"/>
              <a:ext cx="6334774" cy="2175668"/>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noAutofit/>
            </a:bodyPr>
            <a:lstStyle/>
            <a:p>
              <a:r>
                <a:rPr lang="da-DK" sz="1200" b="1" dirty="0">
                  <a:solidFill>
                    <a:srgbClr val="453673"/>
                  </a:solidFill>
                  <a:latin typeface="Montserrat" panose="00000500000000000000" pitchFamily="2" charset="0"/>
                  <a:ea typeface="Work Sans Bold Roman" charset="0"/>
                  <a:cs typeface="Work Sans Bold Roman" charset="0"/>
                </a:rPr>
                <a:t>Følgende område(r) skal arbejde med seniorindsatsen</a:t>
              </a:r>
            </a:p>
            <a:p>
              <a:endParaRPr lang="da-DK" sz="1100" dirty="0">
                <a:solidFill>
                  <a:schemeClr val="tx2"/>
                </a:solidFill>
                <a:latin typeface="Montserrat" panose="00000500000000000000" pitchFamily="2" charset="0"/>
                <a:ea typeface="Work Sans Bold Roman" charset="0"/>
                <a:cs typeface="Work Sans Bold Roman" charset="0"/>
              </a:endParaRPr>
            </a:p>
          </p:txBody>
        </p:sp>
        <p:cxnSp>
          <p:nvCxnSpPr>
            <p:cNvPr id="12" name="Lige forbindelse 11">
              <a:extLst>
                <a:ext uri="{FF2B5EF4-FFF2-40B4-BE49-F238E27FC236}">
                  <a16:creationId xmlns:a16="http://schemas.microsoft.com/office/drawing/2014/main" id="{0C1D56CD-1EFA-C053-9031-ADD266A70335}"/>
                </a:ext>
              </a:extLst>
            </p:cNvPr>
            <p:cNvCxnSpPr/>
            <p:nvPr/>
          </p:nvCxnSpPr>
          <p:spPr>
            <a:xfrm>
              <a:off x="495300" y="6029325"/>
              <a:ext cx="5876926"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Lige forbindelse 12">
              <a:extLst>
                <a:ext uri="{FF2B5EF4-FFF2-40B4-BE49-F238E27FC236}">
                  <a16:creationId xmlns:a16="http://schemas.microsoft.com/office/drawing/2014/main" id="{BEBC386E-F0CA-5DA4-8A86-0FFC99099EC6}"/>
                </a:ext>
              </a:extLst>
            </p:cNvPr>
            <p:cNvCxnSpPr/>
            <p:nvPr/>
          </p:nvCxnSpPr>
          <p:spPr>
            <a:xfrm>
              <a:off x="495300" y="6436401"/>
              <a:ext cx="5876926"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Lige forbindelse 13">
              <a:extLst>
                <a:ext uri="{FF2B5EF4-FFF2-40B4-BE49-F238E27FC236}">
                  <a16:creationId xmlns:a16="http://schemas.microsoft.com/office/drawing/2014/main" id="{E3D92C08-FBC9-32C8-2607-93F843CA55BC}"/>
                </a:ext>
              </a:extLst>
            </p:cNvPr>
            <p:cNvCxnSpPr/>
            <p:nvPr/>
          </p:nvCxnSpPr>
          <p:spPr>
            <a:xfrm>
              <a:off x="495300" y="6867526"/>
              <a:ext cx="5876926"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Lige forbindelse 14">
              <a:extLst>
                <a:ext uri="{FF2B5EF4-FFF2-40B4-BE49-F238E27FC236}">
                  <a16:creationId xmlns:a16="http://schemas.microsoft.com/office/drawing/2014/main" id="{C1E42011-6BF0-2556-2383-03BE608DA7CE}"/>
                </a:ext>
              </a:extLst>
            </p:cNvPr>
            <p:cNvCxnSpPr/>
            <p:nvPr/>
          </p:nvCxnSpPr>
          <p:spPr>
            <a:xfrm>
              <a:off x="495300" y="7274600"/>
              <a:ext cx="5876926"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1" name="Gruppe 10">
            <a:extLst>
              <a:ext uri="{FF2B5EF4-FFF2-40B4-BE49-F238E27FC236}">
                <a16:creationId xmlns:a16="http://schemas.microsoft.com/office/drawing/2014/main" id="{3B116F82-7930-2C1B-A29E-1DFCF357CD3A}"/>
              </a:ext>
            </a:extLst>
          </p:cNvPr>
          <p:cNvGrpSpPr/>
          <p:nvPr/>
        </p:nvGrpSpPr>
        <p:grpSpPr>
          <a:xfrm>
            <a:off x="490875" y="7358378"/>
            <a:ext cx="6105511" cy="1991591"/>
            <a:chOff x="261613" y="7912775"/>
            <a:chExt cx="6334774" cy="2113945"/>
          </a:xfrm>
        </p:grpSpPr>
        <p:sp>
          <p:nvSpPr>
            <p:cNvPr id="16" name="Rektangel 15">
              <a:extLst>
                <a:ext uri="{FF2B5EF4-FFF2-40B4-BE49-F238E27FC236}">
                  <a16:creationId xmlns:a16="http://schemas.microsoft.com/office/drawing/2014/main" id="{65710004-31E1-2F44-3393-C2831C5593EE}"/>
                </a:ext>
              </a:extLst>
            </p:cNvPr>
            <p:cNvSpPr/>
            <p:nvPr/>
          </p:nvSpPr>
          <p:spPr>
            <a:xfrm>
              <a:off x="261613" y="7912775"/>
              <a:ext cx="6334774" cy="2113945"/>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noAutofit/>
            </a:bodyPr>
            <a:lstStyle/>
            <a:p>
              <a:r>
                <a:rPr lang="da-DK" sz="1200" b="1" dirty="0">
                  <a:solidFill>
                    <a:srgbClr val="453673"/>
                  </a:solidFill>
                  <a:latin typeface="Montserrat" panose="00000500000000000000" pitchFamily="2" charset="0"/>
                  <a:ea typeface="Work Sans Bold Roman" charset="0"/>
                  <a:cs typeface="Work Sans Bold Roman" charset="0"/>
                </a:rPr>
                <a:t>Hvem kan inddrages?</a:t>
              </a:r>
            </a:p>
            <a:p>
              <a:r>
                <a:rPr lang="da-DK" sz="1100" dirty="0">
                  <a:solidFill>
                    <a:srgbClr val="453673"/>
                  </a:solidFill>
                  <a:latin typeface="Montserrat" panose="00000500000000000000" pitchFamily="2" charset="0"/>
                  <a:ea typeface="Work Sans Bold Roman" charset="0"/>
                  <a:cs typeface="Work Sans Bold Roman" charset="0"/>
                </a:rPr>
                <a:t>Hvis det bliver besluttet, at indsatsen skal fokusere specifikt på bestemte områder, kan der findes en kontaktperson fra det konkrete område. </a:t>
              </a:r>
            </a:p>
          </p:txBody>
        </p:sp>
        <p:cxnSp>
          <p:nvCxnSpPr>
            <p:cNvPr id="17" name="Lige forbindelse 16">
              <a:extLst>
                <a:ext uri="{FF2B5EF4-FFF2-40B4-BE49-F238E27FC236}">
                  <a16:creationId xmlns:a16="http://schemas.microsoft.com/office/drawing/2014/main" id="{A52FD93F-864E-A754-37FD-6C74096D1BEB}"/>
                </a:ext>
              </a:extLst>
            </p:cNvPr>
            <p:cNvCxnSpPr/>
            <p:nvPr/>
          </p:nvCxnSpPr>
          <p:spPr>
            <a:xfrm>
              <a:off x="490536" y="9352839"/>
              <a:ext cx="5876926"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Lige forbindelse 17">
              <a:extLst>
                <a:ext uri="{FF2B5EF4-FFF2-40B4-BE49-F238E27FC236}">
                  <a16:creationId xmlns:a16="http://schemas.microsoft.com/office/drawing/2014/main" id="{42C598C6-D212-3693-A660-3835A596BF17}"/>
                </a:ext>
              </a:extLst>
            </p:cNvPr>
            <p:cNvCxnSpPr/>
            <p:nvPr/>
          </p:nvCxnSpPr>
          <p:spPr>
            <a:xfrm>
              <a:off x="459368" y="9797994"/>
              <a:ext cx="5876926"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9" name="Rektangel 18">
            <a:extLst>
              <a:ext uri="{FF2B5EF4-FFF2-40B4-BE49-F238E27FC236}">
                <a16:creationId xmlns:a16="http://schemas.microsoft.com/office/drawing/2014/main" id="{6ADB8B0A-2A6B-AFAB-5577-BC21642D945F}"/>
              </a:ext>
            </a:extLst>
          </p:cNvPr>
          <p:cNvSpPr/>
          <p:nvPr/>
        </p:nvSpPr>
        <p:spPr>
          <a:xfrm>
            <a:off x="3638149" y="151931"/>
            <a:ext cx="3219851" cy="611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r>
              <a:rPr lang="da-DK" sz="1000" dirty="0">
                <a:solidFill>
                  <a:schemeClr val="accent3"/>
                </a:solidFill>
                <a:latin typeface="Montserrat" panose="00000500000000000000" pitchFamily="2" charset="0"/>
                <a:ea typeface="Work Sans Bold Roman" charset="0"/>
                <a:cs typeface="Work Sans Bold Roman" charset="0"/>
              </a:rPr>
              <a:t>Dette kapitel hjælper jer med at prioritere og reflektere over, om der er områder i jeres kommune, der skal prioriteres i arbejdet med seniorindsatsen.</a:t>
            </a:r>
          </a:p>
        </p:txBody>
      </p:sp>
      <p:sp>
        <p:nvSpPr>
          <p:cNvPr id="23" name="Rektangel 22">
            <a:extLst>
              <a:ext uri="{FF2B5EF4-FFF2-40B4-BE49-F238E27FC236}">
                <a16:creationId xmlns:a16="http://schemas.microsoft.com/office/drawing/2014/main" id="{9C21D12C-C676-3134-F415-27DA203CE16A}"/>
              </a:ext>
            </a:extLst>
          </p:cNvPr>
          <p:cNvSpPr/>
          <p:nvPr/>
        </p:nvSpPr>
        <p:spPr>
          <a:xfrm>
            <a:off x="-478" y="0"/>
            <a:ext cx="638629" cy="6114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2400" b="1">
                <a:solidFill>
                  <a:schemeClr val="bg1"/>
                </a:solidFill>
                <a:latin typeface="Montserrat" panose="00000500000000000000" pitchFamily="2" charset="0"/>
                <a:ea typeface="Work Sans Bold Roman" charset="0"/>
                <a:cs typeface="Work Sans Bold Roman" charset="0"/>
              </a:rPr>
              <a:t>3</a:t>
            </a:r>
          </a:p>
        </p:txBody>
      </p:sp>
      <p:pic>
        <p:nvPicPr>
          <p:cNvPr id="24" name="Grafik 23">
            <a:extLst>
              <a:ext uri="{FF2B5EF4-FFF2-40B4-BE49-F238E27FC236}">
                <a16:creationId xmlns:a16="http://schemas.microsoft.com/office/drawing/2014/main" id="{BDAB7AEC-87C7-E4DF-010E-3115E09122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54188" y="230306"/>
            <a:ext cx="394172" cy="394172"/>
          </a:xfrm>
          <a:prstGeom prst="rect">
            <a:avLst/>
          </a:prstGeom>
        </p:spPr>
      </p:pic>
      <p:cxnSp>
        <p:nvCxnSpPr>
          <p:cNvPr id="2" name="Lige forbindelse 1">
            <a:extLst>
              <a:ext uri="{FF2B5EF4-FFF2-40B4-BE49-F238E27FC236}">
                <a16:creationId xmlns:a16="http://schemas.microsoft.com/office/drawing/2014/main" id="{5AAAFAAF-CA7C-38EF-7207-153E1DBB0EBB}"/>
              </a:ext>
            </a:extLst>
          </p:cNvPr>
          <p:cNvCxnSpPr/>
          <p:nvPr/>
        </p:nvCxnSpPr>
        <p:spPr>
          <a:xfrm>
            <a:off x="711513" y="8354173"/>
            <a:ext cx="5664233"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897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78D724FA-81C6-6CE6-2D9C-887557B58FC4}"/>
              </a:ext>
            </a:extLst>
          </p:cNvPr>
          <p:cNvSpPr>
            <a:spLocks noGrp="1"/>
          </p:cNvSpPr>
          <p:nvPr>
            <p:ph type="title"/>
          </p:nvPr>
        </p:nvSpPr>
        <p:spPr>
          <a:xfrm>
            <a:off x="499058" y="988060"/>
            <a:ext cx="4584342" cy="1282255"/>
          </a:xfrm>
        </p:spPr>
        <p:txBody>
          <a:bodyPr/>
          <a:lstStyle/>
          <a:p>
            <a:r>
              <a:rPr lang="da-DK" sz="1600" dirty="0">
                <a:solidFill>
                  <a:srgbClr val="453673"/>
                </a:solidFill>
                <a:latin typeface="Montserrat" panose="00000500000000000000" pitchFamily="2" charset="0"/>
              </a:rPr>
              <a:t>Jeres mål og principper på indsatsen</a:t>
            </a:r>
          </a:p>
        </p:txBody>
      </p:sp>
      <p:sp>
        <p:nvSpPr>
          <p:cNvPr id="5" name="Rektangel 4">
            <a:extLst>
              <a:ext uri="{FF2B5EF4-FFF2-40B4-BE49-F238E27FC236}">
                <a16:creationId xmlns:a16="http://schemas.microsoft.com/office/drawing/2014/main" id="{2D6D3A42-280E-A495-8CB2-29BD88ABF180}"/>
              </a:ext>
            </a:extLst>
          </p:cNvPr>
          <p:cNvSpPr/>
          <p:nvPr/>
        </p:nvSpPr>
        <p:spPr>
          <a:xfrm>
            <a:off x="499258" y="2551049"/>
            <a:ext cx="5939673" cy="11856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1100" b="1" dirty="0">
                <a:solidFill>
                  <a:schemeClr val="bg1"/>
                </a:solidFill>
                <a:latin typeface="Montserrat" panose="00000500000000000000" pitchFamily="2" charset="0"/>
                <a:ea typeface="Work Sans Bold Roman" charset="0"/>
                <a:cs typeface="Work Sans Bold Roman" charset="0"/>
              </a:rPr>
              <a:t>Eksempler på mål</a:t>
            </a:r>
          </a:p>
          <a:p>
            <a:pPr marL="171454" indent="-171454" algn="ctr">
              <a:buClr>
                <a:schemeClr val="accent3"/>
              </a:buClr>
              <a:buFontTx/>
              <a:buChar char="→"/>
            </a:pPr>
            <a:r>
              <a:rPr lang="da-DK" sz="1100" dirty="0">
                <a:solidFill>
                  <a:schemeClr val="bg1"/>
                </a:solidFill>
                <a:latin typeface="Montserrat" panose="00000500000000000000" pitchFamily="2" charset="0"/>
                <a:ea typeface="Work Sans Bold Roman" charset="0"/>
                <a:cs typeface="Work Sans Bold Roman" charset="0"/>
              </a:rPr>
              <a:t>Målet er, at flere indgår seniortiltag udover nedsat tid.</a:t>
            </a:r>
          </a:p>
          <a:p>
            <a:pPr marL="171454" indent="-171454" algn="ctr">
              <a:buClr>
                <a:schemeClr val="accent3"/>
              </a:buClr>
              <a:buFontTx/>
              <a:buChar char="→"/>
            </a:pPr>
            <a:r>
              <a:rPr lang="da-DK" sz="1100" dirty="0">
                <a:solidFill>
                  <a:schemeClr val="bg1"/>
                </a:solidFill>
                <a:latin typeface="Montserrat" panose="00000500000000000000" pitchFamily="2" charset="0"/>
                <a:ea typeface="Work Sans Bold Roman" charset="0"/>
                <a:cs typeface="Work Sans Bold Roman" charset="0"/>
              </a:rPr>
              <a:t>Målet er at styrke trivslen hos seniorer.</a:t>
            </a:r>
          </a:p>
          <a:p>
            <a:pPr marL="171454" indent="-171454" algn="ctr">
              <a:buClr>
                <a:schemeClr val="accent3"/>
              </a:buClr>
              <a:buFontTx/>
              <a:buChar char="→"/>
            </a:pPr>
            <a:r>
              <a:rPr lang="da-DK" sz="1100" dirty="0">
                <a:solidFill>
                  <a:schemeClr val="bg1"/>
                </a:solidFill>
                <a:latin typeface="Montserrat" panose="00000500000000000000" pitchFamily="2" charset="0"/>
                <a:ea typeface="Work Sans Bold Roman" charset="0"/>
                <a:cs typeface="Work Sans Bold Roman" charset="0"/>
              </a:rPr>
              <a:t>Målet er at styrke kommunens kernefortælling som led i en rekrutteringsindsats.</a:t>
            </a:r>
          </a:p>
        </p:txBody>
      </p:sp>
      <p:sp>
        <p:nvSpPr>
          <p:cNvPr id="6" name="Rektangel 5">
            <a:extLst>
              <a:ext uri="{FF2B5EF4-FFF2-40B4-BE49-F238E27FC236}">
                <a16:creationId xmlns:a16="http://schemas.microsoft.com/office/drawing/2014/main" id="{F69A9F0E-4FCD-EC78-351C-3B0C9DC5A951}"/>
              </a:ext>
            </a:extLst>
          </p:cNvPr>
          <p:cNvSpPr/>
          <p:nvPr/>
        </p:nvSpPr>
        <p:spPr>
          <a:xfrm>
            <a:off x="511990" y="5940846"/>
            <a:ext cx="5926941" cy="11856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1100" b="1" dirty="0">
                <a:solidFill>
                  <a:schemeClr val="bg1"/>
                </a:solidFill>
                <a:latin typeface="Montserrat" panose="00000500000000000000" pitchFamily="2" charset="0"/>
                <a:ea typeface="Work Sans Bold Roman" charset="0"/>
                <a:cs typeface="Work Sans Bold Roman" charset="0"/>
              </a:rPr>
              <a:t>Eksempler på principper</a:t>
            </a:r>
          </a:p>
          <a:p>
            <a:pPr marL="171454" indent="-171454" algn="ctr">
              <a:buClr>
                <a:schemeClr val="accent3"/>
              </a:buClr>
              <a:buFontTx/>
              <a:buChar char="→"/>
            </a:pPr>
            <a:r>
              <a:rPr lang="da-DK" sz="1100" dirty="0">
                <a:solidFill>
                  <a:schemeClr val="bg1"/>
                </a:solidFill>
                <a:latin typeface="Montserrat" panose="00000500000000000000" pitchFamily="2" charset="0"/>
                <a:ea typeface="Work Sans Bold Roman" charset="0"/>
                <a:cs typeface="Work Sans Bold Roman" charset="0"/>
              </a:rPr>
              <a:t>Leder skal finansiere seniortiltag indenfor eget budget.</a:t>
            </a:r>
          </a:p>
          <a:p>
            <a:pPr marL="171454" indent="-171454" algn="ctr">
              <a:buClr>
                <a:schemeClr val="accent3"/>
              </a:buClr>
              <a:buFontTx/>
              <a:buChar char="→"/>
            </a:pPr>
            <a:r>
              <a:rPr lang="da-DK" sz="1100" dirty="0">
                <a:solidFill>
                  <a:schemeClr val="bg1"/>
                </a:solidFill>
                <a:latin typeface="Montserrat" panose="00000500000000000000" pitchFamily="2" charset="0"/>
                <a:ea typeface="Work Sans Bold Roman" charset="0"/>
                <a:cs typeface="Work Sans Bold Roman" charset="0"/>
              </a:rPr>
              <a:t>Der skal sikres opfølgning i indsatsen.</a:t>
            </a:r>
          </a:p>
          <a:p>
            <a:pPr marL="171454" indent="-171454" algn="ctr">
              <a:buClr>
                <a:schemeClr val="accent3"/>
              </a:buClr>
              <a:buFontTx/>
              <a:buChar char="→"/>
            </a:pPr>
            <a:r>
              <a:rPr lang="da-DK" sz="1100" dirty="0">
                <a:solidFill>
                  <a:schemeClr val="bg1"/>
                </a:solidFill>
                <a:latin typeface="Montserrat" panose="00000500000000000000" pitchFamily="2" charset="0"/>
                <a:ea typeface="Work Sans Bold Roman" charset="0"/>
                <a:cs typeface="Work Sans Bold Roman" charset="0"/>
              </a:rPr>
              <a:t>Indsatsen skal sammentænkes med eksisterende politikker og indsatser, fx livsfasepolitikker.</a:t>
            </a:r>
          </a:p>
        </p:txBody>
      </p:sp>
      <p:grpSp>
        <p:nvGrpSpPr>
          <p:cNvPr id="23" name="Gruppe 22">
            <a:extLst>
              <a:ext uri="{FF2B5EF4-FFF2-40B4-BE49-F238E27FC236}">
                <a16:creationId xmlns:a16="http://schemas.microsoft.com/office/drawing/2014/main" id="{0C109E9E-D294-3566-552E-4E7C2F22C6E7}"/>
              </a:ext>
            </a:extLst>
          </p:cNvPr>
          <p:cNvGrpSpPr/>
          <p:nvPr/>
        </p:nvGrpSpPr>
        <p:grpSpPr>
          <a:xfrm>
            <a:off x="511988" y="7126541"/>
            <a:ext cx="5926943" cy="2151761"/>
            <a:chOff x="393462" y="8029257"/>
            <a:chExt cx="6019865" cy="2151761"/>
          </a:xfrm>
        </p:grpSpPr>
        <p:sp>
          <p:nvSpPr>
            <p:cNvPr id="9" name="Rektangel 8">
              <a:extLst>
                <a:ext uri="{FF2B5EF4-FFF2-40B4-BE49-F238E27FC236}">
                  <a16:creationId xmlns:a16="http://schemas.microsoft.com/office/drawing/2014/main" id="{65F3D8EA-8FBC-2362-765A-725DBFFC8A5C}"/>
                </a:ext>
              </a:extLst>
            </p:cNvPr>
            <p:cNvSpPr/>
            <p:nvPr/>
          </p:nvSpPr>
          <p:spPr>
            <a:xfrm>
              <a:off x="393462" y="8029257"/>
              <a:ext cx="6019865" cy="2151761"/>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noAutofit/>
            </a:bodyPr>
            <a:lstStyle/>
            <a:p>
              <a:pPr algn="ctr"/>
              <a:r>
                <a:rPr lang="da-DK" sz="1200" b="1" dirty="0">
                  <a:solidFill>
                    <a:schemeClr val="accent3"/>
                  </a:solidFill>
                  <a:latin typeface="Montserrat" panose="00000500000000000000" pitchFamily="2" charset="0"/>
                  <a:ea typeface="Work Sans Bold Roman" charset="0"/>
                  <a:cs typeface="Work Sans Bold Roman" charset="0"/>
                </a:rPr>
                <a:t>Principper for indsatsen</a:t>
              </a:r>
            </a:p>
          </p:txBody>
        </p:sp>
        <p:grpSp>
          <p:nvGrpSpPr>
            <p:cNvPr id="31" name="Gruppe 30">
              <a:extLst>
                <a:ext uri="{FF2B5EF4-FFF2-40B4-BE49-F238E27FC236}">
                  <a16:creationId xmlns:a16="http://schemas.microsoft.com/office/drawing/2014/main" id="{961806B3-D7A8-9B10-B36B-3782D7C0ECA1}"/>
                </a:ext>
              </a:extLst>
            </p:cNvPr>
            <p:cNvGrpSpPr/>
            <p:nvPr/>
          </p:nvGrpSpPr>
          <p:grpSpPr>
            <a:xfrm>
              <a:off x="724448" y="8720149"/>
              <a:ext cx="5409103" cy="1133082"/>
              <a:chOff x="516912" y="9746332"/>
              <a:chExt cx="5737421" cy="1133082"/>
            </a:xfrm>
          </p:grpSpPr>
          <p:cxnSp>
            <p:nvCxnSpPr>
              <p:cNvPr id="12" name="Lige forbindelse 11">
                <a:extLst>
                  <a:ext uri="{FF2B5EF4-FFF2-40B4-BE49-F238E27FC236}">
                    <a16:creationId xmlns:a16="http://schemas.microsoft.com/office/drawing/2014/main" id="{065F4C1D-75F1-870D-CE79-C95B9C16CF10}"/>
                  </a:ext>
                </a:extLst>
              </p:cNvPr>
              <p:cNvCxnSpPr>
                <a:cxnSpLocks/>
              </p:cNvCxnSpPr>
              <p:nvPr/>
            </p:nvCxnSpPr>
            <p:spPr>
              <a:xfrm>
                <a:off x="516912" y="9746332"/>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Lige forbindelse 12">
                <a:extLst>
                  <a:ext uri="{FF2B5EF4-FFF2-40B4-BE49-F238E27FC236}">
                    <a16:creationId xmlns:a16="http://schemas.microsoft.com/office/drawing/2014/main" id="{FF83E394-DD81-8E32-BE22-73FC89B7E97C}"/>
                  </a:ext>
                </a:extLst>
              </p:cNvPr>
              <p:cNvCxnSpPr>
                <a:cxnSpLocks/>
              </p:cNvCxnSpPr>
              <p:nvPr/>
            </p:nvCxnSpPr>
            <p:spPr>
              <a:xfrm>
                <a:off x="516912" y="10124026"/>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Lige forbindelse 13">
                <a:extLst>
                  <a:ext uri="{FF2B5EF4-FFF2-40B4-BE49-F238E27FC236}">
                    <a16:creationId xmlns:a16="http://schemas.microsoft.com/office/drawing/2014/main" id="{24F590B8-81EE-EB6A-B897-64432580FDCF}"/>
                  </a:ext>
                </a:extLst>
              </p:cNvPr>
              <p:cNvCxnSpPr>
                <a:cxnSpLocks/>
              </p:cNvCxnSpPr>
              <p:nvPr/>
            </p:nvCxnSpPr>
            <p:spPr>
              <a:xfrm>
                <a:off x="516912" y="10501720"/>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Lige forbindelse 14">
                <a:extLst>
                  <a:ext uri="{FF2B5EF4-FFF2-40B4-BE49-F238E27FC236}">
                    <a16:creationId xmlns:a16="http://schemas.microsoft.com/office/drawing/2014/main" id="{349B9D1C-CCC5-B693-AE9A-B6D13556900F}"/>
                  </a:ext>
                </a:extLst>
              </p:cNvPr>
              <p:cNvCxnSpPr>
                <a:cxnSpLocks/>
              </p:cNvCxnSpPr>
              <p:nvPr/>
            </p:nvCxnSpPr>
            <p:spPr>
              <a:xfrm>
                <a:off x="516912" y="10879414"/>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grpSp>
        <p:nvGrpSpPr>
          <p:cNvPr id="24" name="Gruppe 23">
            <a:extLst>
              <a:ext uri="{FF2B5EF4-FFF2-40B4-BE49-F238E27FC236}">
                <a16:creationId xmlns:a16="http://schemas.microsoft.com/office/drawing/2014/main" id="{FFE2E4DC-C1CD-3E6D-EA0B-FAFFC84B601E}"/>
              </a:ext>
            </a:extLst>
          </p:cNvPr>
          <p:cNvGrpSpPr/>
          <p:nvPr/>
        </p:nvGrpSpPr>
        <p:grpSpPr>
          <a:xfrm>
            <a:off x="511988" y="3740885"/>
            <a:ext cx="5926943" cy="2072453"/>
            <a:chOff x="419066" y="3330214"/>
            <a:chExt cx="6019865" cy="2072453"/>
          </a:xfrm>
        </p:grpSpPr>
        <p:sp>
          <p:nvSpPr>
            <p:cNvPr id="32" name="Rektangel 31">
              <a:extLst>
                <a:ext uri="{FF2B5EF4-FFF2-40B4-BE49-F238E27FC236}">
                  <a16:creationId xmlns:a16="http://schemas.microsoft.com/office/drawing/2014/main" id="{42D65452-8DB5-2AF9-4AB7-8C72E53A1F96}"/>
                </a:ext>
              </a:extLst>
            </p:cNvPr>
            <p:cNvSpPr/>
            <p:nvPr/>
          </p:nvSpPr>
          <p:spPr>
            <a:xfrm>
              <a:off x="419066" y="3330214"/>
              <a:ext cx="6019865" cy="2072453"/>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noAutofit/>
            </a:bodyPr>
            <a:lstStyle/>
            <a:p>
              <a:pPr algn="ctr"/>
              <a:r>
                <a:rPr lang="da-DK" sz="1200" b="1" dirty="0">
                  <a:solidFill>
                    <a:schemeClr val="accent3"/>
                  </a:solidFill>
                  <a:latin typeface="Montserrat" panose="00000500000000000000" pitchFamily="2" charset="0"/>
                  <a:ea typeface="Work Sans Bold Roman" charset="0"/>
                  <a:cs typeface="Work Sans Bold Roman" charset="0"/>
                </a:rPr>
                <a:t>Mål for indsatsen</a:t>
              </a:r>
            </a:p>
          </p:txBody>
        </p:sp>
        <p:grpSp>
          <p:nvGrpSpPr>
            <p:cNvPr id="33" name="Gruppe 32">
              <a:extLst>
                <a:ext uri="{FF2B5EF4-FFF2-40B4-BE49-F238E27FC236}">
                  <a16:creationId xmlns:a16="http://schemas.microsoft.com/office/drawing/2014/main" id="{FC8ADFD8-4D2D-5449-9A16-160A999D78C9}"/>
                </a:ext>
              </a:extLst>
            </p:cNvPr>
            <p:cNvGrpSpPr/>
            <p:nvPr/>
          </p:nvGrpSpPr>
          <p:grpSpPr>
            <a:xfrm>
              <a:off x="673237" y="3992320"/>
              <a:ext cx="5409103" cy="1133082"/>
              <a:chOff x="516912" y="9746332"/>
              <a:chExt cx="5737421" cy="1133082"/>
            </a:xfrm>
          </p:grpSpPr>
          <p:cxnSp>
            <p:nvCxnSpPr>
              <p:cNvPr id="34" name="Lige forbindelse 33">
                <a:extLst>
                  <a:ext uri="{FF2B5EF4-FFF2-40B4-BE49-F238E27FC236}">
                    <a16:creationId xmlns:a16="http://schemas.microsoft.com/office/drawing/2014/main" id="{EDA7ADEE-E841-8892-EA0D-D7F29D8C3869}"/>
                  </a:ext>
                </a:extLst>
              </p:cNvPr>
              <p:cNvCxnSpPr>
                <a:cxnSpLocks/>
              </p:cNvCxnSpPr>
              <p:nvPr/>
            </p:nvCxnSpPr>
            <p:spPr>
              <a:xfrm>
                <a:off x="516912" y="9746332"/>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Lige forbindelse 34">
                <a:extLst>
                  <a:ext uri="{FF2B5EF4-FFF2-40B4-BE49-F238E27FC236}">
                    <a16:creationId xmlns:a16="http://schemas.microsoft.com/office/drawing/2014/main" id="{11109B34-8E84-94A5-2141-C924375D6038}"/>
                  </a:ext>
                </a:extLst>
              </p:cNvPr>
              <p:cNvCxnSpPr>
                <a:cxnSpLocks/>
              </p:cNvCxnSpPr>
              <p:nvPr/>
            </p:nvCxnSpPr>
            <p:spPr>
              <a:xfrm>
                <a:off x="516912" y="10124026"/>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Lige forbindelse 35">
                <a:extLst>
                  <a:ext uri="{FF2B5EF4-FFF2-40B4-BE49-F238E27FC236}">
                    <a16:creationId xmlns:a16="http://schemas.microsoft.com/office/drawing/2014/main" id="{42CA75CE-BA17-5757-1CB6-122EB4F64F4F}"/>
                  </a:ext>
                </a:extLst>
              </p:cNvPr>
              <p:cNvCxnSpPr>
                <a:cxnSpLocks/>
              </p:cNvCxnSpPr>
              <p:nvPr/>
            </p:nvCxnSpPr>
            <p:spPr>
              <a:xfrm>
                <a:off x="516912" y="10501720"/>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Lige forbindelse 36">
                <a:extLst>
                  <a:ext uri="{FF2B5EF4-FFF2-40B4-BE49-F238E27FC236}">
                    <a16:creationId xmlns:a16="http://schemas.microsoft.com/office/drawing/2014/main" id="{0BBA6E3C-EACE-C24C-7629-F1C271866599}"/>
                  </a:ext>
                </a:extLst>
              </p:cNvPr>
              <p:cNvCxnSpPr>
                <a:cxnSpLocks/>
              </p:cNvCxnSpPr>
              <p:nvPr/>
            </p:nvCxnSpPr>
            <p:spPr>
              <a:xfrm>
                <a:off x="516912" y="10879414"/>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sp>
        <p:nvSpPr>
          <p:cNvPr id="4" name="Tekstfelt 3">
            <a:extLst>
              <a:ext uri="{FF2B5EF4-FFF2-40B4-BE49-F238E27FC236}">
                <a16:creationId xmlns:a16="http://schemas.microsoft.com/office/drawing/2014/main" id="{65FFFF9F-1CDA-0B90-FA01-5F6A406050F6}"/>
              </a:ext>
            </a:extLst>
          </p:cNvPr>
          <p:cNvSpPr txBox="1"/>
          <p:nvPr/>
        </p:nvSpPr>
        <p:spPr>
          <a:xfrm>
            <a:off x="499058" y="1301104"/>
            <a:ext cx="6201424" cy="1015663"/>
          </a:xfrm>
          <a:prstGeom prst="rect">
            <a:avLst/>
          </a:prstGeom>
          <a:noFill/>
        </p:spPr>
        <p:txBody>
          <a:bodyPr wrap="square" lIns="0" tIns="0" rIns="0" bIns="0" rtlCol="0">
            <a:spAutoFit/>
          </a:bodyPr>
          <a:lstStyle/>
          <a:p>
            <a:r>
              <a:rPr lang="da-DK" sz="1100" dirty="0">
                <a:solidFill>
                  <a:srgbClr val="453673"/>
                </a:solidFill>
                <a:latin typeface="Montserrat" panose="00000500000000000000" pitchFamily="2" charset="0"/>
                <a:ea typeface="Work Sans Bold Roman" charset="0"/>
                <a:cs typeface="Work Sans Bold Roman" charset="0"/>
              </a:rPr>
              <a:t>Hvis I skal kunne arbejde struktureret og skabe resultater med jeres seniorindsats, er det vigtigt, at I er enige om indsatsens formål og principper </a:t>
            </a:r>
          </a:p>
          <a:p>
            <a:endParaRPr lang="da-DK" sz="1100" dirty="0">
              <a:solidFill>
                <a:srgbClr val="453673"/>
              </a:solidFill>
              <a:latin typeface="Montserrat" panose="00000500000000000000" pitchFamily="2" charset="0"/>
              <a:ea typeface="Work Sans Bold Roman" charset="0"/>
              <a:cs typeface="Work Sans Bold Roman" charset="0"/>
            </a:endParaRPr>
          </a:p>
          <a:p>
            <a:r>
              <a:rPr lang="da-DK" sz="1100" dirty="0">
                <a:solidFill>
                  <a:srgbClr val="453673"/>
                </a:solidFill>
                <a:latin typeface="Montserrat" panose="00000500000000000000" pitchFamily="2" charset="0"/>
                <a:ea typeface="Work Sans Bold Roman" charset="0"/>
                <a:cs typeface="Work Sans Bold Roman" charset="0"/>
              </a:rPr>
              <a:t>Overvej derfor: Er I enige om behovet for indsatsen, og hvad vil I gerne opnå med den? Tag jer tid til at blive enige, da disse mål vil definere jeres indsats og også vil indgå i kommunikationsværktøjet, som Seniorpartnerskabet har udviklet (Se side 31).</a:t>
            </a:r>
          </a:p>
        </p:txBody>
      </p:sp>
      <p:sp>
        <p:nvSpPr>
          <p:cNvPr id="17" name="Rektangel 16">
            <a:extLst>
              <a:ext uri="{FF2B5EF4-FFF2-40B4-BE49-F238E27FC236}">
                <a16:creationId xmlns:a16="http://schemas.microsoft.com/office/drawing/2014/main" id="{2C4A1FC1-54DC-4BFA-2155-93165326C1DC}"/>
              </a:ext>
            </a:extLst>
          </p:cNvPr>
          <p:cNvSpPr/>
          <p:nvPr/>
        </p:nvSpPr>
        <p:spPr>
          <a:xfrm>
            <a:off x="3638149" y="151931"/>
            <a:ext cx="3316833" cy="611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r>
              <a:rPr lang="da-DK" sz="1000" dirty="0">
                <a:solidFill>
                  <a:schemeClr val="accent3"/>
                </a:solidFill>
                <a:latin typeface="Montserrat" panose="00000500000000000000" pitchFamily="2" charset="0"/>
                <a:ea typeface="Work Sans Bold Roman" charset="0"/>
                <a:cs typeface="Work Sans Bold Roman" charset="0"/>
              </a:rPr>
              <a:t>Dette kapitel skal bruges til at sætte en tydelig retning og mål for jeres seniorindsats, så I kan følge op og se, om I lykkes eller må tilpasse jeres indsats.</a:t>
            </a:r>
          </a:p>
        </p:txBody>
      </p:sp>
      <p:sp>
        <p:nvSpPr>
          <p:cNvPr id="21" name="Rektangel 20">
            <a:extLst>
              <a:ext uri="{FF2B5EF4-FFF2-40B4-BE49-F238E27FC236}">
                <a16:creationId xmlns:a16="http://schemas.microsoft.com/office/drawing/2014/main" id="{5BCC17DF-65F7-CC92-1ADC-1C28695E9F43}"/>
              </a:ext>
            </a:extLst>
          </p:cNvPr>
          <p:cNvSpPr/>
          <p:nvPr/>
        </p:nvSpPr>
        <p:spPr>
          <a:xfrm>
            <a:off x="-478" y="0"/>
            <a:ext cx="638629" cy="6114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2400" b="1">
                <a:solidFill>
                  <a:schemeClr val="bg1"/>
                </a:solidFill>
                <a:latin typeface="Montserrat" panose="00000500000000000000" pitchFamily="2" charset="0"/>
                <a:ea typeface="Work Sans Bold Roman" charset="0"/>
                <a:cs typeface="Work Sans Bold Roman" charset="0"/>
              </a:rPr>
              <a:t>4</a:t>
            </a:r>
          </a:p>
        </p:txBody>
      </p:sp>
      <p:pic>
        <p:nvPicPr>
          <p:cNvPr id="22" name="Grafik 21">
            <a:extLst>
              <a:ext uri="{FF2B5EF4-FFF2-40B4-BE49-F238E27FC236}">
                <a16:creationId xmlns:a16="http://schemas.microsoft.com/office/drawing/2014/main" id="{AC035B9D-436C-91D2-DB7C-00EC5C2D70A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54188" y="230306"/>
            <a:ext cx="394172" cy="394172"/>
          </a:xfrm>
          <a:prstGeom prst="rect">
            <a:avLst/>
          </a:prstGeom>
        </p:spPr>
      </p:pic>
    </p:spTree>
    <p:extLst>
      <p:ext uri="{BB962C8B-B14F-4D97-AF65-F5344CB8AC3E}">
        <p14:creationId xmlns:p14="http://schemas.microsoft.com/office/powerpoint/2010/main" val="1523875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2">
            <a:extLst>
              <a:ext uri="{FF2B5EF4-FFF2-40B4-BE49-F238E27FC236}">
                <a16:creationId xmlns:a16="http://schemas.microsoft.com/office/drawing/2014/main" id="{515FF296-C897-830B-4ACA-DA04044EAD36}"/>
              </a:ext>
            </a:extLst>
          </p:cNvPr>
          <p:cNvSpPr txBox="1">
            <a:spLocks/>
          </p:cNvSpPr>
          <p:nvPr/>
        </p:nvSpPr>
        <p:spPr>
          <a:xfrm>
            <a:off x="517643" y="987957"/>
            <a:ext cx="4584342" cy="1578160"/>
          </a:xfrm>
          <a:prstGeom prst="rect">
            <a:avLst/>
          </a:prstGeom>
        </p:spPr>
        <p:txBody>
          <a:bodyPr vert="horz" lIns="0" tIns="0" rIns="0" bIns="0" rtlCol="0" anchor="t" anchorCtr="0">
            <a:noAutofit/>
          </a:bodyPr>
          <a:lstStyle>
            <a:lvl1pPr algn="l" defTabSz="244217" rtl="0" eaLnBrk="1" latinLnBrk="0" hangingPunct="1">
              <a:lnSpc>
                <a:spcPct val="100000"/>
              </a:lnSpc>
              <a:spcBef>
                <a:spcPct val="0"/>
              </a:spcBef>
              <a:buNone/>
              <a:defRPr sz="1576" b="1" kern="1200" cap="none" baseline="0">
                <a:solidFill>
                  <a:schemeClr val="tx1"/>
                </a:solidFill>
                <a:latin typeface="Montserrat" pitchFamily="2" charset="77"/>
                <a:ea typeface="Montserrat" pitchFamily="2" charset="77"/>
                <a:cs typeface="Montserrat" pitchFamily="2" charset="77"/>
              </a:defRPr>
            </a:lvl1pPr>
          </a:lstStyle>
          <a:p>
            <a:r>
              <a:rPr lang="da-DK" sz="1577" dirty="0">
                <a:solidFill>
                  <a:srgbClr val="453673"/>
                </a:solidFill>
                <a:latin typeface="Montserrat" panose="00000500000000000000" pitchFamily="2" charset="0"/>
              </a:rPr>
              <a:t>Systematisk indsats for seniorsamtalen</a:t>
            </a:r>
          </a:p>
        </p:txBody>
      </p:sp>
      <p:sp>
        <p:nvSpPr>
          <p:cNvPr id="10" name="Tekstfelt 9">
            <a:extLst>
              <a:ext uri="{FF2B5EF4-FFF2-40B4-BE49-F238E27FC236}">
                <a16:creationId xmlns:a16="http://schemas.microsoft.com/office/drawing/2014/main" id="{98D02492-FB88-AAEA-0584-6DBCC8CD99BE}"/>
              </a:ext>
            </a:extLst>
          </p:cNvPr>
          <p:cNvSpPr txBox="1"/>
          <p:nvPr/>
        </p:nvSpPr>
        <p:spPr>
          <a:xfrm>
            <a:off x="517643" y="1391274"/>
            <a:ext cx="5740089" cy="1862048"/>
          </a:xfrm>
          <a:prstGeom prst="rect">
            <a:avLst/>
          </a:prstGeom>
          <a:noFill/>
        </p:spPr>
        <p:txBody>
          <a:bodyPr wrap="square" lIns="0" tIns="0" rIns="0" bIns="0" rtlCol="0">
            <a:spAutoFit/>
          </a:bodyPr>
          <a:lstStyle/>
          <a:p>
            <a:r>
              <a:rPr lang="da-DK" sz="1100" dirty="0">
                <a:solidFill>
                  <a:srgbClr val="453673"/>
                </a:solidFill>
                <a:latin typeface="Montserrat" panose="00000500000000000000" pitchFamily="2" charset="0"/>
                <a:ea typeface="Work Sans Bold Roman" charset="0"/>
                <a:cs typeface="Work Sans Bold Roman" charset="0"/>
              </a:rPr>
              <a:t>Seniorpartnerskabet anbefaler, at I drøfter hvorvidt I skal systematisere jeres indsats omkring seniorsamtaler i kommunen, enten bredt eller på udvalgte områder. Dette kan gøres ved at implementere en adviseringsmail, som automatisk adviserer ledere og medarbejdere om seniorsamtaler. </a:t>
            </a:r>
          </a:p>
          <a:p>
            <a:endParaRPr lang="da-DK" sz="1100" dirty="0">
              <a:solidFill>
                <a:srgbClr val="453673"/>
              </a:solidFill>
              <a:latin typeface="Montserrat" panose="00000500000000000000" pitchFamily="2" charset="0"/>
              <a:ea typeface="Work Sans Bold Roman" charset="0"/>
              <a:cs typeface="Work Sans Bold Roman" charset="0"/>
            </a:endParaRPr>
          </a:p>
          <a:p>
            <a:r>
              <a:rPr lang="da-DK" sz="1100" dirty="0">
                <a:solidFill>
                  <a:srgbClr val="453673"/>
                </a:solidFill>
                <a:latin typeface="Montserrat" panose="00000500000000000000" pitchFamily="2" charset="0"/>
                <a:ea typeface="Work Sans Bold Roman" charset="0"/>
                <a:cs typeface="Work Sans Bold Roman" charset="0"/>
              </a:rPr>
              <a:t>Hvis I vælger at anvende et adviseringssystem, kan I med fordel drøfte følgende:</a:t>
            </a:r>
          </a:p>
          <a:p>
            <a:endParaRPr lang="da-DK" sz="1100" dirty="0">
              <a:solidFill>
                <a:srgbClr val="453673"/>
              </a:solidFill>
              <a:latin typeface="Montserrat" panose="00000500000000000000" pitchFamily="2" charset="0"/>
              <a:ea typeface="Work Sans Bold Roman" charset="0"/>
              <a:cs typeface="Work Sans Bold Roman" charset="0"/>
            </a:endParaRPr>
          </a:p>
          <a:p>
            <a:pPr marL="171450" indent="-171450">
              <a:buFont typeface="Wingdings" panose="05000000000000000000" pitchFamily="2" charset="2"/>
              <a:buChar char="ü"/>
            </a:pPr>
            <a:r>
              <a:rPr lang="da-DK" sz="1100" dirty="0">
                <a:solidFill>
                  <a:srgbClr val="453673"/>
                </a:solidFill>
                <a:latin typeface="Montserrat" panose="00000500000000000000" pitchFamily="2" charset="0"/>
                <a:ea typeface="Work Sans Bold Roman" charset="0"/>
                <a:cs typeface="Work Sans Bold Roman" charset="0"/>
              </a:rPr>
              <a:t>Ved hvilken alder, skal jeres medarbejdere modtage en mail om muligheden for seniorsamtaler?</a:t>
            </a:r>
          </a:p>
          <a:p>
            <a:pPr marL="171450" indent="-171450">
              <a:buFont typeface="Wingdings" panose="05000000000000000000" pitchFamily="2" charset="2"/>
              <a:buChar char="ü"/>
            </a:pPr>
            <a:r>
              <a:rPr lang="da-DK" sz="1100" dirty="0">
                <a:solidFill>
                  <a:srgbClr val="453673"/>
                </a:solidFill>
                <a:latin typeface="Montserrat" panose="00000500000000000000" pitchFamily="2" charset="0"/>
                <a:ea typeface="Work Sans Bold Roman" charset="0"/>
                <a:cs typeface="Work Sans Bold Roman" charset="0"/>
              </a:rPr>
              <a:t>Hvordan sikrer I, at de medarbejdere i kommunen som ikke anvender mailsystemer til dagligt bliver adviseret?</a:t>
            </a:r>
          </a:p>
        </p:txBody>
      </p:sp>
      <p:sp>
        <p:nvSpPr>
          <p:cNvPr id="19" name="Rektangel 18">
            <a:extLst>
              <a:ext uri="{FF2B5EF4-FFF2-40B4-BE49-F238E27FC236}">
                <a16:creationId xmlns:a16="http://schemas.microsoft.com/office/drawing/2014/main" id="{8C4F0380-1A30-F445-DA03-88A9A8A579DC}"/>
              </a:ext>
            </a:extLst>
          </p:cNvPr>
          <p:cNvSpPr/>
          <p:nvPr/>
        </p:nvSpPr>
        <p:spPr>
          <a:xfrm>
            <a:off x="3638149" y="151931"/>
            <a:ext cx="3429000" cy="611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r>
              <a:rPr lang="da-DK" sz="1000" dirty="0">
                <a:solidFill>
                  <a:schemeClr val="accent3"/>
                </a:solidFill>
                <a:latin typeface="Montserrat" panose="00000500000000000000" pitchFamily="2" charset="0"/>
                <a:ea typeface="Work Sans Bold Roman" charset="0"/>
                <a:cs typeface="Work Sans Bold Roman" charset="0"/>
              </a:rPr>
              <a:t>Kapitel 5 hjælper jer med at sikrer seniorsamtalen kommer ud at leve på arbejdspladserne.</a:t>
            </a:r>
          </a:p>
        </p:txBody>
      </p:sp>
      <p:sp>
        <p:nvSpPr>
          <p:cNvPr id="23" name="Rektangel 22">
            <a:extLst>
              <a:ext uri="{FF2B5EF4-FFF2-40B4-BE49-F238E27FC236}">
                <a16:creationId xmlns:a16="http://schemas.microsoft.com/office/drawing/2014/main" id="{F9A761F9-DE27-743D-8C93-B56218F78AA3}"/>
              </a:ext>
            </a:extLst>
          </p:cNvPr>
          <p:cNvSpPr/>
          <p:nvPr/>
        </p:nvSpPr>
        <p:spPr>
          <a:xfrm>
            <a:off x="-478" y="0"/>
            <a:ext cx="638629" cy="6114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2400" b="1">
                <a:solidFill>
                  <a:schemeClr val="bg1"/>
                </a:solidFill>
                <a:latin typeface="Montserrat" panose="00000500000000000000" pitchFamily="2" charset="0"/>
                <a:ea typeface="Work Sans Bold Roman" charset="0"/>
                <a:cs typeface="Work Sans Bold Roman" charset="0"/>
              </a:rPr>
              <a:t>5</a:t>
            </a:r>
          </a:p>
        </p:txBody>
      </p:sp>
      <p:pic>
        <p:nvPicPr>
          <p:cNvPr id="24" name="Grafik 23">
            <a:extLst>
              <a:ext uri="{FF2B5EF4-FFF2-40B4-BE49-F238E27FC236}">
                <a16:creationId xmlns:a16="http://schemas.microsoft.com/office/drawing/2014/main" id="{B40D93EE-0C86-E997-089E-5545E8C90A9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54188" y="230306"/>
            <a:ext cx="394172" cy="394172"/>
          </a:xfrm>
          <a:prstGeom prst="rect">
            <a:avLst/>
          </a:prstGeom>
        </p:spPr>
      </p:pic>
      <p:sp>
        <p:nvSpPr>
          <p:cNvPr id="9" name="Rektangel 8">
            <a:extLst>
              <a:ext uri="{FF2B5EF4-FFF2-40B4-BE49-F238E27FC236}">
                <a16:creationId xmlns:a16="http://schemas.microsoft.com/office/drawing/2014/main" id="{11488E2C-6A1D-064D-CA43-31D0DCE30971}"/>
              </a:ext>
            </a:extLst>
          </p:cNvPr>
          <p:cNvSpPr/>
          <p:nvPr/>
        </p:nvSpPr>
        <p:spPr>
          <a:xfrm>
            <a:off x="499058" y="3740895"/>
            <a:ext cx="5926943" cy="5177148"/>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noAutofit/>
          </a:bodyPr>
          <a:lstStyle/>
          <a:p>
            <a:pPr algn="ctr"/>
            <a:r>
              <a:rPr lang="da-DK" sz="1200" b="1" dirty="0">
                <a:solidFill>
                  <a:schemeClr val="accent3"/>
                </a:solidFill>
                <a:latin typeface="Montserrat" panose="00000500000000000000" pitchFamily="2" charset="0"/>
                <a:ea typeface="Work Sans Bold Roman" charset="0"/>
                <a:cs typeface="Work Sans Bold Roman" charset="0"/>
              </a:rPr>
              <a:t>Adviseringssystem</a:t>
            </a:r>
          </a:p>
        </p:txBody>
      </p:sp>
      <p:grpSp>
        <p:nvGrpSpPr>
          <p:cNvPr id="3" name="Gruppe 2">
            <a:extLst>
              <a:ext uri="{FF2B5EF4-FFF2-40B4-BE49-F238E27FC236}">
                <a16:creationId xmlns:a16="http://schemas.microsoft.com/office/drawing/2014/main" id="{77A7E06B-0D12-816D-531F-DEDE6080BE0E}"/>
              </a:ext>
            </a:extLst>
          </p:cNvPr>
          <p:cNvGrpSpPr/>
          <p:nvPr/>
        </p:nvGrpSpPr>
        <p:grpSpPr>
          <a:xfrm>
            <a:off x="766195" y="4749779"/>
            <a:ext cx="5384349" cy="3840476"/>
            <a:chOff x="766195" y="5178508"/>
            <a:chExt cx="5384349" cy="3840476"/>
          </a:xfrm>
        </p:grpSpPr>
        <p:cxnSp>
          <p:nvCxnSpPr>
            <p:cNvPr id="11" name="Lige forbindelse 10">
              <a:extLst>
                <a:ext uri="{FF2B5EF4-FFF2-40B4-BE49-F238E27FC236}">
                  <a16:creationId xmlns:a16="http://schemas.microsoft.com/office/drawing/2014/main" id="{E7ACBC47-E58E-063D-8D69-36805EE3C2D4}"/>
                </a:ext>
              </a:extLst>
            </p:cNvPr>
            <p:cNvCxnSpPr>
              <a:cxnSpLocks/>
            </p:cNvCxnSpPr>
            <p:nvPr/>
          </p:nvCxnSpPr>
          <p:spPr>
            <a:xfrm>
              <a:off x="824935" y="7885902"/>
              <a:ext cx="5325609"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Lige forbindelse 11">
              <a:extLst>
                <a:ext uri="{FF2B5EF4-FFF2-40B4-BE49-F238E27FC236}">
                  <a16:creationId xmlns:a16="http://schemas.microsoft.com/office/drawing/2014/main" id="{5EDCE3D0-8563-5EF0-E1BC-54005D1F5D6C}"/>
                </a:ext>
              </a:extLst>
            </p:cNvPr>
            <p:cNvCxnSpPr>
              <a:cxnSpLocks/>
            </p:cNvCxnSpPr>
            <p:nvPr/>
          </p:nvCxnSpPr>
          <p:spPr>
            <a:xfrm>
              <a:off x="824935" y="8263596"/>
              <a:ext cx="5325609"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Lige forbindelse 12">
              <a:extLst>
                <a:ext uri="{FF2B5EF4-FFF2-40B4-BE49-F238E27FC236}">
                  <a16:creationId xmlns:a16="http://schemas.microsoft.com/office/drawing/2014/main" id="{40B0FEC1-CDB5-EFED-5744-1C57946CE535}"/>
                </a:ext>
              </a:extLst>
            </p:cNvPr>
            <p:cNvCxnSpPr>
              <a:cxnSpLocks/>
            </p:cNvCxnSpPr>
            <p:nvPr/>
          </p:nvCxnSpPr>
          <p:spPr>
            <a:xfrm>
              <a:off x="824935" y="8641290"/>
              <a:ext cx="5325609"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Lige forbindelse 13">
              <a:extLst>
                <a:ext uri="{FF2B5EF4-FFF2-40B4-BE49-F238E27FC236}">
                  <a16:creationId xmlns:a16="http://schemas.microsoft.com/office/drawing/2014/main" id="{181C6232-AFD7-A210-FF91-802FB043BB45}"/>
                </a:ext>
              </a:extLst>
            </p:cNvPr>
            <p:cNvCxnSpPr>
              <a:cxnSpLocks/>
            </p:cNvCxnSpPr>
            <p:nvPr/>
          </p:nvCxnSpPr>
          <p:spPr>
            <a:xfrm>
              <a:off x="824935" y="9018984"/>
              <a:ext cx="5325609"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Lige forbindelse 20">
              <a:extLst>
                <a:ext uri="{FF2B5EF4-FFF2-40B4-BE49-F238E27FC236}">
                  <a16:creationId xmlns:a16="http://schemas.microsoft.com/office/drawing/2014/main" id="{2E19F23F-DAB9-D9E6-8D2E-68B4E9EB9759}"/>
                </a:ext>
              </a:extLst>
            </p:cNvPr>
            <p:cNvCxnSpPr>
              <a:cxnSpLocks/>
            </p:cNvCxnSpPr>
            <p:nvPr/>
          </p:nvCxnSpPr>
          <p:spPr>
            <a:xfrm>
              <a:off x="766195" y="6341705"/>
              <a:ext cx="5325609"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Lige forbindelse 21">
              <a:extLst>
                <a:ext uri="{FF2B5EF4-FFF2-40B4-BE49-F238E27FC236}">
                  <a16:creationId xmlns:a16="http://schemas.microsoft.com/office/drawing/2014/main" id="{5FF1F20E-73B1-7FFA-7BBC-FBC8AE326D7F}"/>
                </a:ext>
              </a:extLst>
            </p:cNvPr>
            <p:cNvCxnSpPr>
              <a:cxnSpLocks/>
            </p:cNvCxnSpPr>
            <p:nvPr/>
          </p:nvCxnSpPr>
          <p:spPr>
            <a:xfrm>
              <a:off x="766195" y="6719399"/>
              <a:ext cx="5325609"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Lige forbindelse 30">
              <a:extLst>
                <a:ext uri="{FF2B5EF4-FFF2-40B4-BE49-F238E27FC236}">
                  <a16:creationId xmlns:a16="http://schemas.microsoft.com/office/drawing/2014/main" id="{2CD841B1-D7C4-0D08-EC30-05EFA2BD8310}"/>
                </a:ext>
              </a:extLst>
            </p:cNvPr>
            <p:cNvCxnSpPr>
              <a:cxnSpLocks/>
            </p:cNvCxnSpPr>
            <p:nvPr/>
          </p:nvCxnSpPr>
          <p:spPr>
            <a:xfrm>
              <a:off x="766195" y="7097093"/>
              <a:ext cx="5325609"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Lige forbindelse 34">
              <a:extLst>
                <a:ext uri="{FF2B5EF4-FFF2-40B4-BE49-F238E27FC236}">
                  <a16:creationId xmlns:a16="http://schemas.microsoft.com/office/drawing/2014/main" id="{BFC562E6-33BB-31FD-8422-7AE9AA83A14F}"/>
                </a:ext>
              </a:extLst>
            </p:cNvPr>
            <p:cNvCxnSpPr>
              <a:cxnSpLocks/>
            </p:cNvCxnSpPr>
            <p:nvPr/>
          </p:nvCxnSpPr>
          <p:spPr>
            <a:xfrm>
              <a:off x="766195" y="7474787"/>
              <a:ext cx="5325609"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Lige forbindelse 35">
              <a:extLst>
                <a:ext uri="{FF2B5EF4-FFF2-40B4-BE49-F238E27FC236}">
                  <a16:creationId xmlns:a16="http://schemas.microsoft.com/office/drawing/2014/main" id="{CBCD0BDB-6627-D664-1536-9EEAFDA7BD4F}"/>
                </a:ext>
              </a:extLst>
            </p:cNvPr>
            <p:cNvCxnSpPr>
              <a:cxnSpLocks/>
            </p:cNvCxnSpPr>
            <p:nvPr/>
          </p:nvCxnSpPr>
          <p:spPr>
            <a:xfrm>
              <a:off x="766195" y="5178508"/>
              <a:ext cx="5325609"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Lige forbindelse 36">
              <a:extLst>
                <a:ext uri="{FF2B5EF4-FFF2-40B4-BE49-F238E27FC236}">
                  <a16:creationId xmlns:a16="http://schemas.microsoft.com/office/drawing/2014/main" id="{EFD50475-F7B6-AF47-1E0D-E94AB45EF74F}"/>
                </a:ext>
              </a:extLst>
            </p:cNvPr>
            <p:cNvCxnSpPr>
              <a:cxnSpLocks/>
            </p:cNvCxnSpPr>
            <p:nvPr/>
          </p:nvCxnSpPr>
          <p:spPr>
            <a:xfrm>
              <a:off x="766195" y="5556202"/>
              <a:ext cx="5325609"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Lige forbindelse 37">
              <a:extLst>
                <a:ext uri="{FF2B5EF4-FFF2-40B4-BE49-F238E27FC236}">
                  <a16:creationId xmlns:a16="http://schemas.microsoft.com/office/drawing/2014/main" id="{09EF9E43-4F1A-52F7-0C92-F0109DCA232D}"/>
                </a:ext>
              </a:extLst>
            </p:cNvPr>
            <p:cNvCxnSpPr>
              <a:cxnSpLocks/>
            </p:cNvCxnSpPr>
            <p:nvPr/>
          </p:nvCxnSpPr>
          <p:spPr>
            <a:xfrm>
              <a:off x="766195" y="5933896"/>
              <a:ext cx="5325609"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87206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2">
            <a:extLst>
              <a:ext uri="{FF2B5EF4-FFF2-40B4-BE49-F238E27FC236}">
                <a16:creationId xmlns:a16="http://schemas.microsoft.com/office/drawing/2014/main" id="{515FF296-C897-830B-4ACA-DA04044EAD36}"/>
              </a:ext>
            </a:extLst>
          </p:cNvPr>
          <p:cNvSpPr txBox="1">
            <a:spLocks/>
          </p:cNvSpPr>
          <p:nvPr/>
        </p:nvSpPr>
        <p:spPr>
          <a:xfrm>
            <a:off x="297306" y="784430"/>
            <a:ext cx="4584342" cy="264418"/>
          </a:xfrm>
          <a:prstGeom prst="rect">
            <a:avLst/>
          </a:prstGeom>
        </p:spPr>
        <p:txBody>
          <a:bodyPr vert="horz" lIns="0" tIns="0" rIns="0" bIns="0" rtlCol="0" anchor="t" anchorCtr="0">
            <a:noAutofit/>
          </a:bodyPr>
          <a:lstStyle>
            <a:lvl1pPr algn="l" defTabSz="244217" rtl="0" eaLnBrk="1" latinLnBrk="0" hangingPunct="1">
              <a:lnSpc>
                <a:spcPct val="100000"/>
              </a:lnSpc>
              <a:spcBef>
                <a:spcPct val="0"/>
              </a:spcBef>
              <a:buNone/>
              <a:defRPr sz="1576" b="1" kern="1200" cap="none" baseline="0">
                <a:solidFill>
                  <a:schemeClr val="tx1"/>
                </a:solidFill>
                <a:latin typeface="Montserrat" pitchFamily="2" charset="77"/>
                <a:ea typeface="Montserrat" pitchFamily="2" charset="77"/>
                <a:cs typeface="Montserrat" pitchFamily="2" charset="77"/>
              </a:defRPr>
            </a:lvl1pPr>
          </a:lstStyle>
          <a:p>
            <a:r>
              <a:rPr lang="da-DK" sz="1200">
                <a:solidFill>
                  <a:srgbClr val="453673"/>
                </a:solidFill>
                <a:latin typeface="Montserrat" panose="00000500000000000000" pitchFamily="2" charset="0"/>
              </a:rPr>
              <a:t>Adviseringsmail til leder</a:t>
            </a:r>
          </a:p>
        </p:txBody>
      </p:sp>
      <p:sp>
        <p:nvSpPr>
          <p:cNvPr id="23" name="Rektangel 22">
            <a:extLst>
              <a:ext uri="{FF2B5EF4-FFF2-40B4-BE49-F238E27FC236}">
                <a16:creationId xmlns:a16="http://schemas.microsoft.com/office/drawing/2014/main" id="{F9A761F9-DE27-743D-8C93-B56218F78AA3}"/>
              </a:ext>
            </a:extLst>
          </p:cNvPr>
          <p:cNvSpPr/>
          <p:nvPr/>
        </p:nvSpPr>
        <p:spPr>
          <a:xfrm>
            <a:off x="-478" y="0"/>
            <a:ext cx="638629" cy="6114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2400" b="1">
                <a:solidFill>
                  <a:schemeClr val="bg1"/>
                </a:solidFill>
                <a:latin typeface="Montserrat" panose="00000500000000000000" pitchFamily="2" charset="0"/>
                <a:ea typeface="Work Sans Bold Roman" charset="0"/>
                <a:cs typeface="Work Sans Bold Roman" charset="0"/>
              </a:rPr>
              <a:t>5</a:t>
            </a:r>
          </a:p>
        </p:txBody>
      </p:sp>
      <p:sp>
        <p:nvSpPr>
          <p:cNvPr id="6" name="Rektangel 5">
            <a:extLst>
              <a:ext uri="{FF2B5EF4-FFF2-40B4-BE49-F238E27FC236}">
                <a16:creationId xmlns:a16="http://schemas.microsoft.com/office/drawing/2014/main" id="{4DA0368E-14A2-7315-47C3-AC575ED1E7B5}"/>
              </a:ext>
            </a:extLst>
          </p:cNvPr>
          <p:cNvSpPr/>
          <p:nvPr/>
        </p:nvSpPr>
        <p:spPr>
          <a:xfrm>
            <a:off x="297306" y="1046582"/>
            <a:ext cx="6411966" cy="472046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r>
              <a:rPr lang="da-DK" sz="1100" dirty="0">
                <a:solidFill>
                  <a:srgbClr val="453673"/>
                </a:solidFill>
                <a:latin typeface="Montserrat" pitchFamily="2" charset="77"/>
                <a:ea typeface="Work Sans Bold Roman" charset="0"/>
                <a:cs typeface="Work Sans Bold Roman" charset="0"/>
              </a:rPr>
              <a:t>Kære </a:t>
            </a:r>
            <a:r>
              <a:rPr lang="da-DK" sz="1100" b="1" dirty="0">
                <a:solidFill>
                  <a:srgbClr val="453673"/>
                </a:solidFill>
                <a:latin typeface="Montserrat" pitchFamily="2" charset="77"/>
                <a:ea typeface="Work Sans Bold Roman" charset="0"/>
                <a:cs typeface="Work Sans Bold Roman" charset="0"/>
              </a:rPr>
              <a:t>(leders navn)</a:t>
            </a:r>
          </a:p>
          <a:p>
            <a:endParaRPr lang="da-DK" sz="1100" dirty="0">
              <a:solidFill>
                <a:srgbClr val="453673"/>
              </a:solidFill>
              <a:latin typeface="Montserrat" pitchFamily="2" charset="77"/>
              <a:ea typeface="Work Sans Bold Roman" charset="0"/>
              <a:cs typeface="Work Sans Bold Roman" charset="0"/>
            </a:endParaRPr>
          </a:p>
          <a:p>
            <a:r>
              <a:rPr lang="da-DK" sz="1100" dirty="0">
                <a:solidFill>
                  <a:srgbClr val="453673"/>
                </a:solidFill>
                <a:latin typeface="Montserrat" pitchFamily="2" charset="77"/>
                <a:ea typeface="Work Sans Bold Roman" charset="0"/>
                <a:cs typeface="Work Sans Bold Roman" charset="0"/>
              </a:rPr>
              <a:t>(</a:t>
            </a:r>
            <a:r>
              <a:rPr lang="da-DK" sz="1100" b="1" dirty="0">
                <a:solidFill>
                  <a:srgbClr val="453673"/>
                </a:solidFill>
                <a:latin typeface="Montserrat" pitchFamily="2" charset="77"/>
                <a:ea typeface="Work Sans Bold Roman" charset="0"/>
                <a:cs typeface="Work Sans Bold Roman" charset="0"/>
              </a:rPr>
              <a:t>Medarbejderens navn</a:t>
            </a:r>
            <a:r>
              <a:rPr lang="da-DK" sz="1100" dirty="0">
                <a:solidFill>
                  <a:srgbClr val="453673"/>
                </a:solidFill>
                <a:latin typeface="Montserrat" pitchFamily="2" charset="77"/>
                <a:ea typeface="Work Sans Bold Roman" charset="0"/>
                <a:cs typeface="Work Sans Bold Roman" charset="0"/>
              </a:rPr>
              <a:t>) er fyldt (</a:t>
            </a:r>
            <a:r>
              <a:rPr lang="da-DK" sz="1100" b="1" dirty="0">
                <a:solidFill>
                  <a:srgbClr val="453673"/>
                </a:solidFill>
                <a:latin typeface="Montserrat" pitchFamily="2" charset="77"/>
                <a:ea typeface="Work Sans Bold Roman" charset="0"/>
                <a:cs typeface="Work Sans Bold Roman" charset="0"/>
              </a:rPr>
              <a:t>alder</a:t>
            </a:r>
            <a:r>
              <a:rPr lang="da-DK" sz="1100" dirty="0">
                <a:solidFill>
                  <a:srgbClr val="453673"/>
                </a:solidFill>
                <a:latin typeface="Montserrat" pitchFamily="2" charset="77"/>
                <a:ea typeface="Work Sans Bold Roman" charset="0"/>
                <a:cs typeface="Work Sans Bold Roman" charset="0"/>
              </a:rPr>
              <a:t>) og skal derfor tilbydes en seniorsamtale, hvor I har mulighed for at drøfte (</a:t>
            </a:r>
            <a:r>
              <a:rPr lang="da-DK" sz="1100" b="1" dirty="0">
                <a:solidFill>
                  <a:srgbClr val="453673"/>
                </a:solidFill>
                <a:latin typeface="Montserrat" pitchFamily="2" charset="77"/>
                <a:ea typeface="Work Sans Bold Roman" charset="0"/>
                <a:cs typeface="Work Sans Bold Roman" charset="0"/>
              </a:rPr>
              <a:t>medarbejderens navn</a:t>
            </a:r>
            <a:r>
              <a:rPr lang="da-DK" sz="1100" dirty="0">
                <a:solidFill>
                  <a:srgbClr val="453673"/>
                </a:solidFill>
                <a:latin typeface="Montserrat" pitchFamily="2" charset="77"/>
                <a:ea typeface="Work Sans Bold Roman" charset="0"/>
                <a:cs typeface="Work Sans Bold Roman" charset="0"/>
              </a:rPr>
              <a:t>) seniorarbejdsliv i (</a:t>
            </a:r>
            <a:r>
              <a:rPr lang="da-DK" sz="1100" b="1" dirty="0">
                <a:solidFill>
                  <a:srgbClr val="453673"/>
                </a:solidFill>
                <a:latin typeface="Montserrat" pitchFamily="2" charset="77"/>
                <a:ea typeface="Work Sans Bold Roman" charset="0"/>
                <a:cs typeface="Work Sans Bold Roman" charset="0"/>
              </a:rPr>
              <a:t>kommune</a:t>
            </a:r>
            <a:r>
              <a:rPr lang="da-DK" sz="1100" dirty="0">
                <a:solidFill>
                  <a:srgbClr val="453673"/>
                </a:solidFill>
                <a:latin typeface="Montserrat" pitchFamily="2" charset="77"/>
                <a:ea typeface="Work Sans Bold Roman" charset="0"/>
                <a:cs typeface="Work Sans Bold Roman" charset="0"/>
              </a:rPr>
              <a:t>). (</a:t>
            </a:r>
            <a:r>
              <a:rPr lang="da-DK" sz="1100" b="1" dirty="0">
                <a:solidFill>
                  <a:srgbClr val="453673"/>
                </a:solidFill>
                <a:latin typeface="Montserrat" pitchFamily="2" charset="77"/>
                <a:ea typeface="Work Sans Bold Roman" charset="0"/>
                <a:cs typeface="Work Sans Bold Roman" charset="0"/>
              </a:rPr>
              <a:t>Medarbejderens navn</a:t>
            </a:r>
            <a:r>
              <a:rPr lang="da-DK" sz="1100" dirty="0">
                <a:solidFill>
                  <a:srgbClr val="453673"/>
                </a:solidFill>
                <a:latin typeface="Montserrat" pitchFamily="2" charset="77"/>
                <a:ea typeface="Work Sans Bold Roman" charset="0"/>
                <a:cs typeface="Work Sans Bold Roman" charset="0"/>
              </a:rPr>
              <a:t>) har også modtaget en mail som denne. </a:t>
            </a:r>
          </a:p>
          <a:p>
            <a:endParaRPr lang="da-DK" sz="1100" dirty="0">
              <a:solidFill>
                <a:srgbClr val="453673"/>
              </a:solidFill>
              <a:latin typeface="Montserrat" pitchFamily="2" charset="77"/>
              <a:ea typeface="Work Sans Bold Roman" charset="0"/>
              <a:cs typeface="Work Sans Bold Roman" charset="0"/>
            </a:endParaRPr>
          </a:p>
          <a:p>
            <a:r>
              <a:rPr lang="da-DK" sz="1100" dirty="0">
                <a:solidFill>
                  <a:srgbClr val="453673"/>
                </a:solidFill>
                <a:latin typeface="Montserrat" pitchFamily="2" charset="77"/>
                <a:ea typeface="Work Sans Bold Roman" charset="0"/>
                <a:cs typeface="Work Sans Bold Roman" charset="0"/>
              </a:rPr>
              <a:t>Ifølge (</a:t>
            </a:r>
            <a:r>
              <a:rPr lang="da-DK" sz="1100" b="1" dirty="0">
                <a:solidFill>
                  <a:srgbClr val="453673"/>
                </a:solidFill>
                <a:latin typeface="Montserrat" pitchFamily="2" charset="77"/>
                <a:ea typeface="Work Sans Bold Roman" charset="0"/>
                <a:cs typeface="Work Sans Bold Roman" charset="0"/>
              </a:rPr>
              <a:t>kommunes</a:t>
            </a:r>
            <a:r>
              <a:rPr lang="da-DK" sz="1100" dirty="0">
                <a:solidFill>
                  <a:srgbClr val="453673"/>
                </a:solidFill>
                <a:latin typeface="Montserrat" pitchFamily="2" charset="77"/>
                <a:ea typeface="Work Sans Bold Roman" charset="0"/>
                <a:cs typeface="Work Sans Bold Roman" charset="0"/>
              </a:rPr>
              <a:t>) retningslinjer opfordres du derfor til at invitere (</a:t>
            </a:r>
            <a:r>
              <a:rPr lang="da-DK" sz="1100" b="1" dirty="0">
                <a:solidFill>
                  <a:srgbClr val="453673"/>
                </a:solidFill>
                <a:latin typeface="Montserrat" pitchFamily="2" charset="77"/>
                <a:ea typeface="Work Sans Bold Roman" charset="0"/>
                <a:cs typeface="Work Sans Bold Roman" charset="0"/>
              </a:rPr>
              <a:t>medarbejderens navn</a:t>
            </a:r>
            <a:r>
              <a:rPr lang="da-DK" sz="1100" dirty="0">
                <a:solidFill>
                  <a:srgbClr val="453673"/>
                </a:solidFill>
                <a:latin typeface="Montserrat" pitchFamily="2" charset="77"/>
                <a:ea typeface="Work Sans Bold Roman" charset="0"/>
                <a:cs typeface="Work Sans Bold Roman" charset="0"/>
              </a:rPr>
              <a:t>) til en seniorsamtale i indeværende år. Dette kan enten gøres i forbindelse med næste MUS eller separat, hvis MUS er afholdt. </a:t>
            </a:r>
          </a:p>
          <a:p>
            <a:endParaRPr lang="da-DK" sz="1100" dirty="0">
              <a:solidFill>
                <a:srgbClr val="453673"/>
              </a:solidFill>
              <a:latin typeface="Montserrat" pitchFamily="2" charset="77"/>
              <a:ea typeface="Work Sans Bold Roman" charset="0"/>
              <a:cs typeface="Work Sans Bold Roman" charset="0"/>
            </a:endParaRPr>
          </a:p>
          <a:p>
            <a:r>
              <a:rPr lang="da-DK" sz="1100" dirty="0">
                <a:solidFill>
                  <a:srgbClr val="453673"/>
                </a:solidFill>
                <a:latin typeface="Montserrat" pitchFamily="2" charset="77"/>
                <a:ea typeface="Work Sans Bold Roman" charset="0"/>
                <a:cs typeface="Work Sans Bold Roman" charset="0"/>
              </a:rPr>
              <a:t>Forud for din samtale med (</a:t>
            </a:r>
            <a:r>
              <a:rPr lang="da-DK" sz="1100" b="1" dirty="0">
                <a:solidFill>
                  <a:srgbClr val="453673"/>
                </a:solidFill>
                <a:latin typeface="Montserrat" pitchFamily="2" charset="77"/>
                <a:ea typeface="Work Sans Bold Roman" charset="0"/>
                <a:cs typeface="Work Sans Bold Roman" charset="0"/>
              </a:rPr>
              <a:t>medarbejderens navn</a:t>
            </a:r>
            <a:r>
              <a:rPr lang="da-DK" sz="1100" dirty="0">
                <a:solidFill>
                  <a:srgbClr val="453673"/>
                </a:solidFill>
                <a:latin typeface="Montserrat" pitchFamily="2" charset="77"/>
                <a:ea typeface="Work Sans Bold Roman" charset="0"/>
                <a:cs typeface="Work Sans Bold Roman" charset="0"/>
              </a:rPr>
              <a:t>) er det en god idé at orientere dig i følgende materialer:</a:t>
            </a:r>
          </a:p>
          <a:p>
            <a:endParaRPr lang="da-DK" sz="1100" dirty="0">
              <a:solidFill>
                <a:srgbClr val="453673"/>
              </a:solidFill>
              <a:latin typeface="Montserrat" pitchFamily="2" charset="77"/>
              <a:ea typeface="Work Sans Bold Roman" charset="0"/>
              <a:cs typeface="Work Sans Bold Roman" charset="0"/>
            </a:endParaRPr>
          </a:p>
          <a:p>
            <a:r>
              <a:rPr lang="da-DK" sz="1100" b="1" dirty="0">
                <a:solidFill>
                  <a:srgbClr val="453673"/>
                </a:solidFill>
                <a:latin typeface="Montserrat" pitchFamily="2" charset="77"/>
                <a:ea typeface="Work Sans Bold Roman" charset="0"/>
                <a:cs typeface="Work Sans Bold Roman" charset="0"/>
              </a:rPr>
              <a:t>Mere inspiration i Inspirationskataloget</a:t>
            </a:r>
          </a:p>
          <a:p>
            <a:r>
              <a:rPr lang="da-DK" sz="1100" dirty="0">
                <a:solidFill>
                  <a:srgbClr val="453673"/>
                </a:solidFill>
                <a:latin typeface="Montserrat" pitchFamily="2" charset="77"/>
                <a:ea typeface="Work Sans Bold Roman" charset="0"/>
                <a:cs typeface="Work Sans Bold Roman" charset="0"/>
              </a:rPr>
              <a:t>Her kan du finde forskellige eksempler på hvilke seniortiltag, du kan drøfte med dine ansatte.</a:t>
            </a:r>
          </a:p>
          <a:p>
            <a:endParaRPr lang="da-DK" sz="1100" dirty="0">
              <a:solidFill>
                <a:srgbClr val="453673"/>
              </a:solidFill>
              <a:latin typeface="Montserrat" pitchFamily="2" charset="77"/>
              <a:ea typeface="Work Sans Bold Roman" charset="0"/>
              <a:cs typeface="Work Sans Bold Roman" charset="0"/>
            </a:endParaRPr>
          </a:p>
          <a:p>
            <a:r>
              <a:rPr lang="da-DK" sz="1100" b="1" dirty="0">
                <a:solidFill>
                  <a:srgbClr val="453673"/>
                </a:solidFill>
                <a:latin typeface="Montserrat" pitchFamily="2" charset="77"/>
                <a:ea typeface="Work Sans Bold Roman" charset="0"/>
                <a:cs typeface="Work Sans Bold Roman" charset="0"/>
              </a:rPr>
              <a:t>Samtaleskabelon til seniorsamtalen</a:t>
            </a:r>
          </a:p>
          <a:p>
            <a:r>
              <a:rPr lang="da-DK" sz="1100" dirty="0">
                <a:solidFill>
                  <a:srgbClr val="453673"/>
                </a:solidFill>
                <a:latin typeface="Montserrat" pitchFamily="2" charset="77"/>
                <a:ea typeface="Work Sans Bold Roman" charset="0"/>
                <a:cs typeface="Work Sans Bold Roman" charset="0"/>
              </a:rPr>
              <a:t>I seniorsamtale for ledere kan du finde den anbefalede seniorsamtaleskabelon, som det anbefales at bruge til at drøfte eventuelle seniortiltag med dine ansatte. </a:t>
            </a:r>
          </a:p>
          <a:p>
            <a:endParaRPr lang="da-DK" sz="1100" dirty="0">
              <a:solidFill>
                <a:srgbClr val="453673"/>
              </a:solidFill>
              <a:latin typeface="Montserrat" pitchFamily="2" charset="77"/>
              <a:ea typeface="Work Sans Bold Roman" charset="0"/>
              <a:cs typeface="Work Sans Bold Roman" charset="0"/>
            </a:endParaRPr>
          </a:p>
          <a:p>
            <a:r>
              <a:rPr lang="da-DK" sz="1100" dirty="0">
                <a:solidFill>
                  <a:srgbClr val="453673"/>
                </a:solidFill>
                <a:latin typeface="Montserrat" pitchFamily="2" charset="77"/>
                <a:ea typeface="Work Sans Bold Roman" charset="0"/>
                <a:cs typeface="Work Sans Bold Roman" charset="0"/>
              </a:rPr>
              <a:t>(</a:t>
            </a:r>
            <a:r>
              <a:rPr lang="da-DK" sz="1100" b="1" dirty="0">
                <a:solidFill>
                  <a:srgbClr val="453673"/>
                </a:solidFill>
                <a:latin typeface="Montserrat" pitchFamily="2" charset="77"/>
                <a:ea typeface="Work Sans Bold Roman" charset="0"/>
                <a:cs typeface="Work Sans Bold Roman" charset="0"/>
              </a:rPr>
              <a:t>Medarbejderens navn</a:t>
            </a:r>
            <a:r>
              <a:rPr lang="da-DK" sz="1100" dirty="0">
                <a:solidFill>
                  <a:srgbClr val="453673"/>
                </a:solidFill>
                <a:latin typeface="Montserrat" pitchFamily="2" charset="77"/>
                <a:ea typeface="Work Sans Bold Roman" charset="0"/>
                <a:cs typeface="Work Sans Bold Roman" charset="0"/>
              </a:rPr>
              <a:t>) har modtaget samme skabelon og er også blevet om at orientere sig i materialet forud for samtalen.</a:t>
            </a:r>
          </a:p>
          <a:p>
            <a:endParaRPr lang="da-DK" sz="1100" dirty="0">
              <a:solidFill>
                <a:srgbClr val="453673"/>
              </a:solidFill>
              <a:latin typeface="Montserrat" pitchFamily="2" charset="77"/>
              <a:ea typeface="Work Sans Bold Roman" charset="0"/>
              <a:cs typeface="Work Sans Bold Roman" charset="0"/>
            </a:endParaRPr>
          </a:p>
          <a:p>
            <a:r>
              <a:rPr lang="da-DK" sz="1100" dirty="0">
                <a:solidFill>
                  <a:srgbClr val="453673"/>
                </a:solidFill>
                <a:latin typeface="Montserrat" pitchFamily="2" charset="77"/>
                <a:ea typeface="Work Sans Bold Roman" charset="0"/>
                <a:cs typeface="Work Sans Bold Roman" charset="0"/>
              </a:rPr>
              <a:t>Det er derudover også dit ansvar at sende inspirationskataloget og samtaleskabelonen til dine medarbejdere i forbindelse med en invitation.</a:t>
            </a:r>
          </a:p>
        </p:txBody>
      </p:sp>
      <p:sp>
        <p:nvSpPr>
          <p:cNvPr id="7" name="Rektangel 6">
            <a:extLst>
              <a:ext uri="{FF2B5EF4-FFF2-40B4-BE49-F238E27FC236}">
                <a16:creationId xmlns:a16="http://schemas.microsoft.com/office/drawing/2014/main" id="{0A1172F4-B9D3-796C-C41A-BB8E8281BB19}"/>
              </a:ext>
            </a:extLst>
          </p:cNvPr>
          <p:cNvSpPr/>
          <p:nvPr/>
        </p:nvSpPr>
        <p:spPr>
          <a:xfrm>
            <a:off x="297306" y="6155828"/>
            <a:ext cx="6411966" cy="322111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endParaRPr lang="da-DK" sz="1100" dirty="0">
              <a:solidFill>
                <a:srgbClr val="453673"/>
              </a:solidFill>
              <a:latin typeface="Montserrat" pitchFamily="2" charset="77"/>
              <a:ea typeface="Work Sans Bold Roman" charset="0"/>
              <a:cs typeface="Work Sans Bold Roman" charset="0"/>
            </a:endParaRPr>
          </a:p>
          <a:p>
            <a:r>
              <a:rPr lang="da-DK" sz="1100" dirty="0">
                <a:solidFill>
                  <a:srgbClr val="453673"/>
                </a:solidFill>
                <a:latin typeface="Montserrat" pitchFamily="2" charset="77"/>
                <a:ea typeface="Work Sans Bold Roman" charset="0"/>
                <a:cs typeface="Work Sans Bold Roman" charset="0"/>
              </a:rPr>
              <a:t>Kære (</a:t>
            </a:r>
            <a:r>
              <a:rPr lang="da-DK" sz="1100" b="1" dirty="0">
                <a:solidFill>
                  <a:srgbClr val="453673"/>
                </a:solidFill>
                <a:latin typeface="Montserrat" pitchFamily="2" charset="77"/>
                <a:ea typeface="Work Sans Bold Roman" charset="0"/>
                <a:cs typeface="Work Sans Bold Roman" charset="0"/>
              </a:rPr>
              <a:t>indsæt navn på medarbejder</a:t>
            </a:r>
            <a:r>
              <a:rPr lang="da-DK" sz="1100" dirty="0">
                <a:solidFill>
                  <a:srgbClr val="453673"/>
                </a:solidFill>
                <a:latin typeface="Montserrat" pitchFamily="2" charset="77"/>
                <a:ea typeface="Work Sans Bold Roman" charset="0"/>
                <a:cs typeface="Work Sans Bold Roman" charset="0"/>
              </a:rPr>
              <a:t>)</a:t>
            </a:r>
          </a:p>
          <a:p>
            <a:endParaRPr lang="da-DK" sz="1100" dirty="0">
              <a:solidFill>
                <a:srgbClr val="453673"/>
              </a:solidFill>
              <a:latin typeface="Montserrat" pitchFamily="2" charset="77"/>
              <a:ea typeface="Work Sans Bold Roman" charset="0"/>
              <a:cs typeface="Work Sans Bold Roman" charset="0"/>
            </a:endParaRPr>
          </a:p>
          <a:p>
            <a:r>
              <a:rPr lang="da-DK" sz="1100" dirty="0">
                <a:solidFill>
                  <a:srgbClr val="453673"/>
                </a:solidFill>
                <a:latin typeface="Montserrat" pitchFamily="2" charset="77"/>
                <a:ea typeface="Work Sans Bold Roman" charset="0"/>
                <a:cs typeface="Work Sans Bold Roman" charset="0"/>
              </a:rPr>
              <a:t>Tillykke med de (</a:t>
            </a:r>
            <a:r>
              <a:rPr lang="da-DK" sz="1100" b="1" dirty="0">
                <a:solidFill>
                  <a:srgbClr val="453673"/>
                </a:solidFill>
                <a:latin typeface="Montserrat" pitchFamily="2" charset="77"/>
                <a:ea typeface="Work Sans Bold Roman" charset="0"/>
                <a:cs typeface="Work Sans Bold Roman" charset="0"/>
              </a:rPr>
              <a:t>indsæt år)</a:t>
            </a:r>
            <a:r>
              <a:rPr lang="da-DK" sz="1100" dirty="0">
                <a:solidFill>
                  <a:srgbClr val="453673"/>
                </a:solidFill>
                <a:latin typeface="Montserrat" pitchFamily="2" charset="77"/>
                <a:ea typeface="Work Sans Bold Roman" charset="0"/>
                <a:cs typeface="Work Sans Bold Roman" charset="0"/>
              </a:rPr>
              <a:t> år.</a:t>
            </a:r>
          </a:p>
          <a:p>
            <a:endParaRPr lang="da-DK" sz="1100" dirty="0">
              <a:solidFill>
                <a:srgbClr val="453673"/>
              </a:solidFill>
              <a:latin typeface="Montserrat" pitchFamily="2" charset="77"/>
              <a:ea typeface="Work Sans Bold Roman" charset="0"/>
              <a:cs typeface="Work Sans Bold Roman" charset="0"/>
            </a:endParaRPr>
          </a:p>
          <a:p>
            <a:r>
              <a:rPr lang="da-DK" sz="1100" dirty="0">
                <a:solidFill>
                  <a:srgbClr val="453673"/>
                </a:solidFill>
                <a:latin typeface="Montserrat" pitchFamily="2" charset="77"/>
                <a:ea typeface="Work Sans Bold Roman" charset="0"/>
                <a:cs typeface="Work Sans Bold Roman" charset="0"/>
              </a:rPr>
              <a:t>I forbindelse med din fødselsdag får du muligheden for at få en seniorsamtale med din leder, hvor I har mulighed for at drøfte dit fremtidige arbejdsliv i (</a:t>
            </a:r>
            <a:r>
              <a:rPr lang="da-DK" sz="1100" b="1" dirty="0">
                <a:solidFill>
                  <a:srgbClr val="453673"/>
                </a:solidFill>
                <a:latin typeface="Montserrat" pitchFamily="2" charset="77"/>
                <a:ea typeface="Work Sans Bold Roman" charset="0"/>
                <a:cs typeface="Work Sans Bold Roman" charset="0"/>
              </a:rPr>
              <a:t>kommune</a:t>
            </a:r>
            <a:r>
              <a:rPr lang="da-DK" sz="1100" dirty="0">
                <a:solidFill>
                  <a:srgbClr val="453673"/>
                </a:solidFill>
                <a:latin typeface="Montserrat" pitchFamily="2" charset="77"/>
                <a:ea typeface="Work Sans Bold Roman" charset="0"/>
                <a:cs typeface="Work Sans Bold Roman" charset="0"/>
              </a:rPr>
              <a:t>). Du får mulighed for at drøfte ønsker til arbejdsliv nu og på sigt, som kan understøtte et fortsat godt arbejdsliv. </a:t>
            </a:r>
          </a:p>
          <a:p>
            <a:endParaRPr lang="da-DK" sz="1100" dirty="0">
              <a:solidFill>
                <a:srgbClr val="453673"/>
              </a:solidFill>
              <a:latin typeface="Montserrat" pitchFamily="2" charset="77"/>
              <a:ea typeface="Work Sans Bold Roman" charset="0"/>
              <a:cs typeface="Work Sans Bold Roman" charset="0"/>
            </a:endParaRPr>
          </a:p>
          <a:p>
            <a:r>
              <a:rPr lang="da-DK" sz="1100" dirty="0">
                <a:solidFill>
                  <a:srgbClr val="453673"/>
                </a:solidFill>
                <a:latin typeface="Montserrat" pitchFamily="2" charset="77"/>
                <a:ea typeface="Work Sans Bold Roman" charset="0"/>
                <a:cs typeface="Work Sans Bold Roman" charset="0"/>
              </a:rPr>
              <a:t>Du vil blive tilbudt en seniorsamtale af din nærmeste leder. Dette er noget som </a:t>
            </a:r>
            <a:r>
              <a:rPr lang="da-DK" sz="1100" b="1" dirty="0">
                <a:solidFill>
                  <a:srgbClr val="453673"/>
                </a:solidFill>
                <a:latin typeface="Montserrat" pitchFamily="2" charset="77"/>
                <a:ea typeface="Work Sans Bold Roman" charset="0"/>
                <a:cs typeface="Work Sans Bold Roman" charset="0"/>
              </a:rPr>
              <a:t>(kommune)</a:t>
            </a:r>
            <a:r>
              <a:rPr lang="da-DK" sz="1100" dirty="0">
                <a:solidFill>
                  <a:srgbClr val="453673"/>
                </a:solidFill>
                <a:latin typeface="Montserrat" pitchFamily="2" charset="77"/>
                <a:ea typeface="Work Sans Bold Roman" charset="0"/>
                <a:cs typeface="Work Sans Bold Roman" charset="0"/>
              </a:rPr>
              <a:t> tilbyder alle ansatte, når de fylder </a:t>
            </a:r>
            <a:r>
              <a:rPr lang="da-DK" sz="1100" b="1" dirty="0">
                <a:solidFill>
                  <a:srgbClr val="453673"/>
                </a:solidFill>
                <a:latin typeface="Montserrat" pitchFamily="2" charset="77"/>
                <a:ea typeface="Work Sans Bold Roman" charset="0"/>
                <a:cs typeface="Work Sans Bold Roman" charset="0"/>
              </a:rPr>
              <a:t>(indsæt år</a:t>
            </a:r>
            <a:r>
              <a:rPr lang="da-DK" sz="1100" dirty="0">
                <a:solidFill>
                  <a:srgbClr val="453673"/>
                </a:solidFill>
                <a:latin typeface="Montserrat" pitchFamily="2" charset="77"/>
                <a:ea typeface="Work Sans Bold Roman" charset="0"/>
                <a:cs typeface="Work Sans Bold Roman" charset="0"/>
              </a:rPr>
              <a:t>).</a:t>
            </a:r>
          </a:p>
          <a:p>
            <a:endParaRPr lang="da-DK" sz="1100" dirty="0">
              <a:solidFill>
                <a:srgbClr val="453673"/>
              </a:solidFill>
              <a:latin typeface="Montserrat" pitchFamily="2" charset="77"/>
              <a:ea typeface="Work Sans Bold Roman" charset="0"/>
              <a:cs typeface="Work Sans Bold Roman" charset="0"/>
            </a:endParaRPr>
          </a:p>
          <a:p>
            <a:r>
              <a:rPr lang="da-DK" sz="1100" dirty="0">
                <a:solidFill>
                  <a:srgbClr val="453673"/>
                </a:solidFill>
                <a:latin typeface="Montserrat" pitchFamily="2" charset="77"/>
                <a:ea typeface="Work Sans Bold Roman" charset="0"/>
                <a:cs typeface="Work Sans Bold Roman" charset="0"/>
              </a:rPr>
              <a:t>Forud for samtalen kan det være en god idé at overveje, hvad der skal til, for at du kan have en godt og langt arbejdsliv i kommunen. Derfor modtager du også et Inspirationskatalog og en samtaleskabelon, som du og din leder kan tale ud fra.</a:t>
            </a:r>
          </a:p>
          <a:p>
            <a:pPr algn="ctr"/>
            <a:endParaRPr lang="da-DK" sz="1100" b="1" dirty="0">
              <a:solidFill>
                <a:srgbClr val="453673"/>
              </a:solidFill>
              <a:latin typeface="Montserrat" pitchFamily="2" charset="77"/>
              <a:ea typeface="Work Sans Bold Roman" charset="0"/>
              <a:cs typeface="Work Sans Bold Roman" charset="0"/>
            </a:endParaRPr>
          </a:p>
        </p:txBody>
      </p:sp>
      <p:sp>
        <p:nvSpPr>
          <p:cNvPr id="2" name="Titel 2">
            <a:extLst>
              <a:ext uri="{FF2B5EF4-FFF2-40B4-BE49-F238E27FC236}">
                <a16:creationId xmlns:a16="http://schemas.microsoft.com/office/drawing/2014/main" id="{4EB92BD1-3EA9-8EC4-1C7D-28B857B4E142}"/>
              </a:ext>
            </a:extLst>
          </p:cNvPr>
          <p:cNvSpPr txBox="1">
            <a:spLocks/>
          </p:cNvSpPr>
          <p:nvPr/>
        </p:nvSpPr>
        <p:spPr>
          <a:xfrm>
            <a:off x="318836" y="5891410"/>
            <a:ext cx="4584342" cy="264418"/>
          </a:xfrm>
          <a:prstGeom prst="rect">
            <a:avLst/>
          </a:prstGeom>
        </p:spPr>
        <p:txBody>
          <a:bodyPr vert="horz" lIns="0" tIns="0" rIns="0" bIns="0" rtlCol="0" anchor="t" anchorCtr="0">
            <a:noAutofit/>
          </a:bodyPr>
          <a:lstStyle>
            <a:lvl1pPr algn="l" defTabSz="244217" rtl="0" eaLnBrk="1" latinLnBrk="0" hangingPunct="1">
              <a:lnSpc>
                <a:spcPct val="100000"/>
              </a:lnSpc>
              <a:spcBef>
                <a:spcPct val="0"/>
              </a:spcBef>
              <a:buNone/>
              <a:defRPr sz="1576" b="1" kern="1200" cap="none" baseline="0">
                <a:solidFill>
                  <a:schemeClr val="tx1"/>
                </a:solidFill>
                <a:latin typeface="Montserrat" pitchFamily="2" charset="77"/>
                <a:ea typeface="Montserrat" pitchFamily="2" charset="77"/>
                <a:cs typeface="Montserrat" pitchFamily="2" charset="77"/>
              </a:defRPr>
            </a:lvl1pPr>
          </a:lstStyle>
          <a:p>
            <a:r>
              <a:rPr lang="da-DK" sz="1200" dirty="0">
                <a:solidFill>
                  <a:srgbClr val="453673"/>
                </a:solidFill>
                <a:latin typeface="Montserrat" panose="00000500000000000000" pitchFamily="2" charset="0"/>
              </a:rPr>
              <a:t>Adviseringsmail til medarbejder</a:t>
            </a:r>
          </a:p>
        </p:txBody>
      </p:sp>
    </p:spTree>
    <p:extLst>
      <p:ext uri="{BB962C8B-B14F-4D97-AF65-F5344CB8AC3E}">
        <p14:creationId xmlns:p14="http://schemas.microsoft.com/office/powerpoint/2010/main" val="2757412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78D724FA-81C6-6CE6-2D9C-887557B58FC4}"/>
              </a:ext>
            </a:extLst>
          </p:cNvPr>
          <p:cNvSpPr>
            <a:spLocks noGrp="1"/>
          </p:cNvSpPr>
          <p:nvPr>
            <p:ph type="title"/>
          </p:nvPr>
        </p:nvSpPr>
        <p:spPr>
          <a:xfrm>
            <a:off x="517643" y="4431099"/>
            <a:ext cx="4584342" cy="1578160"/>
          </a:xfrm>
        </p:spPr>
        <p:txBody>
          <a:bodyPr/>
          <a:lstStyle/>
          <a:p>
            <a:r>
              <a:rPr lang="da-DK">
                <a:solidFill>
                  <a:srgbClr val="453673"/>
                </a:solidFill>
                <a:latin typeface="Montserrat" panose="00000500000000000000" pitchFamily="2" charset="0"/>
              </a:rPr>
              <a:t>Sådan sikrer I den gode fremdrift</a:t>
            </a:r>
          </a:p>
        </p:txBody>
      </p:sp>
      <p:sp>
        <p:nvSpPr>
          <p:cNvPr id="4" name="Tekstfelt 3">
            <a:extLst>
              <a:ext uri="{FF2B5EF4-FFF2-40B4-BE49-F238E27FC236}">
                <a16:creationId xmlns:a16="http://schemas.microsoft.com/office/drawing/2014/main" id="{65FFFF9F-1CDA-0B90-FA01-5F6A406050F6}"/>
              </a:ext>
            </a:extLst>
          </p:cNvPr>
          <p:cNvSpPr txBox="1"/>
          <p:nvPr/>
        </p:nvSpPr>
        <p:spPr>
          <a:xfrm>
            <a:off x="517645" y="4817331"/>
            <a:ext cx="6121676" cy="677108"/>
          </a:xfrm>
          <a:prstGeom prst="rect">
            <a:avLst/>
          </a:prstGeom>
          <a:noFill/>
        </p:spPr>
        <p:txBody>
          <a:bodyPr wrap="square" lIns="0" tIns="0" rIns="0" bIns="0" rtlCol="0">
            <a:spAutoFit/>
          </a:bodyPr>
          <a:lstStyle/>
          <a:p>
            <a:r>
              <a:rPr lang="da-DK" sz="1100" dirty="0">
                <a:solidFill>
                  <a:srgbClr val="453673"/>
                </a:solidFill>
                <a:latin typeface="Montserrat" panose="00000500000000000000" pitchFamily="2" charset="0"/>
                <a:ea typeface="Work Sans Bold Roman" charset="0"/>
                <a:cs typeface="Work Sans Bold Roman" charset="0"/>
              </a:rPr>
              <a:t>Når I har udvalgt de(t) relevante område(r), der indledningsvist skal arbejde med indsatsen, og fastsat mål og principper, overgår den videre arbejde til arbejdsgruppen.</a:t>
            </a:r>
          </a:p>
          <a:p>
            <a:endParaRPr lang="da-DK" sz="1100" dirty="0">
              <a:solidFill>
                <a:srgbClr val="453673"/>
              </a:solidFill>
              <a:latin typeface="Montserrat" panose="00000500000000000000" pitchFamily="2" charset="0"/>
              <a:ea typeface="Work Sans Bold Roman" charset="0"/>
              <a:cs typeface="Work Sans Bold Roman" charset="0"/>
            </a:endParaRPr>
          </a:p>
          <a:p>
            <a:r>
              <a:rPr lang="da-DK" sz="1100" dirty="0">
                <a:solidFill>
                  <a:srgbClr val="453673"/>
                </a:solidFill>
                <a:latin typeface="Montserrat" panose="00000500000000000000" pitchFamily="2" charset="0"/>
                <a:ea typeface="Work Sans Bold Roman" charset="0"/>
                <a:cs typeface="Work Sans Bold Roman" charset="0"/>
              </a:rPr>
              <a:t>Seniorpartnerskabet anbefaler, at I løbende følger op på indsatsen, fx hvert halve år.</a:t>
            </a:r>
          </a:p>
        </p:txBody>
      </p:sp>
      <p:sp>
        <p:nvSpPr>
          <p:cNvPr id="8" name="Titel 2">
            <a:extLst>
              <a:ext uri="{FF2B5EF4-FFF2-40B4-BE49-F238E27FC236}">
                <a16:creationId xmlns:a16="http://schemas.microsoft.com/office/drawing/2014/main" id="{515FF296-C897-830B-4ACA-DA04044EAD36}"/>
              </a:ext>
            </a:extLst>
          </p:cNvPr>
          <p:cNvSpPr txBox="1">
            <a:spLocks/>
          </p:cNvSpPr>
          <p:nvPr/>
        </p:nvSpPr>
        <p:spPr>
          <a:xfrm>
            <a:off x="517643" y="1002058"/>
            <a:ext cx="4584342" cy="1578160"/>
          </a:xfrm>
          <a:prstGeom prst="rect">
            <a:avLst/>
          </a:prstGeom>
        </p:spPr>
        <p:txBody>
          <a:bodyPr vert="horz" lIns="0" tIns="0" rIns="0" bIns="0" rtlCol="0" anchor="t" anchorCtr="0">
            <a:noAutofit/>
          </a:bodyPr>
          <a:lstStyle>
            <a:lvl1pPr algn="l" defTabSz="244217" rtl="0" eaLnBrk="1" latinLnBrk="0" hangingPunct="1">
              <a:lnSpc>
                <a:spcPct val="100000"/>
              </a:lnSpc>
              <a:spcBef>
                <a:spcPct val="0"/>
              </a:spcBef>
              <a:buNone/>
              <a:defRPr sz="1576" b="1" kern="1200" cap="none" baseline="0">
                <a:solidFill>
                  <a:schemeClr val="tx1"/>
                </a:solidFill>
                <a:latin typeface="Montserrat" pitchFamily="2" charset="77"/>
                <a:ea typeface="Montserrat" pitchFamily="2" charset="77"/>
                <a:cs typeface="Montserrat" pitchFamily="2" charset="77"/>
              </a:defRPr>
            </a:lvl1pPr>
          </a:lstStyle>
          <a:p>
            <a:r>
              <a:rPr lang="da-DK" sz="1577" dirty="0">
                <a:solidFill>
                  <a:srgbClr val="453673"/>
                </a:solidFill>
                <a:latin typeface="Montserrat" panose="00000500000000000000" pitchFamily="2" charset="0"/>
              </a:rPr>
              <a:t>Nedsættelse af arbejdsgruppe </a:t>
            </a:r>
          </a:p>
        </p:txBody>
      </p:sp>
      <p:sp>
        <p:nvSpPr>
          <p:cNvPr id="10" name="Tekstfelt 9">
            <a:extLst>
              <a:ext uri="{FF2B5EF4-FFF2-40B4-BE49-F238E27FC236}">
                <a16:creationId xmlns:a16="http://schemas.microsoft.com/office/drawing/2014/main" id="{98D02492-FB88-AAEA-0584-6DBCC8CD99BE}"/>
              </a:ext>
            </a:extLst>
          </p:cNvPr>
          <p:cNvSpPr txBox="1"/>
          <p:nvPr/>
        </p:nvSpPr>
        <p:spPr>
          <a:xfrm>
            <a:off x="517643" y="1405375"/>
            <a:ext cx="5740089" cy="2031325"/>
          </a:xfrm>
          <a:prstGeom prst="rect">
            <a:avLst/>
          </a:prstGeom>
          <a:noFill/>
        </p:spPr>
        <p:txBody>
          <a:bodyPr wrap="square" lIns="0" tIns="0" rIns="0" bIns="0" rtlCol="0">
            <a:spAutoFit/>
          </a:bodyPr>
          <a:lstStyle/>
          <a:p>
            <a:r>
              <a:rPr lang="da-DK" sz="1100" dirty="0">
                <a:solidFill>
                  <a:srgbClr val="453673"/>
                </a:solidFill>
                <a:latin typeface="Montserrat" panose="00000500000000000000" pitchFamily="2" charset="0"/>
                <a:ea typeface="Work Sans Bold Roman" charset="0"/>
                <a:cs typeface="Work Sans Bold Roman" charset="0"/>
              </a:rPr>
              <a:t>På baggrund af jeres mål og principper anbefaler vi, at I nedsætter arbejdsgruppen, der skal sørge for den løbende udvikling af jeres kommunes indsats. </a:t>
            </a:r>
          </a:p>
          <a:p>
            <a:br>
              <a:rPr lang="da-DK" sz="1100" dirty="0">
                <a:solidFill>
                  <a:srgbClr val="453673"/>
                </a:solidFill>
                <a:latin typeface="Montserrat" panose="00000500000000000000" pitchFamily="2" charset="0"/>
                <a:ea typeface="Work Sans Bold Roman" charset="0"/>
                <a:cs typeface="Work Sans Bold Roman" charset="0"/>
              </a:rPr>
            </a:br>
            <a:r>
              <a:rPr lang="da-DK" sz="1100" dirty="0">
                <a:solidFill>
                  <a:srgbClr val="453673"/>
                </a:solidFill>
                <a:latin typeface="Montserrat" panose="00000500000000000000" pitchFamily="2" charset="0"/>
                <a:ea typeface="Work Sans Bold Roman" charset="0"/>
                <a:cs typeface="Work Sans Bold Roman" charset="0"/>
              </a:rPr>
              <a:t>Overvej hvilke MED-udvalg, der vil give bedst mening at engagere i forhold til jeres konkrete mål og principper. </a:t>
            </a:r>
          </a:p>
          <a:p>
            <a:endParaRPr lang="da-DK" sz="1100" dirty="0">
              <a:solidFill>
                <a:srgbClr val="453673"/>
              </a:solidFill>
              <a:latin typeface="Montserrat" panose="00000500000000000000" pitchFamily="2" charset="0"/>
              <a:ea typeface="Work Sans Bold Roman" charset="0"/>
              <a:cs typeface="Work Sans Bold Roman" charset="0"/>
            </a:endParaRPr>
          </a:p>
          <a:p>
            <a:r>
              <a:rPr lang="da-DK" sz="1100" dirty="0">
                <a:solidFill>
                  <a:srgbClr val="453673"/>
                </a:solidFill>
                <a:latin typeface="Montserrat" panose="00000500000000000000" pitchFamily="2" charset="0"/>
                <a:ea typeface="Work Sans Bold Roman" charset="0"/>
                <a:cs typeface="Work Sans Bold Roman" charset="0"/>
              </a:rPr>
              <a:t>I bør også invitere relevante fagchefer til at indgå i arbejdsgruppen, hvor de kan bidrage med deres kendskab til området og dets organisering. Ved at inddrage relevante fagchefer eller lignende, sikrer I desuden stærkere ejerskab og ledelsesmæssig opbakning samt muligheden for at diskutere eventuel finansiering fra eksisterende budgetter</a:t>
            </a:r>
          </a:p>
        </p:txBody>
      </p:sp>
      <p:sp>
        <p:nvSpPr>
          <p:cNvPr id="19" name="Rektangel 18">
            <a:extLst>
              <a:ext uri="{FF2B5EF4-FFF2-40B4-BE49-F238E27FC236}">
                <a16:creationId xmlns:a16="http://schemas.microsoft.com/office/drawing/2014/main" id="{8C4F0380-1A30-F445-DA03-88A9A8A579DC}"/>
              </a:ext>
            </a:extLst>
          </p:cNvPr>
          <p:cNvSpPr/>
          <p:nvPr/>
        </p:nvSpPr>
        <p:spPr>
          <a:xfrm>
            <a:off x="3638149" y="151931"/>
            <a:ext cx="3429000" cy="611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r>
              <a:rPr lang="da-DK" sz="1000" dirty="0">
                <a:solidFill>
                  <a:schemeClr val="accent3"/>
                </a:solidFill>
                <a:latin typeface="Montserrat" panose="00000500000000000000" pitchFamily="2" charset="0"/>
                <a:ea typeface="Work Sans Bold Roman" charset="0"/>
                <a:cs typeface="Work Sans Bold Roman" charset="0"/>
              </a:rPr>
              <a:t>Kapitel 6 og 7 hjælper jer med at skabe en systematisk indsats, der sikrer fremdrift </a:t>
            </a:r>
          </a:p>
          <a:p>
            <a:r>
              <a:rPr lang="da-DK" sz="1000" dirty="0">
                <a:solidFill>
                  <a:schemeClr val="accent3"/>
                </a:solidFill>
                <a:latin typeface="Montserrat" panose="00000500000000000000" pitchFamily="2" charset="0"/>
                <a:ea typeface="Work Sans Bold Roman" charset="0"/>
                <a:cs typeface="Work Sans Bold Roman" charset="0"/>
              </a:rPr>
              <a:t>og opfølgning på jeres seniorindsats.</a:t>
            </a:r>
          </a:p>
        </p:txBody>
      </p:sp>
      <p:sp>
        <p:nvSpPr>
          <p:cNvPr id="23" name="Rektangel 22">
            <a:extLst>
              <a:ext uri="{FF2B5EF4-FFF2-40B4-BE49-F238E27FC236}">
                <a16:creationId xmlns:a16="http://schemas.microsoft.com/office/drawing/2014/main" id="{F9A761F9-DE27-743D-8C93-B56218F78AA3}"/>
              </a:ext>
            </a:extLst>
          </p:cNvPr>
          <p:cNvSpPr/>
          <p:nvPr/>
        </p:nvSpPr>
        <p:spPr>
          <a:xfrm>
            <a:off x="-478" y="0"/>
            <a:ext cx="638629" cy="6114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2400" b="1">
                <a:solidFill>
                  <a:schemeClr val="bg1"/>
                </a:solidFill>
                <a:latin typeface="Montserrat" panose="00000500000000000000" pitchFamily="2" charset="0"/>
                <a:ea typeface="Work Sans Bold Roman" charset="0"/>
                <a:cs typeface="Work Sans Bold Roman" charset="0"/>
              </a:rPr>
              <a:t>6</a:t>
            </a:r>
          </a:p>
        </p:txBody>
      </p:sp>
      <p:pic>
        <p:nvPicPr>
          <p:cNvPr id="24" name="Grafik 23">
            <a:extLst>
              <a:ext uri="{FF2B5EF4-FFF2-40B4-BE49-F238E27FC236}">
                <a16:creationId xmlns:a16="http://schemas.microsoft.com/office/drawing/2014/main" id="{B40D93EE-0C86-E997-089E-5545E8C90A9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54188" y="230306"/>
            <a:ext cx="394172" cy="394172"/>
          </a:xfrm>
          <a:prstGeom prst="rect">
            <a:avLst/>
          </a:prstGeom>
        </p:spPr>
      </p:pic>
      <p:sp>
        <p:nvSpPr>
          <p:cNvPr id="25" name="Rektangel 24">
            <a:extLst>
              <a:ext uri="{FF2B5EF4-FFF2-40B4-BE49-F238E27FC236}">
                <a16:creationId xmlns:a16="http://schemas.microsoft.com/office/drawing/2014/main" id="{F90DD1C2-62D4-CBB3-B125-28B086766B90}"/>
              </a:ext>
            </a:extLst>
          </p:cNvPr>
          <p:cNvSpPr/>
          <p:nvPr/>
        </p:nvSpPr>
        <p:spPr>
          <a:xfrm>
            <a:off x="511990" y="5729101"/>
            <a:ext cx="5926941" cy="11856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marL="171454" indent="-171454" algn="ctr">
              <a:buClr>
                <a:schemeClr val="accent3"/>
              </a:buClr>
              <a:buFontTx/>
              <a:buChar char="→"/>
            </a:pPr>
            <a:r>
              <a:rPr lang="da-DK" sz="1100" b="1" dirty="0">
                <a:solidFill>
                  <a:schemeClr val="bg1"/>
                </a:solidFill>
                <a:latin typeface="Montserrat" panose="00000500000000000000" pitchFamily="2" charset="0"/>
                <a:ea typeface="Work Sans Bold Roman" charset="0"/>
                <a:cs typeface="Work Sans Bold Roman" charset="0"/>
              </a:rPr>
              <a:t>Seniorpartnerskabet anbefaler, at I fastsætter et bestemt interval for, hvornår I vil følge op på arbejdsgruppens arbejde med seniorindsatsen. </a:t>
            </a:r>
          </a:p>
        </p:txBody>
      </p:sp>
      <p:grpSp>
        <p:nvGrpSpPr>
          <p:cNvPr id="26" name="Gruppe 25">
            <a:extLst>
              <a:ext uri="{FF2B5EF4-FFF2-40B4-BE49-F238E27FC236}">
                <a16:creationId xmlns:a16="http://schemas.microsoft.com/office/drawing/2014/main" id="{8550E6C0-47CB-F94A-7F24-5164642AD6F3}"/>
              </a:ext>
            </a:extLst>
          </p:cNvPr>
          <p:cNvGrpSpPr/>
          <p:nvPr/>
        </p:nvGrpSpPr>
        <p:grpSpPr>
          <a:xfrm>
            <a:off x="511988" y="6941545"/>
            <a:ext cx="5926943" cy="2151761"/>
            <a:chOff x="393462" y="8029257"/>
            <a:chExt cx="6019865" cy="2151761"/>
          </a:xfrm>
        </p:grpSpPr>
        <p:sp>
          <p:nvSpPr>
            <p:cNvPr id="27" name="Rektangel 26">
              <a:extLst>
                <a:ext uri="{FF2B5EF4-FFF2-40B4-BE49-F238E27FC236}">
                  <a16:creationId xmlns:a16="http://schemas.microsoft.com/office/drawing/2014/main" id="{D129CF7F-C065-7A74-3C75-7A8B47679816}"/>
                </a:ext>
              </a:extLst>
            </p:cNvPr>
            <p:cNvSpPr/>
            <p:nvPr/>
          </p:nvSpPr>
          <p:spPr>
            <a:xfrm>
              <a:off x="393462" y="8029257"/>
              <a:ext cx="6019865" cy="2151761"/>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noAutofit/>
            </a:bodyPr>
            <a:lstStyle/>
            <a:p>
              <a:pPr algn="ctr"/>
              <a:r>
                <a:rPr lang="da-DK" sz="1200" b="1" dirty="0">
                  <a:solidFill>
                    <a:schemeClr val="accent3"/>
                  </a:solidFill>
                  <a:latin typeface="Montserrat" panose="00000500000000000000" pitchFamily="2" charset="0"/>
                  <a:ea typeface="Work Sans Bold Roman" charset="0"/>
                  <a:cs typeface="Work Sans Bold Roman" charset="0"/>
                </a:rPr>
                <a:t>Opfølgning på indsatsen</a:t>
              </a:r>
            </a:p>
          </p:txBody>
        </p:sp>
        <p:grpSp>
          <p:nvGrpSpPr>
            <p:cNvPr id="28" name="Gruppe 27">
              <a:extLst>
                <a:ext uri="{FF2B5EF4-FFF2-40B4-BE49-F238E27FC236}">
                  <a16:creationId xmlns:a16="http://schemas.microsoft.com/office/drawing/2014/main" id="{0C3F7ABC-976B-D9B2-DF90-03DE8E79BBDE}"/>
                </a:ext>
              </a:extLst>
            </p:cNvPr>
            <p:cNvGrpSpPr/>
            <p:nvPr/>
          </p:nvGrpSpPr>
          <p:grpSpPr>
            <a:xfrm>
              <a:off x="724448" y="8720149"/>
              <a:ext cx="5409103" cy="1133082"/>
              <a:chOff x="516912" y="9746332"/>
              <a:chExt cx="5737421" cy="1133082"/>
            </a:xfrm>
          </p:grpSpPr>
          <p:cxnSp>
            <p:nvCxnSpPr>
              <p:cNvPr id="29" name="Lige forbindelse 28">
                <a:extLst>
                  <a:ext uri="{FF2B5EF4-FFF2-40B4-BE49-F238E27FC236}">
                    <a16:creationId xmlns:a16="http://schemas.microsoft.com/office/drawing/2014/main" id="{A40FB0AB-436F-13EE-BEDA-7BAC157B4877}"/>
                  </a:ext>
                </a:extLst>
              </p:cNvPr>
              <p:cNvCxnSpPr>
                <a:cxnSpLocks/>
              </p:cNvCxnSpPr>
              <p:nvPr/>
            </p:nvCxnSpPr>
            <p:spPr>
              <a:xfrm>
                <a:off x="516912" y="9746332"/>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Lige forbindelse 29">
                <a:extLst>
                  <a:ext uri="{FF2B5EF4-FFF2-40B4-BE49-F238E27FC236}">
                    <a16:creationId xmlns:a16="http://schemas.microsoft.com/office/drawing/2014/main" id="{CD0917BA-9A6D-BCB4-5703-4876EC4AD877}"/>
                  </a:ext>
                </a:extLst>
              </p:cNvPr>
              <p:cNvCxnSpPr>
                <a:cxnSpLocks/>
              </p:cNvCxnSpPr>
              <p:nvPr/>
            </p:nvCxnSpPr>
            <p:spPr>
              <a:xfrm>
                <a:off x="516912" y="10124026"/>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Lige forbindelse 31">
                <a:extLst>
                  <a:ext uri="{FF2B5EF4-FFF2-40B4-BE49-F238E27FC236}">
                    <a16:creationId xmlns:a16="http://schemas.microsoft.com/office/drawing/2014/main" id="{5A78561D-59FC-4BE5-C180-924B873D85D6}"/>
                  </a:ext>
                </a:extLst>
              </p:cNvPr>
              <p:cNvCxnSpPr>
                <a:cxnSpLocks/>
              </p:cNvCxnSpPr>
              <p:nvPr/>
            </p:nvCxnSpPr>
            <p:spPr>
              <a:xfrm>
                <a:off x="516912" y="10501720"/>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Lige forbindelse 32">
                <a:extLst>
                  <a:ext uri="{FF2B5EF4-FFF2-40B4-BE49-F238E27FC236}">
                    <a16:creationId xmlns:a16="http://schemas.microsoft.com/office/drawing/2014/main" id="{CEB8A854-BEC6-774D-E3A2-D7859B551616}"/>
                  </a:ext>
                </a:extLst>
              </p:cNvPr>
              <p:cNvCxnSpPr>
                <a:cxnSpLocks/>
              </p:cNvCxnSpPr>
              <p:nvPr/>
            </p:nvCxnSpPr>
            <p:spPr>
              <a:xfrm>
                <a:off x="516912" y="10879414"/>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sp>
        <p:nvSpPr>
          <p:cNvPr id="34" name="Rektangel 33">
            <a:extLst>
              <a:ext uri="{FF2B5EF4-FFF2-40B4-BE49-F238E27FC236}">
                <a16:creationId xmlns:a16="http://schemas.microsoft.com/office/drawing/2014/main" id="{62E6CBFB-7A32-F603-EAF4-87211A92B6A8}"/>
              </a:ext>
            </a:extLst>
          </p:cNvPr>
          <p:cNvSpPr/>
          <p:nvPr/>
        </p:nvSpPr>
        <p:spPr>
          <a:xfrm>
            <a:off x="-478" y="3628176"/>
            <a:ext cx="638629" cy="6114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2400" b="1">
                <a:solidFill>
                  <a:schemeClr val="bg1"/>
                </a:solidFill>
                <a:latin typeface="Montserrat" panose="00000500000000000000" pitchFamily="2" charset="0"/>
                <a:ea typeface="Work Sans Bold Roman" charset="0"/>
                <a:cs typeface="Work Sans Bold Roman" charset="0"/>
              </a:rPr>
              <a:t>7</a:t>
            </a:r>
          </a:p>
        </p:txBody>
      </p:sp>
    </p:spTree>
    <p:extLst>
      <p:ext uri="{BB962C8B-B14F-4D97-AF65-F5344CB8AC3E}">
        <p14:creationId xmlns:p14="http://schemas.microsoft.com/office/powerpoint/2010/main" val="1664833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5D014F-4E9E-90F0-93FE-9959DCFC99DB}"/>
              </a:ext>
            </a:extLst>
          </p:cNvPr>
          <p:cNvSpPr>
            <a:spLocks noGrp="1"/>
          </p:cNvSpPr>
          <p:nvPr>
            <p:ph type="title"/>
          </p:nvPr>
        </p:nvSpPr>
        <p:spPr>
          <a:xfrm>
            <a:off x="342251" y="1072019"/>
            <a:ext cx="4584342" cy="1282255"/>
          </a:xfrm>
        </p:spPr>
        <p:txBody>
          <a:bodyPr/>
          <a:lstStyle/>
          <a:p>
            <a:r>
              <a:rPr lang="da-DK">
                <a:solidFill>
                  <a:schemeClr val="accent3"/>
                </a:solidFill>
                <a:latin typeface="Montserrat" panose="00000500000000000000" pitchFamily="2" charset="0"/>
              </a:rPr>
              <a:t>Skriv det gode referat til arbejdsgruppen</a:t>
            </a:r>
          </a:p>
        </p:txBody>
      </p:sp>
      <p:sp>
        <p:nvSpPr>
          <p:cNvPr id="3" name="Tekstfelt 2">
            <a:extLst>
              <a:ext uri="{FF2B5EF4-FFF2-40B4-BE49-F238E27FC236}">
                <a16:creationId xmlns:a16="http://schemas.microsoft.com/office/drawing/2014/main" id="{5BC2868E-30B3-DB1F-3AE4-D571B6A2FA9F}"/>
              </a:ext>
            </a:extLst>
          </p:cNvPr>
          <p:cNvSpPr txBox="1"/>
          <p:nvPr/>
        </p:nvSpPr>
        <p:spPr>
          <a:xfrm>
            <a:off x="342253" y="1423056"/>
            <a:ext cx="6118718" cy="846386"/>
          </a:xfrm>
          <a:prstGeom prst="rect">
            <a:avLst/>
          </a:prstGeom>
          <a:noFill/>
        </p:spPr>
        <p:txBody>
          <a:bodyPr wrap="square" lIns="0" tIns="0" rIns="0" bIns="0" rtlCol="0">
            <a:spAutoFit/>
          </a:bodyPr>
          <a:lstStyle/>
          <a:p>
            <a:r>
              <a:rPr lang="da-DK" sz="1100" dirty="0">
                <a:solidFill>
                  <a:srgbClr val="453673"/>
                </a:solidFill>
                <a:latin typeface="Montserrat" panose="00000500000000000000" pitchFamily="2" charset="0"/>
                <a:ea typeface="Work Sans Bold Roman" charset="0"/>
                <a:cs typeface="Work Sans Bold Roman" charset="0"/>
              </a:rPr>
              <a:t>På baggrund af de drøftelser, principper og mål der er aftalt i Hovedudvalget, anbefaler Seniorpartnerskabet, at tovholder indsamler materialer, nedskriver og samler pointer i et referat, som bliver bærende for arbejdsgruppens videre arbejde. Emnerne på nedenstående skabelon kan bruges som inspiration til, hvad der kan gives videre til arbejdsgruppen</a:t>
            </a:r>
          </a:p>
        </p:txBody>
      </p:sp>
      <p:sp>
        <p:nvSpPr>
          <p:cNvPr id="21" name="Rektangel 20">
            <a:extLst>
              <a:ext uri="{FF2B5EF4-FFF2-40B4-BE49-F238E27FC236}">
                <a16:creationId xmlns:a16="http://schemas.microsoft.com/office/drawing/2014/main" id="{8623D241-B4AE-6FD5-346C-F301F574C312}"/>
              </a:ext>
            </a:extLst>
          </p:cNvPr>
          <p:cNvSpPr/>
          <p:nvPr/>
        </p:nvSpPr>
        <p:spPr>
          <a:xfrm>
            <a:off x="342251" y="2486527"/>
            <a:ext cx="6019865" cy="44741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marL="171454" indent="-171454" algn="ctr">
              <a:buClr>
                <a:schemeClr val="accent3"/>
              </a:buClr>
              <a:buFontTx/>
              <a:buChar char="→"/>
            </a:pPr>
            <a:r>
              <a:rPr lang="da-DK" sz="1200" b="1" dirty="0">
                <a:solidFill>
                  <a:schemeClr val="bg2"/>
                </a:solidFill>
                <a:latin typeface="Montserrat" panose="00000500000000000000" pitchFamily="2" charset="0"/>
                <a:ea typeface="Work Sans Bold Roman" charset="0"/>
                <a:cs typeface="Work Sans Bold Roman" charset="0"/>
              </a:rPr>
              <a:t>Emner til referat </a:t>
            </a:r>
          </a:p>
        </p:txBody>
      </p:sp>
      <p:grpSp>
        <p:nvGrpSpPr>
          <p:cNvPr id="59" name="Gruppe 58">
            <a:extLst>
              <a:ext uri="{FF2B5EF4-FFF2-40B4-BE49-F238E27FC236}">
                <a16:creationId xmlns:a16="http://schemas.microsoft.com/office/drawing/2014/main" id="{8D5236A9-861D-05D1-1F62-AFACB6A4BA45}"/>
              </a:ext>
            </a:extLst>
          </p:cNvPr>
          <p:cNvGrpSpPr/>
          <p:nvPr/>
        </p:nvGrpSpPr>
        <p:grpSpPr>
          <a:xfrm>
            <a:off x="346210" y="2943922"/>
            <a:ext cx="6003130" cy="6209691"/>
            <a:chOff x="346210" y="2842925"/>
            <a:chExt cx="6003130" cy="6283730"/>
          </a:xfrm>
        </p:grpSpPr>
        <p:sp>
          <p:nvSpPr>
            <p:cNvPr id="22" name="Rektangel 21">
              <a:extLst>
                <a:ext uri="{FF2B5EF4-FFF2-40B4-BE49-F238E27FC236}">
                  <a16:creationId xmlns:a16="http://schemas.microsoft.com/office/drawing/2014/main" id="{7270FF65-261F-8D57-EED7-9C7C58503CC6}"/>
                </a:ext>
              </a:extLst>
            </p:cNvPr>
            <p:cNvSpPr/>
            <p:nvPr/>
          </p:nvSpPr>
          <p:spPr>
            <a:xfrm>
              <a:off x="346210" y="2842925"/>
              <a:ext cx="6003130" cy="628373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noAutofit/>
            </a:bodyPr>
            <a:lstStyle/>
            <a:p>
              <a:pPr algn="ctr"/>
              <a:endParaRPr lang="da-DK" sz="1401" b="1" dirty="0">
                <a:solidFill>
                  <a:schemeClr val="accent3"/>
                </a:solidFill>
                <a:latin typeface="Montserrat" panose="00000500000000000000" pitchFamily="2" charset="0"/>
                <a:ea typeface="Work Sans Bold Roman" charset="0"/>
                <a:cs typeface="Work Sans Bold Roman" charset="0"/>
              </a:endParaRPr>
            </a:p>
          </p:txBody>
        </p:sp>
        <p:sp>
          <p:nvSpPr>
            <p:cNvPr id="26" name="Tekstfelt 25">
              <a:extLst>
                <a:ext uri="{FF2B5EF4-FFF2-40B4-BE49-F238E27FC236}">
                  <a16:creationId xmlns:a16="http://schemas.microsoft.com/office/drawing/2014/main" id="{CF2C338D-A140-1F97-1EEC-E8F2A851B790}"/>
                </a:ext>
              </a:extLst>
            </p:cNvPr>
            <p:cNvSpPr txBox="1"/>
            <p:nvPr/>
          </p:nvSpPr>
          <p:spPr>
            <a:xfrm>
              <a:off x="665524" y="2954844"/>
              <a:ext cx="3429001" cy="186868"/>
            </a:xfrm>
            <a:prstGeom prst="rect">
              <a:avLst/>
            </a:prstGeom>
            <a:noFill/>
          </p:spPr>
          <p:txBody>
            <a:bodyPr wrap="square" lIns="0" tIns="0" rIns="0" bIns="0">
              <a:spAutoFit/>
            </a:bodyPr>
            <a:lstStyle/>
            <a:p>
              <a:r>
                <a:rPr lang="da-DK" sz="1200" b="1" dirty="0">
                  <a:solidFill>
                    <a:schemeClr val="accent3"/>
                  </a:solidFill>
                  <a:latin typeface="Montserrat" panose="00000500000000000000" pitchFamily="2" charset="0"/>
                  <a:ea typeface="Work Sans Bold Roman" charset="0"/>
                  <a:cs typeface="Work Sans Bold Roman" charset="0"/>
                </a:rPr>
                <a:t>Er der indhentet data, og hvad viser disse?</a:t>
              </a:r>
            </a:p>
          </p:txBody>
        </p:sp>
        <p:sp>
          <p:nvSpPr>
            <p:cNvPr id="27" name="Tekstfelt 26">
              <a:extLst>
                <a:ext uri="{FF2B5EF4-FFF2-40B4-BE49-F238E27FC236}">
                  <a16:creationId xmlns:a16="http://schemas.microsoft.com/office/drawing/2014/main" id="{7C0D3156-4026-9C5F-70FB-327C49A4D3D1}"/>
                </a:ext>
              </a:extLst>
            </p:cNvPr>
            <p:cNvSpPr txBox="1"/>
            <p:nvPr/>
          </p:nvSpPr>
          <p:spPr>
            <a:xfrm>
              <a:off x="665524" y="4427959"/>
              <a:ext cx="3429001" cy="186868"/>
            </a:xfrm>
            <a:prstGeom prst="rect">
              <a:avLst/>
            </a:prstGeom>
            <a:noFill/>
          </p:spPr>
          <p:txBody>
            <a:bodyPr wrap="square" lIns="0" tIns="0" rIns="0" bIns="0">
              <a:spAutoFit/>
            </a:bodyPr>
            <a:lstStyle/>
            <a:p>
              <a:r>
                <a:rPr lang="da-DK" sz="1200" b="1">
                  <a:solidFill>
                    <a:schemeClr val="accent3"/>
                  </a:solidFill>
                  <a:latin typeface="Montserrat" panose="00000500000000000000" pitchFamily="2" charset="0"/>
                  <a:ea typeface="Work Sans Bold Roman" charset="0"/>
                  <a:cs typeface="Work Sans Bold Roman" charset="0"/>
                </a:rPr>
                <a:t>Nyt siden sidst </a:t>
              </a:r>
            </a:p>
          </p:txBody>
        </p:sp>
        <p:sp>
          <p:nvSpPr>
            <p:cNvPr id="28" name="Tekstfelt 27">
              <a:extLst>
                <a:ext uri="{FF2B5EF4-FFF2-40B4-BE49-F238E27FC236}">
                  <a16:creationId xmlns:a16="http://schemas.microsoft.com/office/drawing/2014/main" id="{7494F68E-8717-7AB0-461B-C87D8781D84B}"/>
                </a:ext>
              </a:extLst>
            </p:cNvPr>
            <p:cNvSpPr txBox="1"/>
            <p:nvPr/>
          </p:nvSpPr>
          <p:spPr>
            <a:xfrm>
              <a:off x="665524" y="6051990"/>
              <a:ext cx="4781097" cy="186868"/>
            </a:xfrm>
            <a:prstGeom prst="rect">
              <a:avLst/>
            </a:prstGeom>
            <a:noFill/>
          </p:spPr>
          <p:txBody>
            <a:bodyPr wrap="square" lIns="0" tIns="0" rIns="0" bIns="0">
              <a:spAutoFit/>
            </a:bodyPr>
            <a:lstStyle/>
            <a:p>
              <a:r>
                <a:rPr lang="da-DK" sz="1200" b="1" dirty="0">
                  <a:solidFill>
                    <a:schemeClr val="accent3"/>
                  </a:solidFill>
                  <a:latin typeface="Montserrat" panose="00000500000000000000" pitchFamily="2" charset="0"/>
                  <a:ea typeface="Work Sans Bold Roman" charset="0"/>
                  <a:cs typeface="Work Sans Bold Roman" charset="0"/>
                </a:rPr>
                <a:t>Aktiviteter til næste møde </a:t>
              </a:r>
              <a:r>
                <a:rPr lang="da-DK" sz="1200" dirty="0">
                  <a:solidFill>
                    <a:schemeClr val="accent3"/>
                  </a:solidFill>
                  <a:latin typeface="Montserrat" panose="00000500000000000000" pitchFamily="2" charset="0"/>
                  <a:ea typeface="Work Sans Bold Roman" charset="0"/>
                  <a:cs typeface="Work Sans Bold Roman" charset="0"/>
                </a:rPr>
                <a:t>(husk at anføre de ansvarlige) </a:t>
              </a:r>
            </a:p>
          </p:txBody>
        </p:sp>
        <p:grpSp>
          <p:nvGrpSpPr>
            <p:cNvPr id="29" name="Gruppe 28">
              <a:extLst>
                <a:ext uri="{FF2B5EF4-FFF2-40B4-BE49-F238E27FC236}">
                  <a16:creationId xmlns:a16="http://schemas.microsoft.com/office/drawing/2014/main" id="{64BB682C-0633-3CF1-F01A-A42D6DF02542}"/>
                </a:ext>
              </a:extLst>
            </p:cNvPr>
            <p:cNvGrpSpPr/>
            <p:nvPr/>
          </p:nvGrpSpPr>
          <p:grpSpPr>
            <a:xfrm>
              <a:off x="651590" y="3328753"/>
              <a:ext cx="5409103" cy="783656"/>
              <a:chOff x="516912" y="9746334"/>
              <a:chExt cx="5737421" cy="1133080"/>
            </a:xfrm>
          </p:grpSpPr>
          <p:cxnSp>
            <p:nvCxnSpPr>
              <p:cNvPr id="30" name="Lige forbindelse 29">
                <a:extLst>
                  <a:ext uri="{FF2B5EF4-FFF2-40B4-BE49-F238E27FC236}">
                    <a16:creationId xmlns:a16="http://schemas.microsoft.com/office/drawing/2014/main" id="{2107BF8C-AF90-263A-241A-1A8CD2756BDA}"/>
                  </a:ext>
                </a:extLst>
              </p:cNvPr>
              <p:cNvCxnSpPr>
                <a:cxnSpLocks/>
              </p:cNvCxnSpPr>
              <p:nvPr/>
            </p:nvCxnSpPr>
            <p:spPr>
              <a:xfrm>
                <a:off x="516912" y="9746334"/>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Lige forbindelse 30">
                <a:extLst>
                  <a:ext uri="{FF2B5EF4-FFF2-40B4-BE49-F238E27FC236}">
                    <a16:creationId xmlns:a16="http://schemas.microsoft.com/office/drawing/2014/main" id="{EC66371B-6161-04CD-559E-E36CC619E382}"/>
                  </a:ext>
                </a:extLst>
              </p:cNvPr>
              <p:cNvCxnSpPr>
                <a:cxnSpLocks/>
              </p:cNvCxnSpPr>
              <p:nvPr/>
            </p:nvCxnSpPr>
            <p:spPr>
              <a:xfrm>
                <a:off x="516912" y="10124026"/>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Lige forbindelse 31">
                <a:extLst>
                  <a:ext uri="{FF2B5EF4-FFF2-40B4-BE49-F238E27FC236}">
                    <a16:creationId xmlns:a16="http://schemas.microsoft.com/office/drawing/2014/main" id="{5541C15A-8592-D7AB-38F0-4512A3707FCE}"/>
                  </a:ext>
                </a:extLst>
              </p:cNvPr>
              <p:cNvCxnSpPr>
                <a:cxnSpLocks/>
              </p:cNvCxnSpPr>
              <p:nvPr/>
            </p:nvCxnSpPr>
            <p:spPr>
              <a:xfrm>
                <a:off x="516912" y="10501720"/>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Lige forbindelse 32">
                <a:extLst>
                  <a:ext uri="{FF2B5EF4-FFF2-40B4-BE49-F238E27FC236}">
                    <a16:creationId xmlns:a16="http://schemas.microsoft.com/office/drawing/2014/main" id="{01890DED-CB58-9186-FA08-DF27962F97A7}"/>
                  </a:ext>
                </a:extLst>
              </p:cNvPr>
              <p:cNvCxnSpPr>
                <a:cxnSpLocks/>
              </p:cNvCxnSpPr>
              <p:nvPr/>
            </p:nvCxnSpPr>
            <p:spPr>
              <a:xfrm>
                <a:off x="516912" y="10879414"/>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35" name="Gruppe 34">
              <a:extLst>
                <a:ext uri="{FF2B5EF4-FFF2-40B4-BE49-F238E27FC236}">
                  <a16:creationId xmlns:a16="http://schemas.microsoft.com/office/drawing/2014/main" id="{099D7A06-29B3-E793-F01A-0C560C1E0BF3}"/>
                </a:ext>
              </a:extLst>
            </p:cNvPr>
            <p:cNvGrpSpPr/>
            <p:nvPr/>
          </p:nvGrpSpPr>
          <p:grpSpPr>
            <a:xfrm>
              <a:off x="651590" y="7977555"/>
              <a:ext cx="5409103" cy="783656"/>
              <a:chOff x="516912" y="8584972"/>
              <a:chExt cx="5737421" cy="1133080"/>
            </a:xfrm>
          </p:grpSpPr>
          <p:cxnSp>
            <p:nvCxnSpPr>
              <p:cNvPr id="36" name="Lige forbindelse 35">
                <a:extLst>
                  <a:ext uri="{FF2B5EF4-FFF2-40B4-BE49-F238E27FC236}">
                    <a16:creationId xmlns:a16="http://schemas.microsoft.com/office/drawing/2014/main" id="{F7F1B32C-D091-B407-B4BC-5C1FD13351DD}"/>
                  </a:ext>
                </a:extLst>
              </p:cNvPr>
              <p:cNvCxnSpPr>
                <a:cxnSpLocks/>
              </p:cNvCxnSpPr>
              <p:nvPr/>
            </p:nvCxnSpPr>
            <p:spPr>
              <a:xfrm>
                <a:off x="516912" y="8584972"/>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Lige forbindelse 36">
                <a:extLst>
                  <a:ext uri="{FF2B5EF4-FFF2-40B4-BE49-F238E27FC236}">
                    <a16:creationId xmlns:a16="http://schemas.microsoft.com/office/drawing/2014/main" id="{D5636D04-964B-F55B-EFD9-75A90842453B}"/>
                  </a:ext>
                </a:extLst>
              </p:cNvPr>
              <p:cNvCxnSpPr>
                <a:cxnSpLocks/>
              </p:cNvCxnSpPr>
              <p:nvPr/>
            </p:nvCxnSpPr>
            <p:spPr>
              <a:xfrm>
                <a:off x="516912" y="8962665"/>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Lige forbindelse 37">
                <a:extLst>
                  <a:ext uri="{FF2B5EF4-FFF2-40B4-BE49-F238E27FC236}">
                    <a16:creationId xmlns:a16="http://schemas.microsoft.com/office/drawing/2014/main" id="{2F7914D4-BDEB-BF4D-DB86-314F151CBAE3}"/>
                  </a:ext>
                </a:extLst>
              </p:cNvPr>
              <p:cNvCxnSpPr>
                <a:cxnSpLocks/>
              </p:cNvCxnSpPr>
              <p:nvPr/>
            </p:nvCxnSpPr>
            <p:spPr>
              <a:xfrm>
                <a:off x="516912" y="9340359"/>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Lige forbindelse 38">
                <a:extLst>
                  <a:ext uri="{FF2B5EF4-FFF2-40B4-BE49-F238E27FC236}">
                    <a16:creationId xmlns:a16="http://schemas.microsoft.com/office/drawing/2014/main" id="{57879CC3-266D-BAFC-9B8D-A4C42E170223}"/>
                  </a:ext>
                </a:extLst>
              </p:cNvPr>
              <p:cNvCxnSpPr>
                <a:cxnSpLocks/>
              </p:cNvCxnSpPr>
              <p:nvPr/>
            </p:nvCxnSpPr>
            <p:spPr>
              <a:xfrm>
                <a:off x="516912" y="9718052"/>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41" name="Gruppe 40">
              <a:extLst>
                <a:ext uri="{FF2B5EF4-FFF2-40B4-BE49-F238E27FC236}">
                  <a16:creationId xmlns:a16="http://schemas.microsoft.com/office/drawing/2014/main" id="{8FB96CE5-96B9-86A8-DF36-1E105F8A656D}"/>
                </a:ext>
              </a:extLst>
            </p:cNvPr>
            <p:cNvGrpSpPr/>
            <p:nvPr/>
          </p:nvGrpSpPr>
          <p:grpSpPr>
            <a:xfrm>
              <a:off x="651590" y="4826774"/>
              <a:ext cx="5409103" cy="783661"/>
              <a:chOff x="516912" y="9334427"/>
              <a:chExt cx="5737421" cy="1133088"/>
            </a:xfrm>
          </p:grpSpPr>
          <p:cxnSp>
            <p:nvCxnSpPr>
              <p:cNvPr id="42" name="Lige forbindelse 41">
                <a:extLst>
                  <a:ext uri="{FF2B5EF4-FFF2-40B4-BE49-F238E27FC236}">
                    <a16:creationId xmlns:a16="http://schemas.microsoft.com/office/drawing/2014/main" id="{29BD94F0-549A-05F1-D6C0-02B4EA8AC8E8}"/>
                  </a:ext>
                </a:extLst>
              </p:cNvPr>
              <p:cNvCxnSpPr>
                <a:cxnSpLocks/>
              </p:cNvCxnSpPr>
              <p:nvPr/>
            </p:nvCxnSpPr>
            <p:spPr>
              <a:xfrm>
                <a:off x="516912" y="9334427"/>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Lige forbindelse 42">
                <a:extLst>
                  <a:ext uri="{FF2B5EF4-FFF2-40B4-BE49-F238E27FC236}">
                    <a16:creationId xmlns:a16="http://schemas.microsoft.com/office/drawing/2014/main" id="{7967A087-00F1-81A3-6043-A8527E55474B}"/>
                  </a:ext>
                </a:extLst>
              </p:cNvPr>
              <p:cNvCxnSpPr>
                <a:cxnSpLocks/>
              </p:cNvCxnSpPr>
              <p:nvPr/>
            </p:nvCxnSpPr>
            <p:spPr>
              <a:xfrm>
                <a:off x="516912" y="9712128"/>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Lige forbindelse 43">
                <a:extLst>
                  <a:ext uri="{FF2B5EF4-FFF2-40B4-BE49-F238E27FC236}">
                    <a16:creationId xmlns:a16="http://schemas.microsoft.com/office/drawing/2014/main" id="{F8FFB55D-23F3-9864-E512-75DA0055C23D}"/>
                  </a:ext>
                </a:extLst>
              </p:cNvPr>
              <p:cNvCxnSpPr>
                <a:cxnSpLocks/>
              </p:cNvCxnSpPr>
              <p:nvPr/>
            </p:nvCxnSpPr>
            <p:spPr>
              <a:xfrm>
                <a:off x="516912" y="10089823"/>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Lige forbindelse 44">
                <a:extLst>
                  <a:ext uri="{FF2B5EF4-FFF2-40B4-BE49-F238E27FC236}">
                    <a16:creationId xmlns:a16="http://schemas.microsoft.com/office/drawing/2014/main" id="{0682A075-6545-3670-3E4C-6C37074AB52D}"/>
                  </a:ext>
                </a:extLst>
              </p:cNvPr>
              <p:cNvCxnSpPr>
                <a:cxnSpLocks/>
              </p:cNvCxnSpPr>
              <p:nvPr/>
            </p:nvCxnSpPr>
            <p:spPr>
              <a:xfrm>
                <a:off x="516912" y="10467515"/>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47" name="Gruppe 46">
              <a:extLst>
                <a:ext uri="{FF2B5EF4-FFF2-40B4-BE49-F238E27FC236}">
                  <a16:creationId xmlns:a16="http://schemas.microsoft.com/office/drawing/2014/main" id="{D10D97FF-D093-A052-8FBC-27AAAC67F90B}"/>
                </a:ext>
              </a:extLst>
            </p:cNvPr>
            <p:cNvGrpSpPr/>
            <p:nvPr/>
          </p:nvGrpSpPr>
          <p:grpSpPr>
            <a:xfrm>
              <a:off x="651590" y="6431943"/>
              <a:ext cx="5409103" cy="783657"/>
              <a:chOff x="516912" y="8804037"/>
              <a:chExt cx="5737421" cy="1133082"/>
            </a:xfrm>
          </p:grpSpPr>
          <p:cxnSp>
            <p:nvCxnSpPr>
              <p:cNvPr id="48" name="Lige forbindelse 47">
                <a:extLst>
                  <a:ext uri="{FF2B5EF4-FFF2-40B4-BE49-F238E27FC236}">
                    <a16:creationId xmlns:a16="http://schemas.microsoft.com/office/drawing/2014/main" id="{372D7852-7FBD-EA9C-A78D-5C9A022EB630}"/>
                  </a:ext>
                </a:extLst>
              </p:cNvPr>
              <p:cNvCxnSpPr>
                <a:cxnSpLocks/>
              </p:cNvCxnSpPr>
              <p:nvPr/>
            </p:nvCxnSpPr>
            <p:spPr>
              <a:xfrm>
                <a:off x="516912" y="8804037"/>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Lige forbindelse 48">
                <a:extLst>
                  <a:ext uri="{FF2B5EF4-FFF2-40B4-BE49-F238E27FC236}">
                    <a16:creationId xmlns:a16="http://schemas.microsoft.com/office/drawing/2014/main" id="{66523AF2-35AE-B4DA-9BF1-9BCBAC40728A}"/>
                  </a:ext>
                </a:extLst>
              </p:cNvPr>
              <p:cNvCxnSpPr>
                <a:cxnSpLocks/>
              </p:cNvCxnSpPr>
              <p:nvPr/>
            </p:nvCxnSpPr>
            <p:spPr>
              <a:xfrm>
                <a:off x="516912" y="9181732"/>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Lige forbindelse 49">
                <a:extLst>
                  <a:ext uri="{FF2B5EF4-FFF2-40B4-BE49-F238E27FC236}">
                    <a16:creationId xmlns:a16="http://schemas.microsoft.com/office/drawing/2014/main" id="{63BA24C8-9C25-5EB0-FDCE-6E6BA41A02AB}"/>
                  </a:ext>
                </a:extLst>
              </p:cNvPr>
              <p:cNvCxnSpPr>
                <a:cxnSpLocks/>
              </p:cNvCxnSpPr>
              <p:nvPr/>
            </p:nvCxnSpPr>
            <p:spPr>
              <a:xfrm>
                <a:off x="516912" y="9559425"/>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Lige forbindelse 50">
                <a:extLst>
                  <a:ext uri="{FF2B5EF4-FFF2-40B4-BE49-F238E27FC236}">
                    <a16:creationId xmlns:a16="http://schemas.microsoft.com/office/drawing/2014/main" id="{B5101BEC-59C8-81E7-EF23-2567B161E9CA}"/>
                  </a:ext>
                </a:extLst>
              </p:cNvPr>
              <p:cNvCxnSpPr>
                <a:cxnSpLocks/>
              </p:cNvCxnSpPr>
              <p:nvPr/>
            </p:nvCxnSpPr>
            <p:spPr>
              <a:xfrm>
                <a:off x="516912" y="9937119"/>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53" name="Tekstfelt 52">
              <a:extLst>
                <a:ext uri="{FF2B5EF4-FFF2-40B4-BE49-F238E27FC236}">
                  <a16:creationId xmlns:a16="http://schemas.microsoft.com/office/drawing/2014/main" id="{A15708E2-F704-58BD-4A25-5109E0A5C4D5}"/>
                </a:ext>
              </a:extLst>
            </p:cNvPr>
            <p:cNvSpPr txBox="1"/>
            <p:nvPr/>
          </p:nvSpPr>
          <p:spPr>
            <a:xfrm>
              <a:off x="665524" y="7602692"/>
              <a:ext cx="4781097" cy="186868"/>
            </a:xfrm>
            <a:prstGeom prst="rect">
              <a:avLst/>
            </a:prstGeom>
            <a:noFill/>
          </p:spPr>
          <p:txBody>
            <a:bodyPr wrap="square" lIns="0" tIns="0" rIns="0" bIns="0">
              <a:spAutoFit/>
            </a:bodyPr>
            <a:lstStyle/>
            <a:p>
              <a:r>
                <a:rPr lang="da-DK" sz="1200" b="1" dirty="0">
                  <a:solidFill>
                    <a:schemeClr val="accent3"/>
                  </a:solidFill>
                  <a:latin typeface="Montserrat" panose="00000500000000000000" pitchFamily="2" charset="0"/>
                  <a:ea typeface="Work Sans Bold Roman" charset="0"/>
                  <a:cs typeface="Work Sans Bold Roman" charset="0"/>
                </a:rPr>
                <a:t>Eventuelt</a:t>
              </a:r>
              <a:endParaRPr lang="da-DK" sz="1200" dirty="0">
                <a:solidFill>
                  <a:schemeClr val="accent3"/>
                </a:solidFill>
                <a:latin typeface="Montserrat" panose="00000500000000000000" pitchFamily="2" charset="0"/>
                <a:ea typeface="Work Sans Bold Roman" charset="0"/>
                <a:cs typeface="Work Sans Bold Roman" charset="0"/>
              </a:endParaRPr>
            </a:p>
          </p:txBody>
        </p:sp>
      </p:grpSp>
      <p:sp>
        <p:nvSpPr>
          <p:cNvPr id="25" name="Rektangel 24">
            <a:extLst>
              <a:ext uri="{FF2B5EF4-FFF2-40B4-BE49-F238E27FC236}">
                <a16:creationId xmlns:a16="http://schemas.microsoft.com/office/drawing/2014/main" id="{3D32AC4A-274E-EEB6-C312-87425C36C6F4}"/>
              </a:ext>
            </a:extLst>
          </p:cNvPr>
          <p:cNvSpPr/>
          <p:nvPr/>
        </p:nvSpPr>
        <p:spPr>
          <a:xfrm>
            <a:off x="3638149" y="151931"/>
            <a:ext cx="3219851" cy="611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r>
              <a:rPr lang="da-DK" sz="1000" dirty="0">
                <a:solidFill>
                  <a:schemeClr val="accent3"/>
                </a:solidFill>
                <a:latin typeface="Montserrat" panose="00000500000000000000" pitchFamily="2" charset="0"/>
                <a:ea typeface="Work Sans Bold Roman" charset="0"/>
                <a:cs typeface="Work Sans Bold Roman" charset="0"/>
              </a:rPr>
              <a:t>Ved at skrive et referat sørger I for, at arbejdsgruppen kan arbejde videre ud fra det udgangspunkt, I har skabt.</a:t>
            </a:r>
          </a:p>
        </p:txBody>
      </p:sp>
      <p:sp>
        <p:nvSpPr>
          <p:cNvPr id="57" name="Rektangel 56">
            <a:extLst>
              <a:ext uri="{FF2B5EF4-FFF2-40B4-BE49-F238E27FC236}">
                <a16:creationId xmlns:a16="http://schemas.microsoft.com/office/drawing/2014/main" id="{0C0ABB4B-A237-778C-197D-002CC53FE2F6}"/>
              </a:ext>
            </a:extLst>
          </p:cNvPr>
          <p:cNvSpPr/>
          <p:nvPr/>
        </p:nvSpPr>
        <p:spPr>
          <a:xfrm>
            <a:off x="-478" y="0"/>
            <a:ext cx="638629" cy="6114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2400" b="1">
                <a:solidFill>
                  <a:schemeClr val="bg1"/>
                </a:solidFill>
                <a:latin typeface="Montserrat" panose="00000500000000000000" pitchFamily="2" charset="0"/>
                <a:ea typeface="Work Sans Bold Roman" charset="0"/>
                <a:cs typeface="Work Sans Bold Roman" charset="0"/>
              </a:rPr>
              <a:t>7</a:t>
            </a:r>
          </a:p>
        </p:txBody>
      </p:sp>
      <p:pic>
        <p:nvPicPr>
          <p:cNvPr id="58" name="Grafik 57">
            <a:extLst>
              <a:ext uri="{FF2B5EF4-FFF2-40B4-BE49-F238E27FC236}">
                <a16:creationId xmlns:a16="http://schemas.microsoft.com/office/drawing/2014/main" id="{6F6C81FE-0ECD-BAAC-1FE4-FAAA923A0D3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54188" y="230306"/>
            <a:ext cx="394172" cy="394172"/>
          </a:xfrm>
          <a:prstGeom prst="rect">
            <a:avLst/>
          </a:prstGeom>
        </p:spPr>
      </p:pic>
    </p:spTree>
    <p:extLst>
      <p:ext uri="{BB962C8B-B14F-4D97-AF65-F5344CB8AC3E}">
        <p14:creationId xmlns:p14="http://schemas.microsoft.com/office/powerpoint/2010/main" val="3815574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A9042BFA-BF9C-10DB-73E2-ED5B5E063BB8}"/>
              </a:ext>
            </a:extLst>
          </p:cNvPr>
          <p:cNvSpPr>
            <a:spLocks noGrp="1"/>
          </p:cNvSpPr>
          <p:nvPr>
            <p:ph type="title"/>
          </p:nvPr>
        </p:nvSpPr>
        <p:spPr>
          <a:xfrm>
            <a:off x="502391" y="1979863"/>
            <a:ext cx="6269964" cy="1578160"/>
          </a:xfrm>
        </p:spPr>
        <p:txBody>
          <a:bodyPr/>
          <a:lstStyle/>
          <a:p>
            <a:r>
              <a:rPr lang="da-DK" sz="1600">
                <a:latin typeface="Montserrat" panose="00000500000000000000" pitchFamily="2" charset="0"/>
              </a:rPr>
              <a:t>Hovedudvalgets</a:t>
            </a:r>
            <a:br>
              <a:rPr lang="da-DK" sz="4800">
                <a:latin typeface="Montserrat" panose="00000500000000000000" pitchFamily="2" charset="0"/>
              </a:rPr>
            </a:br>
            <a:r>
              <a:rPr lang="da-DK" sz="4800">
                <a:latin typeface="Montserrat" panose="00000500000000000000" pitchFamily="2" charset="0"/>
              </a:rPr>
              <a:t>Tjekliste</a:t>
            </a:r>
          </a:p>
        </p:txBody>
      </p:sp>
      <p:sp>
        <p:nvSpPr>
          <p:cNvPr id="2" name="Tekstfelt 1">
            <a:extLst>
              <a:ext uri="{FF2B5EF4-FFF2-40B4-BE49-F238E27FC236}">
                <a16:creationId xmlns:a16="http://schemas.microsoft.com/office/drawing/2014/main" id="{E254ECFA-7594-1F96-A20B-6DAA7D61EE7B}"/>
              </a:ext>
            </a:extLst>
          </p:cNvPr>
          <p:cNvSpPr txBox="1"/>
          <p:nvPr/>
        </p:nvSpPr>
        <p:spPr>
          <a:xfrm>
            <a:off x="570009" y="3150206"/>
            <a:ext cx="5785600" cy="507831"/>
          </a:xfrm>
          <a:prstGeom prst="rect">
            <a:avLst/>
          </a:prstGeom>
          <a:noFill/>
        </p:spPr>
        <p:txBody>
          <a:bodyPr wrap="square" lIns="0" tIns="0" rIns="0" bIns="0" rtlCol="0">
            <a:spAutoFit/>
          </a:bodyPr>
          <a:lstStyle/>
          <a:p>
            <a:r>
              <a:rPr lang="da-DK" sz="1100" dirty="0">
                <a:solidFill>
                  <a:schemeClr val="bg1"/>
                </a:solidFill>
                <a:latin typeface="Montserrat" panose="00000500000000000000" pitchFamily="2" charset="0"/>
                <a:ea typeface="Work Sans Bold Roman" charset="0"/>
                <a:cs typeface="Work Sans Bold Roman" charset="0"/>
              </a:rPr>
              <a:t>Seniorpartnerskabet anbefaler, at tovholder anvender tjeklisten under mødet for at sikre, at I gennemgår alle relevante punkter.  Tjeklisten er ikke en facitliste, men blot et redskab til at sikre, at I kommer gennem de anbefalede trin. </a:t>
            </a:r>
          </a:p>
        </p:txBody>
      </p:sp>
      <p:sp>
        <p:nvSpPr>
          <p:cNvPr id="4" name="Rektangel 3">
            <a:extLst>
              <a:ext uri="{FF2B5EF4-FFF2-40B4-BE49-F238E27FC236}">
                <a16:creationId xmlns:a16="http://schemas.microsoft.com/office/drawing/2014/main" id="{E58DCBED-0EED-0031-0F31-FE34A0C72FC9}"/>
              </a:ext>
            </a:extLst>
          </p:cNvPr>
          <p:cNvSpPr/>
          <p:nvPr/>
        </p:nvSpPr>
        <p:spPr>
          <a:xfrm>
            <a:off x="571197" y="4554462"/>
            <a:ext cx="278487" cy="27848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err="1">
              <a:solidFill>
                <a:schemeClr val="tx2"/>
              </a:solidFill>
              <a:latin typeface="Montserrat" panose="00000500000000000000" pitchFamily="2" charset="0"/>
              <a:ea typeface="Work Sans Bold Roman" charset="0"/>
              <a:cs typeface="Work Sans Bold Roman" charset="0"/>
            </a:endParaRPr>
          </a:p>
        </p:txBody>
      </p:sp>
      <p:sp>
        <p:nvSpPr>
          <p:cNvPr id="5" name="Rektangel 4">
            <a:extLst>
              <a:ext uri="{FF2B5EF4-FFF2-40B4-BE49-F238E27FC236}">
                <a16:creationId xmlns:a16="http://schemas.microsoft.com/office/drawing/2014/main" id="{57BD9728-AB91-D5AA-2328-CA5EF8E8B64A}"/>
              </a:ext>
            </a:extLst>
          </p:cNvPr>
          <p:cNvSpPr/>
          <p:nvPr/>
        </p:nvSpPr>
        <p:spPr>
          <a:xfrm>
            <a:off x="571196" y="5138206"/>
            <a:ext cx="278487" cy="27848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err="1">
              <a:solidFill>
                <a:schemeClr val="tx2"/>
              </a:solidFill>
              <a:latin typeface="Montserrat" panose="00000500000000000000" pitchFamily="2" charset="0"/>
              <a:ea typeface="Work Sans Bold Roman" charset="0"/>
              <a:cs typeface="Work Sans Bold Roman" charset="0"/>
            </a:endParaRPr>
          </a:p>
        </p:txBody>
      </p:sp>
      <p:sp>
        <p:nvSpPr>
          <p:cNvPr id="6" name="Rektangel 5">
            <a:extLst>
              <a:ext uri="{FF2B5EF4-FFF2-40B4-BE49-F238E27FC236}">
                <a16:creationId xmlns:a16="http://schemas.microsoft.com/office/drawing/2014/main" id="{250973D0-E492-2600-75B4-B5407204F053}"/>
              </a:ext>
            </a:extLst>
          </p:cNvPr>
          <p:cNvSpPr/>
          <p:nvPr/>
        </p:nvSpPr>
        <p:spPr>
          <a:xfrm>
            <a:off x="571196" y="5721950"/>
            <a:ext cx="278487" cy="27848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err="1">
              <a:solidFill>
                <a:schemeClr val="tx2"/>
              </a:solidFill>
              <a:latin typeface="Montserrat" panose="00000500000000000000" pitchFamily="2" charset="0"/>
              <a:ea typeface="Work Sans Bold Roman" charset="0"/>
              <a:cs typeface="Work Sans Bold Roman" charset="0"/>
            </a:endParaRPr>
          </a:p>
        </p:txBody>
      </p:sp>
      <p:sp>
        <p:nvSpPr>
          <p:cNvPr id="7" name="Rektangel 6">
            <a:extLst>
              <a:ext uri="{FF2B5EF4-FFF2-40B4-BE49-F238E27FC236}">
                <a16:creationId xmlns:a16="http://schemas.microsoft.com/office/drawing/2014/main" id="{8008C289-F4A4-E47D-F1EA-E057F29AEE23}"/>
              </a:ext>
            </a:extLst>
          </p:cNvPr>
          <p:cNvSpPr/>
          <p:nvPr/>
        </p:nvSpPr>
        <p:spPr>
          <a:xfrm>
            <a:off x="571195" y="6305694"/>
            <a:ext cx="278487" cy="27848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err="1">
              <a:solidFill>
                <a:schemeClr val="tx2"/>
              </a:solidFill>
              <a:latin typeface="Montserrat" panose="00000500000000000000" pitchFamily="2" charset="0"/>
              <a:ea typeface="Work Sans Bold Roman" charset="0"/>
              <a:cs typeface="Work Sans Bold Roman" charset="0"/>
            </a:endParaRPr>
          </a:p>
        </p:txBody>
      </p:sp>
      <p:sp>
        <p:nvSpPr>
          <p:cNvPr id="8" name="Rektangel 7">
            <a:extLst>
              <a:ext uri="{FF2B5EF4-FFF2-40B4-BE49-F238E27FC236}">
                <a16:creationId xmlns:a16="http://schemas.microsoft.com/office/drawing/2014/main" id="{AABE20A5-449E-F4A4-C446-D45BE23FD9B8}"/>
              </a:ext>
            </a:extLst>
          </p:cNvPr>
          <p:cNvSpPr/>
          <p:nvPr/>
        </p:nvSpPr>
        <p:spPr>
          <a:xfrm>
            <a:off x="571194" y="6889438"/>
            <a:ext cx="278487" cy="27848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err="1">
              <a:solidFill>
                <a:schemeClr val="tx2"/>
              </a:solidFill>
              <a:latin typeface="Montserrat" panose="00000500000000000000" pitchFamily="2" charset="0"/>
              <a:ea typeface="Work Sans Bold Roman" charset="0"/>
              <a:cs typeface="Work Sans Bold Roman" charset="0"/>
            </a:endParaRPr>
          </a:p>
        </p:txBody>
      </p:sp>
      <p:sp>
        <p:nvSpPr>
          <p:cNvPr id="9" name="Tekstfelt 8">
            <a:extLst>
              <a:ext uri="{FF2B5EF4-FFF2-40B4-BE49-F238E27FC236}">
                <a16:creationId xmlns:a16="http://schemas.microsoft.com/office/drawing/2014/main" id="{382ECD49-744B-6D9C-D898-0943DFD9C1B2}"/>
              </a:ext>
            </a:extLst>
          </p:cNvPr>
          <p:cNvSpPr txBox="1"/>
          <p:nvPr/>
        </p:nvSpPr>
        <p:spPr>
          <a:xfrm>
            <a:off x="570009" y="4169777"/>
            <a:ext cx="5500706" cy="184666"/>
          </a:xfrm>
          <a:prstGeom prst="rect">
            <a:avLst/>
          </a:prstGeom>
          <a:noFill/>
        </p:spPr>
        <p:txBody>
          <a:bodyPr wrap="square" lIns="0" tIns="0" rIns="0" bIns="0" rtlCol="0">
            <a:spAutoFit/>
          </a:bodyPr>
          <a:lstStyle/>
          <a:p>
            <a:r>
              <a:rPr lang="da-DK" sz="1200" b="1">
                <a:solidFill>
                  <a:schemeClr val="bg1"/>
                </a:solidFill>
                <a:latin typeface="Montserrat" panose="00000500000000000000" pitchFamily="2" charset="0"/>
                <a:ea typeface="Work Sans Bold Roman" charset="0"/>
                <a:cs typeface="Work Sans Bold Roman" charset="0"/>
              </a:rPr>
              <a:t>Tjekliste til Hovedudvalgets arbejde med seniorindsatsen</a:t>
            </a:r>
          </a:p>
        </p:txBody>
      </p:sp>
      <p:sp>
        <p:nvSpPr>
          <p:cNvPr id="10" name="Tekstfelt 9">
            <a:extLst>
              <a:ext uri="{FF2B5EF4-FFF2-40B4-BE49-F238E27FC236}">
                <a16:creationId xmlns:a16="http://schemas.microsoft.com/office/drawing/2014/main" id="{1E787A98-9D91-8E93-150A-534ACC4DE4B1}"/>
              </a:ext>
            </a:extLst>
          </p:cNvPr>
          <p:cNvSpPr txBox="1"/>
          <p:nvPr/>
        </p:nvSpPr>
        <p:spPr>
          <a:xfrm>
            <a:off x="997796" y="4527629"/>
            <a:ext cx="5500706" cy="338554"/>
          </a:xfrm>
          <a:prstGeom prst="rect">
            <a:avLst/>
          </a:prstGeom>
          <a:noFill/>
        </p:spPr>
        <p:txBody>
          <a:bodyPr wrap="square" lIns="0" tIns="0" rIns="0" bIns="0" rtlCol="0">
            <a:spAutoFit/>
          </a:bodyPr>
          <a:lstStyle/>
          <a:p>
            <a:r>
              <a:rPr lang="da-DK" sz="1100" dirty="0">
                <a:solidFill>
                  <a:schemeClr val="bg1"/>
                </a:solidFill>
                <a:latin typeface="Montserrat" panose="00000500000000000000" pitchFamily="2" charset="0"/>
                <a:ea typeface="Work Sans Bold Roman" charset="0"/>
                <a:cs typeface="Work Sans Bold Roman" charset="0"/>
              </a:rPr>
              <a:t>Udpege tovholder fra Hovedudvalget, der har ansvar for indsamling og videregivelse af relevante materialer og overdragelse til arbejdsgruppe</a:t>
            </a:r>
          </a:p>
        </p:txBody>
      </p:sp>
      <p:sp>
        <p:nvSpPr>
          <p:cNvPr id="11" name="Tekstfelt 10">
            <a:extLst>
              <a:ext uri="{FF2B5EF4-FFF2-40B4-BE49-F238E27FC236}">
                <a16:creationId xmlns:a16="http://schemas.microsoft.com/office/drawing/2014/main" id="{60C88B55-6993-D211-875B-70D459AFFC52}"/>
              </a:ext>
            </a:extLst>
          </p:cNvPr>
          <p:cNvSpPr txBox="1"/>
          <p:nvPr/>
        </p:nvSpPr>
        <p:spPr>
          <a:xfrm>
            <a:off x="997798" y="5198112"/>
            <a:ext cx="5500706" cy="169277"/>
          </a:xfrm>
          <a:prstGeom prst="rect">
            <a:avLst/>
          </a:prstGeom>
          <a:noFill/>
        </p:spPr>
        <p:txBody>
          <a:bodyPr wrap="square" lIns="0" tIns="0" rIns="0" bIns="0" rtlCol="0">
            <a:spAutoFit/>
          </a:bodyPr>
          <a:lstStyle/>
          <a:p>
            <a:r>
              <a:rPr lang="da-DK" sz="1100" dirty="0">
                <a:solidFill>
                  <a:schemeClr val="bg1"/>
                </a:solidFill>
                <a:latin typeface="Montserrat" panose="00000500000000000000" pitchFamily="2" charset="0"/>
                <a:ea typeface="Work Sans Bold Roman" charset="0"/>
                <a:cs typeface="Work Sans Bold Roman" charset="0"/>
              </a:rPr>
              <a:t>Indsamling af relevante materialer og data til Hovedudvalgets arbejde</a:t>
            </a:r>
          </a:p>
        </p:txBody>
      </p:sp>
      <p:sp>
        <p:nvSpPr>
          <p:cNvPr id="12" name="Tekstfelt 11">
            <a:extLst>
              <a:ext uri="{FF2B5EF4-FFF2-40B4-BE49-F238E27FC236}">
                <a16:creationId xmlns:a16="http://schemas.microsoft.com/office/drawing/2014/main" id="{C53884BA-6724-FCD5-B8D8-4F6574BA7B0D}"/>
              </a:ext>
            </a:extLst>
          </p:cNvPr>
          <p:cNvSpPr txBox="1"/>
          <p:nvPr/>
        </p:nvSpPr>
        <p:spPr>
          <a:xfrm>
            <a:off x="997798" y="5783999"/>
            <a:ext cx="5500706" cy="169277"/>
          </a:xfrm>
          <a:prstGeom prst="rect">
            <a:avLst/>
          </a:prstGeom>
          <a:noFill/>
        </p:spPr>
        <p:txBody>
          <a:bodyPr wrap="square" lIns="0" tIns="0" rIns="0" bIns="0" rtlCol="0">
            <a:spAutoFit/>
          </a:bodyPr>
          <a:lstStyle/>
          <a:p>
            <a:r>
              <a:rPr lang="da-DK" sz="1100" dirty="0">
                <a:solidFill>
                  <a:schemeClr val="bg1"/>
                </a:solidFill>
                <a:latin typeface="Montserrat" panose="00000500000000000000" pitchFamily="2" charset="0"/>
                <a:ea typeface="Work Sans Bold Roman" charset="0"/>
                <a:cs typeface="Work Sans Bold Roman" charset="0"/>
              </a:rPr>
              <a:t>Udvikling eller genbesøg af seniorpolitik</a:t>
            </a:r>
          </a:p>
        </p:txBody>
      </p:sp>
      <p:sp>
        <p:nvSpPr>
          <p:cNvPr id="13" name="Tekstfelt 12">
            <a:extLst>
              <a:ext uri="{FF2B5EF4-FFF2-40B4-BE49-F238E27FC236}">
                <a16:creationId xmlns:a16="http://schemas.microsoft.com/office/drawing/2014/main" id="{124ACA2F-5D56-1302-7351-C8D521960EBB}"/>
              </a:ext>
            </a:extLst>
          </p:cNvPr>
          <p:cNvSpPr txBox="1"/>
          <p:nvPr/>
        </p:nvSpPr>
        <p:spPr>
          <a:xfrm>
            <a:off x="997798" y="6283124"/>
            <a:ext cx="5500706" cy="338554"/>
          </a:xfrm>
          <a:prstGeom prst="rect">
            <a:avLst/>
          </a:prstGeom>
          <a:noFill/>
        </p:spPr>
        <p:txBody>
          <a:bodyPr wrap="square" lIns="0" tIns="0" rIns="0" bIns="0" rtlCol="0">
            <a:spAutoFit/>
          </a:bodyPr>
          <a:lstStyle/>
          <a:p>
            <a:r>
              <a:rPr lang="da-DK" sz="1100" dirty="0">
                <a:solidFill>
                  <a:schemeClr val="bg1"/>
                </a:solidFill>
                <a:latin typeface="Montserrat" panose="00000500000000000000" pitchFamily="2" charset="0"/>
                <a:ea typeface="Work Sans Bold Roman" charset="0"/>
                <a:cs typeface="Work Sans Bold Roman" charset="0"/>
              </a:rPr>
              <a:t>Strategisk udvælgelse af område, der skal arbejde med seniorindsatsen indledningsvist</a:t>
            </a:r>
          </a:p>
        </p:txBody>
      </p:sp>
      <p:sp>
        <p:nvSpPr>
          <p:cNvPr id="14" name="Tekstfelt 13">
            <a:extLst>
              <a:ext uri="{FF2B5EF4-FFF2-40B4-BE49-F238E27FC236}">
                <a16:creationId xmlns:a16="http://schemas.microsoft.com/office/drawing/2014/main" id="{41F5B536-5DE4-F280-E207-DD995F4AA8AF}"/>
              </a:ext>
            </a:extLst>
          </p:cNvPr>
          <p:cNvSpPr txBox="1"/>
          <p:nvPr/>
        </p:nvSpPr>
        <p:spPr>
          <a:xfrm>
            <a:off x="997797" y="6944042"/>
            <a:ext cx="5500706" cy="169277"/>
          </a:xfrm>
          <a:prstGeom prst="rect">
            <a:avLst/>
          </a:prstGeom>
          <a:noFill/>
        </p:spPr>
        <p:txBody>
          <a:bodyPr wrap="square" lIns="0" tIns="0" rIns="0" bIns="0" rtlCol="0">
            <a:spAutoFit/>
          </a:bodyPr>
          <a:lstStyle/>
          <a:p>
            <a:r>
              <a:rPr lang="da-DK" sz="1100" dirty="0">
                <a:solidFill>
                  <a:schemeClr val="bg1"/>
                </a:solidFill>
                <a:latin typeface="Montserrat" panose="00000500000000000000" pitchFamily="2" charset="0"/>
                <a:ea typeface="Work Sans Bold Roman" charset="0"/>
                <a:cs typeface="Work Sans Bold Roman" charset="0"/>
              </a:rPr>
              <a:t>Rammesætning af principper og mål for seniorindsatsen i jeres kommune</a:t>
            </a:r>
          </a:p>
        </p:txBody>
      </p:sp>
      <p:sp>
        <p:nvSpPr>
          <p:cNvPr id="15" name="Rektangel 14">
            <a:extLst>
              <a:ext uri="{FF2B5EF4-FFF2-40B4-BE49-F238E27FC236}">
                <a16:creationId xmlns:a16="http://schemas.microsoft.com/office/drawing/2014/main" id="{E1E7C661-EFE5-C3C4-9DFE-1EEE4092F504}"/>
              </a:ext>
            </a:extLst>
          </p:cNvPr>
          <p:cNvSpPr/>
          <p:nvPr/>
        </p:nvSpPr>
        <p:spPr>
          <a:xfrm>
            <a:off x="578250" y="8056926"/>
            <a:ext cx="278487" cy="27848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err="1">
              <a:solidFill>
                <a:schemeClr val="tx2"/>
              </a:solidFill>
              <a:latin typeface="Montserrat" panose="00000500000000000000" pitchFamily="2" charset="0"/>
              <a:ea typeface="Work Sans Bold Roman" charset="0"/>
              <a:cs typeface="Work Sans Bold Roman" charset="0"/>
            </a:endParaRPr>
          </a:p>
        </p:txBody>
      </p:sp>
      <p:sp>
        <p:nvSpPr>
          <p:cNvPr id="16" name="Rektangel 15">
            <a:extLst>
              <a:ext uri="{FF2B5EF4-FFF2-40B4-BE49-F238E27FC236}">
                <a16:creationId xmlns:a16="http://schemas.microsoft.com/office/drawing/2014/main" id="{BE51B786-7E00-2F4A-C438-2FA363A57454}"/>
              </a:ext>
            </a:extLst>
          </p:cNvPr>
          <p:cNvSpPr/>
          <p:nvPr/>
        </p:nvSpPr>
        <p:spPr>
          <a:xfrm>
            <a:off x="578248" y="8640671"/>
            <a:ext cx="278487" cy="27848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err="1">
              <a:solidFill>
                <a:schemeClr val="tx2"/>
              </a:solidFill>
              <a:latin typeface="Montserrat" panose="00000500000000000000" pitchFamily="2" charset="0"/>
              <a:ea typeface="Work Sans Bold Roman" charset="0"/>
              <a:cs typeface="Work Sans Bold Roman" charset="0"/>
            </a:endParaRPr>
          </a:p>
        </p:txBody>
      </p:sp>
      <p:sp>
        <p:nvSpPr>
          <p:cNvPr id="17" name="Tekstfelt 16">
            <a:extLst>
              <a:ext uri="{FF2B5EF4-FFF2-40B4-BE49-F238E27FC236}">
                <a16:creationId xmlns:a16="http://schemas.microsoft.com/office/drawing/2014/main" id="{D30CC1B8-9181-10AD-9494-0064F80FBD50}"/>
              </a:ext>
            </a:extLst>
          </p:cNvPr>
          <p:cNvSpPr txBox="1"/>
          <p:nvPr/>
        </p:nvSpPr>
        <p:spPr>
          <a:xfrm>
            <a:off x="997796" y="8062847"/>
            <a:ext cx="5500706" cy="169277"/>
          </a:xfrm>
          <a:prstGeom prst="rect">
            <a:avLst/>
          </a:prstGeom>
          <a:noFill/>
        </p:spPr>
        <p:txBody>
          <a:bodyPr wrap="square" lIns="0" tIns="0" rIns="0" bIns="0" rtlCol="0">
            <a:spAutoFit/>
          </a:bodyPr>
          <a:lstStyle/>
          <a:p>
            <a:r>
              <a:rPr lang="da-DK" sz="1100">
                <a:solidFill>
                  <a:schemeClr val="bg1"/>
                </a:solidFill>
                <a:latin typeface="Montserrat" panose="00000500000000000000" pitchFamily="2" charset="0"/>
                <a:ea typeface="Work Sans Bold Roman" charset="0"/>
                <a:cs typeface="Work Sans Bold Roman" charset="0"/>
              </a:rPr>
              <a:t>Sammensætte arbejdsgruppe og planlægge opfølgning for seniorindsatsen </a:t>
            </a:r>
          </a:p>
        </p:txBody>
      </p:sp>
      <p:sp>
        <p:nvSpPr>
          <p:cNvPr id="18" name="Tekstfelt 17">
            <a:extLst>
              <a:ext uri="{FF2B5EF4-FFF2-40B4-BE49-F238E27FC236}">
                <a16:creationId xmlns:a16="http://schemas.microsoft.com/office/drawing/2014/main" id="{FC185C2F-8920-E01A-10B8-86F52E8183CB}"/>
              </a:ext>
            </a:extLst>
          </p:cNvPr>
          <p:cNvSpPr txBox="1"/>
          <p:nvPr/>
        </p:nvSpPr>
        <p:spPr>
          <a:xfrm>
            <a:off x="997796" y="8704999"/>
            <a:ext cx="5500706" cy="169277"/>
          </a:xfrm>
          <a:prstGeom prst="rect">
            <a:avLst/>
          </a:prstGeom>
          <a:noFill/>
        </p:spPr>
        <p:txBody>
          <a:bodyPr wrap="square" lIns="0" tIns="0" rIns="0" bIns="0" rtlCol="0">
            <a:spAutoFit/>
          </a:bodyPr>
          <a:lstStyle/>
          <a:p>
            <a:r>
              <a:rPr lang="da-DK" sz="1100">
                <a:solidFill>
                  <a:schemeClr val="bg1"/>
                </a:solidFill>
                <a:latin typeface="Montserrat" panose="00000500000000000000" pitchFamily="2" charset="0"/>
                <a:ea typeface="Work Sans Bold Roman" charset="0"/>
                <a:cs typeface="Work Sans Bold Roman" charset="0"/>
              </a:rPr>
              <a:t>Skrive referat til arbejdsgruppen</a:t>
            </a:r>
          </a:p>
        </p:txBody>
      </p:sp>
      <p:sp>
        <p:nvSpPr>
          <p:cNvPr id="19" name="Rektangel 18">
            <a:extLst>
              <a:ext uri="{FF2B5EF4-FFF2-40B4-BE49-F238E27FC236}">
                <a16:creationId xmlns:a16="http://schemas.microsoft.com/office/drawing/2014/main" id="{B34903B0-9FA5-FDE0-67C9-F8C2A57A05F2}"/>
              </a:ext>
            </a:extLst>
          </p:cNvPr>
          <p:cNvSpPr/>
          <p:nvPr/>
        </p:nvSpPr>
        <p:spPr>
          <a:xfrm>
            <a:off x="578247" y="7473182"/>
            <a:ext cx="278487" cy="27848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err="1">
              <a:solidFill>
                <a:schemeClr val="tx2"/>
              </a:solidFill>
              <a:latin typeface="Montserrat" panose="00000500000000000000" pitchFamily="2" charset="0"/>
              <a:ea typeface="Work Sans Bold Roman" charset="0"/>
              <a:cs typeface="Work Sans Bold Roman" charset="0"/>
            </a:endParaRPr>
          </a:p>
        </p:txBody>
      </p:sp>
      <p:sp>
        <p:nvSpPr>
          <p:cNvPr id="20" name="Tekstfelt 19">
            <a:extLst>
              <a:ext uri="{FF2B5EF4-FFF2-40B4-BE49-F238E27FC236}">
                <a16:creationId xmlns:a16="http://schemas.microsoft.com/office/drawing/2014/main" id="{D1979935-259D-BE05-0685-AFA1A65CD21A}"/>
              </a:ext>
            </a:extLst>
          </p:cNvPr>
          <p:cNvSpPr txBox="1"/>
          <p:nvPr/>
        </p:nvSpPr>
        <p:spPr>
          <a:xfrm>
            <a:off x="1004850" y="7529929"/>
            <a:ext cx="5500706" cy="169277"/>
          </a:xfrm>
          <a:prstGeom prst="rect">
            <a:avLst/>
          </a:prstGeom>
          <a:noFill/>
        </p:spPr>
        <p:txBody>
          <a:bodyPr wrap="square" lIns="0" tIns="0" rIns="0" bIns="0" rtlCol="0">
            <a:spAutoFit/>
          </a:bodyPr>
          <a:lstStyle/>
          <a:p>
            <a:r>
              <a:rPr lang="da-DK" sz="1100" dirty="0">
                <a:solidFill>
                  <a:schemeClr val="bg1"/>
                </a:solidFill>
                <a:latin typeface="Montserrat" panose="00000500000000000000" pitchFamily="2" charset="0"/>
                <a:ea typeface="Work Sans Bold Roman" charset="0"/>
                <a:cs typeface="Work Sans Bold Roman" charset="0"/>
              </a:rPr>
              <a:t>Valg af adviseringssystem til seniorsamtalen.</a:t>
            </a:r>
          </a:p>
        </p:txBody>
      </p:sp>
    </p:spTree>
    <p:extLst>
      <p:ext uri="{BB962C8B-B14F-4D97-AF65-F5344CB8AC3E}">
        <p14:creationId xmlns:p14="http://schemas.microsoft.com/office/powerpoint/2010/main" val="341145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2">
            <a:extLst>
              <a:ext uri="{FF2B5EF4-FFF2-40B4-BE49-F238E27FC236}">
                <a16:creationId xmlns:a16="http://schemas.microsoft.com/office/drawing/2014/main" id="{95663CBD-DC2F-6ECE-4866-B51202D20B91}"/>
              </a:ext>
            </a:extLst>
          </p:cNvPr>
          <p:cNvSpPr txBox="1">
            <a:spLocks/>
          </p:cNvSpPr>
          <p:nvPr/>
        </p:nvSpPr>
        <p:spPr>
          <a:xfrm>
            <a:off x="502391" y="3912705"/>
            <a:ext cx="6269964" cy="1578160"/>
          </a:xfrm>
          <a:prstGeom prst="rect">
            <a:avLst/>
          </a:prstGeom>
        </p:spPr>
        <p:txBody>
          <a:bodyPr vert="horz" lIns="0" tIns="0" rIns="0" bIns="0" rtlCol="0" anchor="t" anchorCtr="0">
            <a:noAutofit/>
          </a:bodyPr>
          <a:lstStyle>
            <a:lvl1pPr algn="l" defTabSz="244223" rtl="0" eaLnBrk="1" latinLnBrk="0" hangingPunct="1">
              <a:lnSpc>
                <a:spcPct val="100000"/>
              </a:lnSpc>
              <a:spcBef>
                <a:spcPct val="0"/>
              </a:spcBef>
              <a:buNone/>
              <a:defRPr sz="1577" b="1" kern="1200" cap="none" baseline="0">
                <a:solidFill>
                  <a:schemeClr val="bg1"/>
                </a:solidFill>
                <a:latin typeface="Montserrat" pitchFamily="2" charset="77"/>
                <a:ea typeface="Montserrat" pitchFamily="2" charset="77"/>
                <a:cs typeface="Montserrat" pitchFamily="2" charset="77"/>
              </a:defRPr>
            </a:lvl1pPr>
          </a:lstStyle>
          <a:p>
            <a:r>
              <a:rPr lang="da-DK" sz="1600">
                <a:latin typeface="Montserrat" panose="00000500000000000000" pitchFamily="2" charset="0"/>
              </a:rPr>
              <a:t>DEL 2 - </a:t>
            </a:r>
            <a:r>
              <a:rPr lang="da-DK" sz="1600" b="0">
                <a:latin typeface="Montserrat" panose="00000500000000000000" pitchFamily="2" charset="0"/>
              </a:rPr>
              <a:t>Håndbog til</a:t>
            </a:r>
            <a:br>
              <a:rPr lang="da-DK" sz="4800">
                <a:latin typeface="Montserrat" panose="00000500000000000000" pitchFamily="2" charset="0"/>
              </a:rPr>
            </a:br>
            <a:r>
              <a:rPr lang="da-DK" sz="4800">
                <a:latin typeface="Montserrat" panose="00000500000000000000" pitchFamily="2" charset="0"/>
              </a:rPr>
              <a:t>Arbejdsgruppen</a:t>
            </a:r>
          </a:p>
        </p:txBody>
      </p:sp>
      <p:sp>
        <p:nvSpPr>
          <p:cNvPr id="6" name="Tekstfelt 5">
            <a:extLst>
              <a:ext uri="{FF2B5EF4-FFF2-40B4-BE49-F238E27FC236}">
                <a16:creationId xmlns:a16="http://schemas.microsoft.com/office/drawing/2014/main" id="{C7AD740A-4F64-DBF2-6A0D-C47DD3A2BE7C}"/>
              </a:ext>
            </a:extLst>
          </p:cNvPr>
          <p:cNvSpPr txBox="1"/>
          <p:nvPr/>
        </p:nvSpPr>
        <p:spPr>
          <a:xfrm>
            <a:off x="509442" y="5121533"/>
            <a:ext cx="5500706" cy="553998"/>
          </a:xfrm>
          <a:prstGeom prst="rect">
            <a:avLst/>
          </a:prstGeom>
          <a:noFill/>
        </p:spPr>
        <p:txBody>
          <a:bodyPr wrap="square" lIns="0" tIns="0" rIns="0" bIns="0" rtlCol="0">
            <a:spAutoFit/>
          </a:bodyPr>
          <a:lstStyle/>
          <a:p>
            <a:r>
              <a:rPr lang="da-DK" sz="1200" dirty="0">
                <a:solidFill>
                  <a:schemeClr val="bg1"/>
                </a:solidFill>
                <a:latin typeface="Montserrat" panose="00000500000000000000" pitchFamily="2" charset="0"/>
                <a:ea typeface="Work Sans Bold Roman" charset="0"/>
                <a:cs typeface="Work Sans Bold Roman" charset="0"/>
              </a:rPr>
              <a:t>Denne del af håndbogen er tiltænkt den nedsatte arbejdsgruppe. </a:t>
            </a:r>
          </a:p>
          <a:p>
            <a:r>
              <a:rPr lang="da-DK" sz="1200" dirty="0">
                <a:solidFill>
                  <a:schemeClr val="bg1"/>
                </a:solidFill>
                <a:latin typeface="Montserrat" panose="00000500000000000000" pitchFamily="2" charset="0"/>
                <a:ea typeface="Work Sans Bold Roman" charset="0"/>
                <a:cs typeface="Work Sans Bold Roman" charset="0"/>
              </a:rPr>
              <a:t>Det er i høj grad jer, der kender hverdagen på de kommunale arbejdspladser og derfor kan tilrettelægge den gode proces.</a:t>
            </a:r>
          </a:p>
        </p:txBody>
      </p:sp>
    </p:spTree>
    <p:extLst>
      <p:ext uri="{BB962C8B-B14F-4D97-AF65-F5344CB8AC3E}">
        <p14:creationId xmlns:p14="http://schemas.microsoft.com/office/powerpoint/2010/main" val="2006366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el 2">
            <a:extLst>
              <a:ext uri="{FF2B5EF4-FFF2-40B4-BE49-F238E27FC236}">
                <a16:creationId xmlns:a16="http://schemas.microsoft.com/office/drawing/2014/main" id="{987BAAD1-454A-FD8F-2EE4-108150E5B6C7}"/>
              </a:ext>
            </a:extLst>
          </p:cNvPr>
          <p:cNvSpPr>
            <a:spLocks noGrp="1"/>
          </p:cNvSpPr>
          <p:nvPr>
            <p:ph type="title"/>
          </p:nvPr>
        </p:nvSpPr>
        <p:spPr>
          <a:xfrm>
            <a:off x="491573" y="922345"/>
            <a:ext cx="6590953" cy="1578160"/>
          </a:xfrm>
        </p:spPr>
        <p:txBody>
          <a:bodyPr/>
          <a:lstStyle/>
          <a:p>
            <a:r>
              <a:rPr lang="da-DK" sz="4800" dirty="0">
                <a:solidFill>
                  <a:srgbClr val="453673"/>
                </a:solidFill>
              </a:rPr>
              <a:t>Indholds-</a:t>
            </a:r>
            <a:br>
              <a:rPr lang="da-DK" sz="4800" dirty="0">
                <a:solidFill>
                  <a:srgbClr val="453673"/>
                </a:solidFill>
              </a:rPr>
            </a:br>
            <a:r>
              <a:rPr lang="da-DK" sz="4800" dirty="0">
                <a:solidFill>
                  <a:srgbClr val="453673"/>
                </a:solidFill>
              </a:rPr>
              <a:t>fortegnelse</a:t>
            </a:r>
            <a:br>
              <a:rPr lang="da-DK" sz="4800" dirty="0">
                <a:solidFill>
                  <a:srgbClr val="453673"/>
                </a:solidFill>
              </a:rPr>
            </a:br>
            <a:endParaRPr lang="da-DK" sz="4800" dirty="0">
              <a:solidFill>
                <a:srgbClr val="453673"/>
              </a:solidFill>
            </a:endParaRPr>
          </a:p>
        </p:txBody>
      </p:sp>
      <p:sp>
        <p:nvSpPr>
          <p:cNvPr id="3" name="Title 1">
            <a:extLst>
              <a:ext uri="{FF2B5EF4-FFF2-40B4-BE49-F238E27FC236}">
                <a16:creationId xmlns:a16="http://schemas.microsoft.com/office/drawing/2014/main" id="{F9C7FC00-08A8-D3F2-10C9-67B2825C5B80}"/>
              </a:ext>
            </a:extLst>
          </p:cNvPr>
          <p:cNvSpPr txBox="1">
            <a:spLocks/>
          </p:cNvSpPr>
          <p:nvPr/>
        </p:nvSpPr>
        <p:spPr>
          <a:xfrm>
            <a:off x="491573" y="2607938"/>
            <a:ext cx="6516213" cy="3886199"/>
          </a:xfrm>
          <a:prstGeom prst="rect">
            <a:avLst/>
          </a:prstGeom>
        </p:spPr>
        <p:txBody>
          <a:bodyPr vert="horz" lIns="0" tIns="0" rIns="0" bIns="0" rtlCol="0" anchor="t" anchorCtr="0">
            <a:no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da-DK" sz="1600" b="1" dirty="0">
                <a:solidFill>
                  <a:schemeClr val="accent3"/>
                </a:solidFill>
                <a:effectLst/>
                <a:latin typeface="Montserrat" panose="00000500000000000000" pitchFamily="2" charset="0"/>
                <a:ea typeface="Calibri" panose="020F0502020204030204" pitchFamily="34" charset="0"/>
                <a:cs typeface="Times New Roman" panose="02020603050405020304" pitchFamily="18" charset="0"/>
              </a:rPr>
              <a:t>Indledning					</a:t>
            </a:r>
          </a:p>
          <a:p>
            <a:pPr lvl="1">
              <a:lnSpc>
                <a:spcPct val="107000"/>
              </a:lnSpc>
              <a:spcAft>
                <a:spcPts val="800"/>
              </a:spcAft>
            </a:pPr>
            <a:r>
              <a:rPr lang="da-DK" sz="1400" dirty="0">
                <a:solidFill>
                  <a:schemeClr val="accent3"/>
                </a:solidFill>
                <a:effectLst/>
                <a:latin typeface="Montserrat" panose="00000500000000000000" pitchFamily="2" charset="0"/>
                <a:ea typeface="Calibri" panose="020F0502020204030204" pitchFamily="34" charset="0"/>
                <a:cs typeface="Times New Roman" panose="02020603050405020304" pitchFamily="18" charset="0"/>
              </a:rPr>
              <a:t>Introduktion til håndbogen			4</a:t>
            </a:r>
          </a:p>
          <a:p>
            <a:pPr lvl="1">
              <a:lnSpc>
                <a:spcPct val="107000"/>
              </a:lnSpc>
              <a:spcAft>
                <a:spcPts val="800"/>
              </a:spcAft>
            </a:pPr>
            <a:r>
              <a:rPr lang="da-DK" sz="1400" dirty="0">
                <a:solidFill>
                  <a:schemeClr val="accent3"/>
                </a:solidFill>
                <a:latin typeface="Montserrat" panose="00000500000000000000" pitchFamily="2" charset="0"/>
                <a:ea typeface="Calibri" panose="020F0502020204030204" pitchFamily="34" charset="0"/>
                <a:cs typeface="Times New Roman" panose="02020603050405020304" pitchFamily="18" charset="0"/>
              </a:rPr>
              <a:t>Gode råd til organisering	og forankring 		5</a:t>
            </a:r>
          </a:p>
          <a:p>
            <a:pPr lvl="1">
              <a:lnSpc>
                <a:spcPct val="107000"/>
              </a:lnSpc>
              <a:spcAft>
                <a:spcPts val="800"/>
              </a:spcAft>
            </a:pPr>
            <a:r>
              <a:rPr lang="da-DK" sz="1400" dirty="0">
                <a:solidFill>
                  <a:schemeClr val="accent3"/>
                </a:solidFill>
                <a:effectLst/>
                <a:latin typeface="Montserrat" panose="00000500000000000000" pitchFamily="2" charset="0"/>
                <a:ea typeface="Calibri" panose="020F0502020204030204" pitchFamily="34" charset="0"/>
                <a:cs typeface="Times New Roman" panose="02020603050405020304" pitchFamily="18" charset="0"/>
              </a:rPr>
              <a:t>Tovholdernes hovedopgaver			6</a:t>
            </a:r>
          </a:p>
          <a:p>
            <a:pPr>
              <a:lnSpc>
                <a:spcPct val="107000"/>
              </a:lnSpc>
              <a:spcAft>
                <a:spcPts val="800"/>
              </a:spcAft>
            </a:pPr>
            <a:r>
              <a:rPr lang="da-DK" sz="1600" b="1" dirty="0">
                <a:solidFill>
                  <a:schemeClr val="accent3"/>
                </a:solidFill>
                <a:latin typeface="Montserrat" panose="00000500000000000000" pitchFamily="2" charset="0"/>
                <a:ea typeface="Calibri" panose="020F0502020204030204" pitchFamily="34" charset="0"/>
                <a:cs typeface="Times New Roman" panose="02020603050405020304" pitchFamily="18" charset="0"/>
              </a:rPr>
              <a:t>Håndbog til Hovedudvalget</a:t>
            </a:r>
            <a:endParaRPr lang="da-DK" sz="1600" b="1" dirty="0">
              <a:solidFill>
                <a:schemeClr val="accent3"/>
              </a:solidFill>
              <a:effectLst/>
              <a:latin typeface="Montserrat" panose="00000500000000000000" pitchFamily="2" charset="0"/>
              <a:ea typeface="Calibri" panose="020F0502020204030204" pitchFamily="34" charset="0"/>
              <a:cs typeface="Times New Roman" panose="02020603050405020304" pitchFamily="18" charset="0"/>
            </a:endParaRPr>
          </a:p>
          <a:p>
            <a:pPr lvl="1">
              <a:lnSpc>
                <a:spcPct val="107000"/>
              </a:lnSpc>
              <a:spcAft>
                <a:spcPts val="800"/>
              </a:spcAft>
            </a:pPr>
            <a:r>
              <a:rPr lang="da-DK" sz="1400" dirty="0">
                <a:solidFill>
                  <a:schemeClr val="accent3"/>
                </a:solidFill>
                <a:effectLst/>
                <a:latin typeface="Montserrat" panose="00000500000000000000" pitchFamily="2" charset="0"/>
                <a:ea typeface="Calibri" panose="020F0502020204030204" pitchFamily="34" charset="0"/>
                <a:cs typeface="Times New Roman" panose="02020603050405020304" pitchFamily="18" charset="0"/>
              </a:rPr>
              <a:t>Forberedelse til drøftelse i Hovedudvalget</a:t>
            </a:r>
            <a:r>
              <a:rPr lang="da-DK" sz="1400" dirty="0">
                <a:solidFill>
                  <a:schemeClr val="accent3"/>
                </a:solidFill>
                <a:latin typeface="Montserrat" panose="00000500000000000000" pitchFamily="2" charset="0"/>
                <a:ea typeface="Calibri" panose="020F0502020204030204" pitchFamily="34" charset="0"/>
                <a:cs typeface="Times New Roman" panose="02020603050405020304" pitchFamily="18" charset="0"/>
              </a:rPr>
              <a:t>		9 – 10</a:t>
            </a:r>
          </a:p>
          <a:p>
            <a:pPr lvl="1">
              <a:lnSpc>
                <a:spcPct val="107000"/>
              </a:lnSpc>
              <a:spcAft>
                <a:spcPts val="800"/>
              </a:spcAft>
            </a:pPr>
            <a:r>
              <a:rPr lang="da-DK" sz="1400" dirty="0">
                <a:solidFill>
                  <a:schemeClr val="accent3"/>
                </a:solidFill>
                <a:latin typeface="Montserrat" panose="00000500000000000000" pitchFamily="2" charset="0"/>
                <a:ea typeface="Calibri" panose="020F0502020204030204" pitchFamily="34" charset="0"/>
                <a:cs typeface="Times New Roman" panose="02020603050405020304" pitchFamily="18" charset="0"/>
              </a:rPr>
              <a:t>Seniorpolitikken i jeres kommune			11</a:t>
            </a:r>
          </a:p>
          <a:p>
            <a:pPr lvl="1">
              <a:lnSpc>
                <a:spcPct val="107000"/>
              </a:lnSpc>
              <a:spcAft>
                <a:spcPts val="800"/>
              </a:spcAft>
            </a:pPr>
            <a:r>
              <a:rPr lang="da-DK" sz="1400" dirty="0">
                <a:solidFill>
                  <a:schemeClr val="accent3"/>
                </a:solidFill>
                <a:latin typeface="Montserrat" panose="00000500000000000000" pitchFamily="2" charset="0"/>
                <a:ea typeface="Calibri" panose="020F0502020204030204" pitchFamily="34" charset="0"/>
                <a:cs typeface="Times New Roman" panose="02020603050405020304" pitchFamily="18" charset="0"/>
              </a:rPr>
              <a:t>Hvem kan indsatsen omfatte?			12</a:t>
            </a:r>
          </a:p>
          <a:p>
            <a:pPr lvl="1">
              <a:lnSpc>
                <a:spcPct val="107000"/>
              </a:lnSpc>
              <a:spcAft>
                <a:spcPts val="800"/>
              </a:spcAft>
            </a:pPr>
            <a:r>
              <a:rPr lang="da-DK" sz="1400" dirty="0">
                <a:solidFill>
                  <a:schemeClr val="accent3"/>
                </a:solidFill>
                <a:latin typeface="Montserrat" panose="00000500000000000000" pitchFamily="2" charset="0"/>
                <a:ea typeface="Calibri" panose="020F0502020204030204" pitchFamily="34" charset="0"/>
                <a:cs typeface="Times New Roman" panose="02020603050405020304" pitchFamily="18" charset="0"/>
              </a:rPr>
              <a:t>Mål og principper for seniorindsatsen		13</a:t>
            </a:r>
          </a:p>
          <a:p>
            <a:pPr lvl="1">
              <a:lnSpc>
                <a:spcPct val="107000"/>
              </a:lnSpc>
              <a:spcAft>
                <a:spcPts val="800"/>
              </a:spcAft>
            </a:pPr>
            <a:r>
              <a:rPr lang="da-DK" sz="1400" dirty="0">
                <a:solidFill>
                  <a:schemeClr val="accent3"/>
                </a:solidFill>
                <a:latin typeface="Montserrat" panose="00000500000000000000" pitchFamily="2" charset="0"/>
                <a:ea typeface="Calibri" panose="020F0502020204030204" pitchFamily="34" charset="0"/>
                <a:cs typeface="Times New Roman" panose="02020603050405020304" pitchFamily="18" charset="0"/>
              </a:rPr>
              <a:t>Systematisk indsats for seniorsamtaler		14 - 15</a:t>
            </a:r>
          </a:p>
          <a:p>
            <a:pPr lvl="1">
              <a:lnSpc>
                <a:spcPct val="107000"/>
              </a:lnSpc>
              <a:spcAft>
                <a:spcPts val="800"/>
              </a:spcAft>
            </a:pPr>
            <a:r>
              <a:rPr lang="da-DK" sz="1400" dirty="0">
                <a:solidFill>
                  <a:schemeClr val="accent3"/>
                </a:solidFill>
                <a:latin typeface="Montserrat" panose="00000500000000000000" pitchFamily="2" charset="0"/>
                <a:ea typeface="Calibri" panose="020F0502020204030204" pitchFamily="34" charset="0"/>
                <a:cs typeface="Times New Roman" panose="02020603050405020304" pitchFamily="18" charset="0"/>
              </a:rPr>
              <a:t>Udpegelse af arbejdsgruppe			16</a:t>
            </a:r>
          </a:p>
          <a:p>
            <a:pPr lvl="1">
              <a:lnSpc>
                <a:spcPct val="107000"/>
              </a:lnSpc>
              <a:spcAft>
                <a:spcPts val="800"/>
              </a:spcAft>
            </a:pPr>
            <a:r>
              <a:rPr lang="da-DK" sz="1400" dirty="0">
                <a:solidFill>
                  <a:schemeClr val="accent3"/>
                </a:solidFill>
                <a:latin typeface="Montserrat" panose="00000500000000000000" pitchFamily="2" charset="0"/>
                <a:ea typeface="Calibri" panose="020F0502020204030204" pitchFamily="34" charset="0"/>
                <a:cs typeface="Times New Roman" panose="02020603050405020304" pitchFamily="18" charset="0"/>
              </a:rPr>
              <a:t>Skriv det gode referat til arbejdsgruppen		17</a:t>
            </a:r>
          </a:p>
          <a:p>
            <a:pPr lvl="1">
              <a:lnSpc>
                <a:spcPct val="107000"/>
              </a:lnSpc>
              <a:spcAft>
                <a:spcPts val="800"/>
              </a:spcAft>
            </a:pPr>
            <a:r>
              <a:rPr lang="da-DK" sz="1400" dirty="0">
                <a:solidFill>
                  <a:schemeClr val="accent3"/>
                </a:solidFill>
                <a:latin typeface="Montserrat" panose="00000500000000000000" pitchFamily="2" charset="0"/>
                <a:ea typeface="Calibri" panose="020F0502020204030204" pitchFamily="34" charset="0"/>
                <a:cs typeface="Times New Roman" panose="02020603050405020304" pitchFamily="18" charset="0"/>
              </a:rPr>
              <a:t>Hovedudvalgets tjekliste				18</a:t>
            </a:r>
          </a:p>
          <a:p>
            <a:pPr>
              <a:lnSpc>
                <a:spcPct val="107000"/>
              </a:lnSpc>
              <a:spcAft>
                <a:spcPts val="800"/>
              </a:spcAft>
            </a:pPr>
            <a:r>
              <a:rPr lang="da-DK" sz="1600" b="1" dirty="0">
                <a:solidFill>
                  <a:schemeClr val="accent3"/>
                </a:solidFill>
                <a:latin typeface="Montserrat" panose="00000500000000000000" pitchFamily="2" charset="0"/>
                <a:ea typeface="Calibri" panose="020F0502020204030204" pitchFamily="34" charset="0"/>
                <a:cs typeface="Times New Roman" panose="02020603050405020304" pitchFamily="18" charset="0"/>
              </a:rPr>
              <a:t>Håndbog til arbejdsgruppen</a:t>
            </a:r>
          </a:p>
          <a:p>
            <a:pPr lvl="1">
              <a:lnSpc>
                <a:spcPct val="107000"/>
              </a:lnSpc>
              <a:spcAft>
                <a:spcPts val="800"/>
              </a:spcAft>
            </a:pPr>
            <a:r>
              <a:rPr lang="da-DK" sz="1400" dirty="0">
                <a:solidFill>
                  <a:schemeClr val="accent3"/>
                </a:solidFill>
                <a:effectLst/>
                <a:latin typeface="Montserrat" panose="00000500000000000000" pitchFamily="2" charset="0"/>
                <a:ea typeface="Calibri" panose="020F0502020204030204" pitchFamily="34" charset="0"/>
                <a:cs typeface="Times New Roman" panose="02020603050405020304" pitchFamily="18" charset="0"/>
              </a:rPr>
              <a:t>Første opgave for arbejdsgruppen			21</a:t>
            </a:r>
          </a:p>
          <a:p>
            <a:pPr lvl="1">
              <a:lnSpc>
                <a:spcPct val="107000"/>
              </a:lnSpc>
              <a:spcAft>
                <a:spcPts val="800"/>
              </a:spcAft>
            </a:pPr>
            <a:r>
              <a:rPr lang="da-DK" sz="1400" dirty="0">
                <a:solidFill>
                  <a:schemeClr val="accent3"/>
                </a:solidFill>
                <a:effectLst/>
                <a:latin typeface="Montserrat" panose="00000500000000000000" pitchFamily="2" charset="0"/>
                <a:ea typeface="Calibri" panose="020F0502020204030204" pitchFamily="34" charset="0"/>
                <a:cs typeface="Times New Roman" panose="02020603050405020304" pitchFamily="18" charset="0"/>
              </a:rPr>
              <a:t>Muligheder og barrierer for implementering		22</a:t>
            </a:r>
          </a:p>
          <a:p>
            <a:pPr lvl="1">
              <a:lnSpc>
                <a:spcPct val="107000"/>
              </a:lnSpc>
              <a:spcAft>
                <a:spcPts val="800"/>
              </a:spcAft>
            </a:pPr>
            <a:r>
              <a:rPr lang="da-DK" sz="1400" dirty="0">
                <a:solidFill>
                  <a:schemeClr val="accent3"/>
                </a:solidFill>
                <a:latin typeface="Montserrat" panose="00000500000000000000" pitchFamily="2" charset="0"/>
                <a:ea typeface="Calibri" panose="020F0502020204030204" pitchFamily="34" charset="0"/>
                <a:cs typeface="Times New Roman" panose="02020603050405020304" pitchFamily="18" charset="0"/>
              </a:rPr>
              <a:t>Behov for viden og data før implementering 		23</a:t>
            </a:r>
          </a:p>
          <a:p>
            <a:pPr lvl="1">
              <a:lnSpc>
                <a:spcPct val="107000"/>
              </a:lnSpc>
              <a:spcAft>
                <a:spcPts val="800"/>
              </a:spcAft>
            </a:pPr>
            <a:r>
              <a:rPr lang="da-DK" sz="1400" dirty="0">
                <a:solidFill>
                  <a:schemeClr val="accent3"/>
                </a:solidFill>
                <a:latin typeface="Montserrat" panose="00000500000000000000" pitchFamily="2" charset="0"/>
                <a:ea typeface="Calibri" panose="020F0502020204030204" pitchFamily="34" charset="0"/>
                <a:cs typeface="Times New Roman" panose="02020603050405020304" pitchFamily="18" charset="0"/>
              </a:rPr>
              <a:t>Sådan tilrettelægger I den gode undersøgelse		24 - 29</a:t>
            </a:r>
          </a:p>
          <a:p>
            <a:pPr lvl="1">
              <a:lnSpc>
                <a:spcPct val="107000"/>
              </a:lnSpc>
              <a:spcAft>
                <a:spcPts val="800"/>
              </a:spcAft>
            </a:pPr>
            <a:r>
              <a:rPr lang="da-DK" sz="1400" dirty="0">
                <a:solidFill>
                  <a:schemeClr val="accent3"/>
                </a:solidFill>
                <a:latin typeface="Montserrat" panose="00000500000000000000" pitchFamily="2" charset="0"/>
                <a:ea typeface="Calibri" panose="020F0502020204030204" pitchFamily="34" charset="0"/>
                <a:cs typeface="Times New Roman" panose="02020603050405020304" pitchFamily="18" charset="0"/>
              </a:rPr>
              <a:t>Gode råd til implementeringen af seniorindsatsen	30 - 31</a:t>
            </a:r>
          </a:p>
          <a:p>
            <a:pPr lvl="1">
              <a:lnSpc>
                <a:spcPct val="107000"/>
              </a:lnSpc>
              <a:spcAft>
                <a:spcPts val="800"/>
              </a:spcAft>
            </a:pPr>
            <a:r>
              <a:rPr lang="da-DK" sz="1400" dirty="0">
                <a:solidFill>
                  <a:schemeClr val="accent3"/>
                </a:solidFill>
                <a:latin typeface="Montserrat" panose="00000500000000000000" pitchFamily="2" charset="0"/>
                <a:ea typeface="Calibri" panose="020F0502020204030204" pitchFamily="34" charset="0"/>
                <a:cs typeface="Times New Roman" panose="02020603050405020304" pitchFamily="18" charset="0"/>
              </a:rPr>
              <a:t>Opfølgningsplan og ansvarsfordeling		32</a:t>
            </a:r>
            <a:endParaRPr lang="da-DK" sz="1400" dirty="0">
              <a:solidFill>
                <a:schemeClr val="accent3"/>
              </a:solidFill>
              <a:effectLst/>
              <a:latin typeface="Montserrat" panose="00000500000000000000"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93812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6C07DE16-6BAE-682D-B696-7AD2241100D1}"/>
              </a:ext>
            </a:extLst>
          </p:cNvPr>
          <p:cNvSpPr txBox="1">
            <a:spLocks/>
          </p:cNvSpPr>
          <p:nvPr/>
        </p:nvSpPr>
        <p:spPr>
          <a:xfrm>
            <a:off x="511523" y="693745"/>
            <a:ext cx="5857529" cy="1578160"/>
          </a:xfrm>
          <a:prstGeom prst="rect">
            <a:avLst/>
          </a:prstGeom>
        </p:spPr>
        <p:txBody>
          <a:bodyPr vert="horz" lIns="0" tIns="0" rIns="0" bIns="0" rtlCol="0" anchor="t" anchorCtr="0">
            <a:noAutofit/>
          </a:bodyPr>
          <a:lstStyle>
            <a:lvl1pPr algn="l" defTabSz="244223" rtl="0" eaLnBrk="1" latinLnBrk="0" hangingPunct="1">
              <a:lnSpc>
                <a:spcPct val="100000"/>
              </a:lnSpc>
              <a:spcBef>
                <a:spcPct val="0"/>
              </a:spcBef>
              <a:buNone/>
              <a:defRPr sz="1577" b="1" kern="1200" cap="none" baseline="0">
                <a:solidFill>
                  <a:schemeClr val="bg1"/>
                </a:solidFill>
                <a:latin typeface="Montserrat" pitchFamily="2" charset="77"/>
                <a:ea typeface="Montserrat" pitchFamily="2" charset="77"/>
                <a:cs typeface="Montserrat" pitchFamily="2" charset="77"/>
              </a:defRPr>
            </a:lvl1pPr>
          </a:lstStyle>
          <a:p>
            <a:r>
              <a:rPr lang="da-DK" sz="1600">
                <a:latin typeface="Montserrat" panose="00000500000000000000" pitchFamily="2" charset="0"/>
              </a:rPr>
              <a:t>Del 2</a:t>
            </a:r>
            <a:br>
              <a:rPr lang="da-DK" sz="2500">
                <a:latin typeface="Montserrat" panose="00000500000000000000" pitchFamily="2" charset="0"/>
              </a:rPr>
            </a:br>
            <a:r>
              <a:rPr lang="da-DK" sz="2500">
                <a:latin typeface="Montserrat" panose="00000500000000000000" pitchFamily="2" charset="0"/>
              </a:rPr>
              <a:t>Arbejdsgruppen</a:t>
            </a:r>
          </a:p>
        </p:txBody>
      </p:sp>
      <p:sp>
        <p:nvSpPr>
          <p:cNvPr id="18" name="Titel 2">
            <a:extLst>
              <a:ext uri="{FF2B5EF4-FFF2-40B4-BE49-F238E27FC236}">
                <a16:creationId xmlns:a16="http://schemas.microsoft.com/office/drawing/2014/main" id="{CCC418E1-09F1-E426-CE45-FC911ED93B38}"/>
              </a:ext>
            </a:extLst>
          </p:cNvPr>
          <p:cNvSpPr txBox="1">
            <a:spLocks/>
          </p:cNvSpPr>
          <p:nvPr/>
        </p:nvSpPr>
        <p:spPr>
          <a:xfrm>
            <a:off x="511523" y="1817853"/>
            <a:ext cx="4584342" cy="285434"/>
          </a:xfrm>
          <a:prstGeom prst="rect">
            <a:avLst/>
          </a:prstGeom>
        </p:spPr>
        <p:txBody>
          <a:bodyPr vert="horz" lIns="0" tIns="0" rIns="0" bIns="0" rtlCol="0" anchor="t" anchorCtr="0">
            <a:noAutofit/>
          </a:bodyPr>
          <a:lstStyle>
            <a:lvl1pPr algn="l" defTabSz="244217" rtl="0" eaLnBrk="1" latinLnBrk="0" hangingPunct="1">
              <a:lnSpc>
                <a:spcPct val="100000"/>
              </a:lnSpc>
              <a:spcBef>
                <a:spcPct val="0"/>
              </a:spcBef>
              <a:buNone/>
              <a:defRPr sz="1576" b="1" kern="1200" cap="none" baseline="0">
                <a:solidFill>
                  <a:schemeClr val="bg1"/>
                </a:solidFill>
                <a:latin typeface="Montserrat" pitchFamily="2" charset="77"/>
                <a:ea typeface="Montserrat" pitchFamily="2" charset="77"/>
                <a:cs typeface="Montserrat" pitchFamily="2" charset="77"/>
              </a:defRPr>
            </a:lvl1pPr>
          </a:lstStyle>
          <a:p>
            <a:r>
              <a:rPr lang="da-DK" sz="1600" b="0">
                <a:latin typeface="Montserrat" panose="00000500000000000000" pitchFamily="2" charset="0"/>
              </a:rPr>
              <a:t>Indholdsfortegnelse</a:t>
            </a:r>
            <a:br>
              <a:rPr lang="da-DK" sz="4400">
                <a:latin typeface="Montserrat" panose="00000500000000000000" pitchFamily="2" charset="0"/>
              </a:rPr>
            </a:br>
            <a:br>
              <a:rPr lang="da-DK" sz="4400">
                <a:latin typeface="Montserrat" panose="00000500000000000000" pitchFamily="2" charset="0"/>
              </a:rPr>
            </a:br>
            <a:endParaRPr lang="da-DK" sz="4400">
              <a:latin typeface="Montserrat" panose="00000500000000000000" pitchFamily="2" charset="0"/>
            </a:endParaRPr>
          </a:p>
        </p:txBody>
      </p:sp>
      <p:sp>
        <p:nvSpPr>
          <p:cNvPr id="19" name="Rektangel 18">
            <a:extLst>
              <a:ext uri="{FF2B5EF4-FFF2-40B4-BE49-F238E27FC236}">
                <a16:creationId xmlns:a16="http://schemas.microsoft.com/office/drawing/2014/main" id="{6CC5663F-AB06-A535-B063-1F759E3D17E5}"/>
              </a:ext>
            </a:extLst>
          </p:cNvPr>
          <p:cNvSpPr/>
          <p:nvPr/>
        </p:nvSpPr>
        <p:spPr>
          <a:xfrm>
            <a:off x="511524" y="2517305"/>
            <a:ext cx="436338" cy="44743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2400" b="1">
                <a:solidFill>
                  <a:schemeClr val="accent3"/>
                </a:solidFill>
                <a:latin typeface="Montserrat" panose="00000500000000000000" pitchFamily="2" charset="0"/>
                <a:ea typeface="Work Sans Bold Roman" charset="0"/>
                <a:cs typeface="Work Sans Bold Roman" charset="0"/>
              </a:rPr>
              <a:t>8</a:t>
            </a:r>
          </a:p>
        </p:txBody>
      </p:sp>
      <p:sp>
        <p:nvSpPr>
          <p:cNvPr id="20" name="Tekstfelt 19">
            <a:extLst>
              <a:ext uri="{FF2B5EF4-FFF2-40B4-BE49-F238E27FC236}">
                <a16:creationId xmlns:a16="http://schemas.microsoft.com/office/drawing/2014/main" id="{78854A08-7AF3-D7C7-A119-66760A3AFC51}"/>
              </a:ext>
            </a:extLst>
          </p:cNvPr>
          <p:cNvSpPr txBox="1"/>
          <p:nvPr/>
        </p:nvSpPr>
        <p:spPr>
          <a:xfrm>
            <a:off x="1124363" y="2501060"/>
            <a:ext cx="5419313" cy="862287"/>
          </a:xfrm>
          <a:prstGeom prst="rect">
            <a:avLst/>
          </a:prstGeom>
          <a:noFill/>
        </p:spPr>
        <p:txBody>
          <a:bodyPr wrap="square" lIns="0" tIns="0" rIns="0" bIns="0" rtlCol="0">
            <a:spAutoFit/>
          </a:bodyPr>
          <a:lstStyle/>
          <a:p>
            <a:r>
              <a:rPr lang="da-DK" sz="1401" b="1">
                <a:solidFill>
                  <a:schemeClr val="bg1"/>
                </a:solidFill>
                <a:latin typeface="Montserrat" panose="00000500000000000000" pitchFamily="2" charset="0"/>
                <a:ea typeface="Work Sans Bold Roman" charset="0"/>
                <a:cs typeface="Work Sans Bold Roman" charset="0"/>
              </a:rPr>
              <a:t>Muligheder og barrierer i implementeringen af seniorindsatsen</a:t>
            </a:r>
          </a:p>
          <a:p>
            <a:r>
              <a:rPr lang="da-DK" sz="1401">
                <a:solidFill>
                  <a:schemeClr val="bg1"/>
                </a:solidFill>
                <a:latin typeface="Montserrat" panose="00000500000000000000" pitchFamily="2" charset="0"/>
                <a:ea typeface="Work Sans Bold Roman" charset="0"/>
                <a:cs typeface="Work Sans Bold Roman" charset="0"/>
              </a:rPr>
              <a:t>Eksempler på muligheder og barrierer for jeres implementering </a:t>
            </a:r>
          </a:p>
        </p:txBody>
      </p:sp>
      <p:sp>
        <p:nvSpPr>
          <p:cNvPr id="21" name="Rektangel 20">
            <a:extLst>
              <a:ext uri="{FF2B5EF4-FFF2-40B4-BE49-F238E27FC236}">
                <a16:creationId xmlns:a16="http://schemas.microsoft.com/office/drawing/2014/main" id="{D3C70444-F11A-68A9-86AD-947109D17201}"/>
              </a:ext>
            </a:extLst>
          </p:cNvPr>
          <p:cNvSpPr/>
          <p:nvPr/>
        </p:nvSpPr>
        <p:spPr>
          <a:xfrm>
            <a:off x="511524" y="3664189"/>
            <a:ext cx="436338" cy="44743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2400" b="1">
                <a:solidFill>
                  <a:schemeClr val="accent3"/>
                </a:solidFill>
                <a:latin typeface="Montserrat" panose="00000500000000000000" pitchFamily="2" charset="0"/>
                <a:ea typeface="Work Sans Bold Roman" charset="0"/>
                <a:cs typeface="Work Sans Bold Roman" charset="0"/>
              </a:rPr>
              <a:t>9</a:t>
            </a:r>
          </a:p>
        </p:txBody>
      </p:sp>
      <p:sp>
        <p:nvSpPr>
          <p:cNvPr id="22" name="Tekstfelt 21">
            <a:extLst>
              <a:ext uri="{FF2B5EF4-FFF2-40B4-BE49-F238E27FC236}">
                <a16:creationId xmlns:a16="http://schemas.microsoft.com/office/drawing/2014/main" id="{FFC80C3B-1415-D567-7DB5-C7B7AAE3D594}"/>
              </a:ext>
            </a:extLst>
          </p:cNvPr>
          <p:cNvSpPr txBox="1"/>
          <p:nvPr/>
        </p:nvSpPr>
        <p:spPr>
          <a:xfrm>
            <a:off x="1124362" y="3626419"/>
            <a:ext cx="5419313" cy="862287"/>
          </a:xfrm>
          <a:prstGeom prst="rect">
            <a:avLst/>
          </a:prstGeom>
          <a:noFill/>
        </p:spPr>
        <p:txBody>
          <a:bodyPr wrap="square" lIns="0" tIns="0" rIns="0" bIns="0" rtlCol="0">
            <a:spAutoFit/>
          </a:bodyPr>
          <a:lstStyle/>
          <a:p>
            <a:r>
              <a:rPr lang="da-DK" sz="1401" b="1">
                <a:solidFill>
                  <a:schemeClr val="bg1"/>
                </a:solidFill>
                <a:latin typeface="Montserrat" panose="00000500000000000000" pitchFamily="2" charset="0"/>
                <a:ea typeface="Work Sans Bold Roman" charset="0"/>
                <a:cs typeface="Work Sans Bold Roman" charset="0"/>
              </a:rPr>
              <a:t>Har I behov for mere viden og data før I implementerer seniorindsatsen?</a:t>
            </a:r>
          </a:p>
          <a:p>
            <a:r>
              <a:rPr lang="da-DK" sz="1401">
                <a:solidFill>
                  <a:schemeClr val="bg1"/>
                </a:solidFill>
                <a:latin typeface="Montserrat" panose="00000500000000000000" pitchFamily="2" charset="0"/>
                <a:ea typeface="Work Sans Bold Roman" charset="0"/>
                <a:cs typeface="Work Sans Bold Roman" charset="0"/>
              </a:rPr>
              <a:t>Refleksionsspørgsmål om, hvordan I bedst bruger viden </a:t>
            </a:r>
          </a:p>
          <a:p>
            <a:r>
              <a:rPr lang="da-DK" sz="1401">
                <a:solidFill>
                  <a:schemeClr val="bg1"/>
                </a:solidFill>
                <a:latin typeface="Montserrat" panose="00000500000000000000" pitchFamily="2" charset="0"/>
                <a:ea typeface="Work Sans Bold Roman" charset="0"/>
                <a:cs typeface="Work Sans Bold Roman" charset="0"/>
              </a:rPr>
              <a:t>og data til at implementere jeres seniorindsats. </a:t>
            </a:r>
          </a:p>
        </p:txBody>
      </p:sp>
      <p:sp>
        <p:nvSpPr>
          <p:cNvPr id="23" name="Rektangel 22">
            <a:extLst>
              <a:ext uri="{FF2B5EF4-FFF2-40B4-BE49-F238E27FC236}">
                <a16:creationId xmlns:a16="http://schemas.microsoft.com/office/drawing/2014/main" id="{52A3CF72-A17C-2A7C-6851-B49455CB65B2}"/>
              </a:ext>
            </a:extLst>
          </p:cNvPr>
          <p:cNvSpPr/>
          <p:nvPr/>
        </p:nvSpPr>
        <p:spPr>
          <a:xfrm>
            <a:off x="511524" y="4811074"/>
            <a:ext cx="436338" cy="44743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2400" b="1">
              <a:solidFill>
                <a:schemeClr val="accent3"/>
              </a:solidFill>
              <a:latin typeface="Montserrat" panose="00000500000000000000" pitchFamily="2" charset="0"/>
              <a:ea typeface="Work Sans Bold Roman" charset="0"/>
              <a:cs typeface="Work Sans Bold Roman" charset="0"/>
            </a:endParaRPr>
          </a:p>
        </p:txBody>
      </p:sp>
      <p:sp>
        <p:nvSpPr>
          <p:cNvPr id="28" name="Tekstfelt 27">
            <a:extLst>
              <a:ext uri="{FF2B5EF4-FFF2-40B4-BE49-F238E27FC236}">
                <a16:creationId xmlns:a16="http://schemas.microsoft.com/office/drawing/2014/main" id="{169B0B58-B3AD-DA98-ACBD-5C02DE078DE7}"/>
              </a:ext>
            </a:extLst>
          </p:cNvPr>
          <p:cNvSpPr txBox="1"/>
          <p:nvPr/>
        </p:nvSpPr>
        <p:spPr>
          <a:xfrm>
            <a:off x="1124364" y="4805640"/>
            <a:ext cx="5098882" cy="646716"/>
          </a:xfrm>
          <a:prstGeom prst="rect">
            <a:avLst/>
          </a:prstGeom>
          <a:noFill/>
        </p:spPr>
        <p:txBody>
          <a:bodyPr wrap="square" lIns="0" tIns="0" rIns="0" bIns="0" rtlCol="0">
            <a:spAutoFit/>
          </a:bodyPr>
          <a:lstStyle/>
          <a:p>
            <a:r>
              <a:rPr lang="da-DK" sz="1401" b="1">
                <a:solidFill>
                  <a:schemeClr val="bg1"/>
                </a:solidFill>
                <a:latin typeface="Montserrat" panose="00000500000000000000" pitchFamily="2" charset="0"/>
                <a:ea typeface="Work Sans Bold Roman" charset="0"/>
                <a:cs typeface="Work Sans Bold Roman" charset="0"/>
              </a:rPr>
              <a:t>Sådan tilrettelægger I den gode undersøgelse</a:t>
            </a:r>
          </a:p>
          <a:p>
            <a:r>
              <a:rPr lang="da-DK" sz="1401">
                <a:solidFill>
                  <a:schemeClr val="bg1"/>
                </a:solidFill>
                <a:latin typeface="Montserrat" panose="00000500000000000000" pitchFamily="2" charset="0"/>
                <a:ea typeface="Work Sans Bold Roman" charset="0"/>
                <a:cs typeface="Work Sans Bold Roman" charset="0"/>
              </a:rPr>
              <a:t>Gode råd og refleksionsspørgsmål til, hvordan I kan indsamle ny data og viden.</a:t>
            </a:r>
          </a:p>
        </p:txBody>
      </p:sp>
      <p:sp>
        <p:nvSpPr>
          <p:cNvPr id="29" name="Rektangel 28">
            <a:extLst>
              <a:ext uri="{FF2B5EF4-FFF2-40B4-BE49-F238E27FC236}">
                <a16:creationId xmlns:a16="http://schemas.microsoft.com/office/drawing/2014/main" id="{DD5A51D3-91EE-C939-C1FB-20ACAB8004C3}"/>
              </a:ext>
            </a:extLst>
          </p:cNvPr>
          <p:cNvSpPr/>
          <p:nvPr/>
        </p:nvSpPr>
        <p:spPr>
          <a:xfrm>
            <a:off x="511524" y="5957957"/>
            <a:ext cx="436338" cy="44743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2400" b="1">
              <a:solidFill>
                <a:schemeClr val="accent3"/>
              </a:solidFill>
              <a:latin typeface="Montserrat" panose="00000500000000000000" pitchFamily="2" charset="0"/>
              <a:ea typeface="Work Sans Bold Roman" charset="0"/>
              <a:cs typeface="Work Sans Bold Roman" charset="0"/>
            </a:endParaRPr>
          </a:p>
        </p:txBody>
      </p:sp>
      <p:sp>
        <p:nvSpPr>
          <p:cNvPr id="30" name="Tekstfelt 29">
            <a:extLst>
              <a:ext uri="{FF2B5EF4-FFF2-40B4-BE49-F238E27FC236}">
                <a16:creationId xmlns:a16="http://schemas.microsoft.com/office/drawing/2014/main" id="{E96ABFC2-2A4C-0215-9062-2FFA8B1ACCF7}"/>
              </a:ext>
            </a:extLst>
          </p:cNvPr>
          <p:cNvSpPr txBox="1"/>
          <p:nvPr/>
        </p:nvSpPr>
        <p:spPr>
          <a:xfrm>
            <a:off x="1124362" y="5949282"/>
            <a:ext cx="4958206" cy="646716"/>
          </a:xfrm>
          <a:prstGeom prst="rect">
            <a:avLst/>
          </a:prstGeom>
          <a:noFill/>
        </p:spPr>
        <p:txBody>
          <a:bodyPr wrap="square" lIns="0" tIns="0" rIns="0" bIns="0" rtlCol="0">
            <a:spAutoFit/>
          </a:bodyPr>
          <a:lstStyle/>
          <a:p>
            <a:r>
              <a:rPr lang="da-DK" sz="1401" b="1">
                <a:solidFill>
                  <a:schemeClr val="bg1"/>
                </a:solidFill>
                <a:latin typeface="Montserrat" panose="00000500000000000000" pitchFamily="2" charset="0"/>
                <a:ea typeface="Work Sans Bold Roman" charset="0"/>
                <a:cs typeface="Work Sans Bold Roman" charset="0"/>
              </a:rPr>
              <a:t>Gode råd til implementering af seniorindsatsen</a:t>
            </a:r>
          </a:p>
          <a:p>
            <a:r>
              <a:rPr lang="da-DK" sz="1401">
                <a:solidFill>
                  <a:schemeClr val="bg1"/>
                </a:solidFill>
                <a:latin typeface="Montserrat" panose="00000500000000000000" pitchFamily="2" charset="0"/>
                <a:ea typeface="Work Sans Bold Roman" charset="0"/>
                <a:cs typeface="Work Sans Bold Roman" charset="0"/>
              </a:rPr>
              <a:t>Kom godt i gang med implementeringen med fire gode råd.</a:t>
            </a:r>
          </a:p>
        </p:txBody>
      </p:sp>
      <p:sp>
        <p:nvSpPr>
          <p:cNvPr id="31" name="Rektangel 30">
            <a:extLst>
              <a:ext uri="{FF2B5EF4-FFF2-40B4-BE49-F238E27FC236}">
                <a16:creationId xmlns:a16="http://schemas.microsoft.com/office/drawing/2014/main" id="{FCBE58B8-E61D-5D5E-303C-501EB5A0CBA5}"/>
              </a:ext>
            </a:extLst>
          </p:cNvPr>
          <p:cNvSpPr/>
          <p:nvPr/>
        </p:nvSpPr>
        <p:spPr>
          <a:xfrm>
            <a:off x="511524" y="7104841"/>
            <a:ext cx="436338" cy="44743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2400" b="1">
              <a:solidFill>
                <a:schemeClr val="accent3"/>
              </a:solidFill>
              <a:latin typeface="Montserrat" panose="00000500000000000000" pitchFamily="2" charset="0"/>
              <a:ea typeface="Work Sans Bold Roman" charset="0"/>
              <a:cs typeface="Work Sans Bold Roman" charset="0"/>
            </a:endParaRPr>
          </a:p>
        </p:txBody>
      </p:sp>
      <p:sp>
        <p:nvSpPr>
          <p:cNvPr id="32" name="Tekstfelt 31">
            <a:extLst>
              <a:ext uri="{FF2B5EF4-FFF2-40B4-BE49-F238E27FC236}">
                <a16:creationId xmlns:a16="http://schemas.microsoft.com/office/drawing/2014/main" id="{06FCCEAE-5360-4CA1-02C3-B33E3E1A239C}"/>
              </a:ext>
            </a:extLst>
          </p:cNvPr>
          <p:cNvSpPr txBox="1"/>
          <p:nvPr/>
        </p:nvSpPr>
        <p:spPr>
          <a:xfrm>
            <a:off x="1124364" y="7106983"/>
            <a:ext cx="4958204" cy="862287"/>
          </a:xfrm>
          <a:prstGeom prst="rect">
            <a:avLst/>
          </a:prstGeom>
          <a:noFill/>
        </p:spPr>
        <p:txBody>
          <a:bodyPr wrap="square" lIns="0" tIns="0" rIns="0" bIns="0" rtlCol="0">
            <a:spAutoFit/>
          </a:bodyPr>
          <a:lstStyle/>
          <a:p>
            <a:r>
              <a:rPr lang="da-DK" sz="1401" b="1">
                <a:solidFill>
                  <a:schemeClr val="bg1"/>
                </a:solidFill>
                <a:latin typeface="Montserrat" panose="00000500000000000000" pitchFamily="2" charset="0"/>
                <a:ea typeface="Work Sans Bold Roman" charset="0"/>
                <a:cs typeface="Work Sans Bold Roman" charset="0"/>
              </a:rPr>
              <a:t>Oversigt over materiale</a:t>
            </a:r>
          </a:p>
          <a:p>
            <a:r>
              <a:rPr lang="da-DK" sz="1401">
                <a:solidFill>
                  <a:schemeClr val="bg1"/>
                </a:solidFill>
                <a:latin typeface="Montserrat" panose="00000500000000000000" pitchFamily="2" charset="0"/>
                <a:ea typeface="Work Sans Bold Roman" charset="0"/>
                <a:cs typeface="Work Sans Bold Roman" charset="0"/>
              </a:rPr>
              <a:t>Find en oversigt over andre værktøjer Seniorpartnerskabet har udviklet, som kan understøtte jeres kommunes seniorindsats.</a:t>
            </a:r>
          </a:p>
        </p:txBody>
      </p:sp>
      <p:sp>
        <p:nvSpPr>
          <p:cNvPr id="33" name="Rektangel 32">
            <a:extLst>
              <a:ext uri="{FF2B5EF4-FFF2-40B4-BE49-F238E27FC236}">
                <a16:creationId xmlns:a16="http://schemas.microsoft.com/office/drawing/2014/main" id="{8B2DD829-AE4F-418B-C71A-AEF116149945}"/>
              </a:ext>
            </a:extLst>
          </p:cNvPr>
          <p:cNvSpPr/>
          <p:nvPr/>
        </p:nvSpPr>
        <p:spPr>
          <a:xfrm>
            <a:off x="511524" y="8251724"/>
            <a:ext cx="436338" cy="44743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2400" b="1">
              <a:solidFill>
                <a:schemeClr val="accent3"/>
              </a:solidFill>
              <a:latin typeface="Montserrat" panose="00000500000000000000" pitchFamily="2" charset="0"/>
              <a:ea typeface="Work Sans Bold Roman" charset="0"/>
              <a:cs typeface="Work Sans Bold Roman" charset="0"/>
            </a:endParaRPr>
          </a:p>
        </p:txBody>
      </p:sp>
      <p:sp>
        <p:nvSpPr>
          <p:cNvPr id="34" name="Tekstfelt 33">
            <a:extLst>
              <a:ext uri="{FF2B5EF4-FFF2-40B4-BE49-F238E27FC236}">
                <a16:creationId xmlns:a16="http://schemas.microsoft.com/office/drawing/2014/main" id="{E53312DC-DC15-CABE-1462-51BABA2307CD}"/>
              </a:ext>
            </a:extLst>
          </p:cNvPr>
          <p:cNvSpPr txBox="1"/>
          <p:nvPr/>
        </p:nvSpPr>
        <p:spPr>
          <a:xfrm>
            <a:off x="1124364" y="8251724"/>
            <a:ext cx="4958203" cy="431144"/>
          </a:xfrm>
          <a:prstGeom prst="rect">
            <a:avLst/>
          </a:prstGeom>
          <a:noFill/>
        </p:spPr>
        <p:txBody>
          <a:bodyPr wrap="square" lIns="0" tIns="0" rIns="0" bIns="0" rtlCol="0">
            <a:spAutoFit/>
          </a:bodyPr>
          <a:lstStyle/>
          <a:p>
            <a:r>
              <a:rPr lang="da-DK" sz="1401" b="1">
                <a:solidFill>
                  <a:schemeClr val="bg1"/>
                </a:solidFill>
                <a:latin typeface="Montserrat" panose="00000500000000000000" pitchFamily="2" charset="0"/>
                <a:ea typeface="Work Sans Bold Roman" charset="0"/>
                <a:cs typeface="Work Sans Bold Roman" charset="0"/>
              </a:rPr>
              <a:t>Opfølgningsplan og ansvarsfordeling</a:t>
            </a:r>
          </a:p>
          <a:p>
            <a:r>
              <a:rPr lang="da-DK" sz="1401">
                <a:solidFill>
                  <a:schemeClr val="bg1"/>
                </a:solidFill>
                <a:latin typeface="Montserrat" panose="00000500000000000000" pitchFamily="2" charset="0"/>
                <a:ea typeface="Work Sans Bold Roman" charset="0"/>
                <a:cs typeface="Work Sans Bold Roman" charset="0"/>
              </a:rPr>
              <a:t>Uddeleger ansvarsområder og sikre en god opfølgning.</a:t>
            </a:r>
          </a:p>
        </p:txBody>
      </p:sp>
      <p:sp>
        <p:nvSpPr>
          <p:cNvPr id="36" name="Tekstfelt 35">
            <a:extLst>
              <a:ext uri="{FF2B5EF4-FFF2-40B4-BE49-F238E27FC236}">
                <a16:creationId xmlns:a16="http://schemas.microsoft.com/office/drawing/2014/main" id="{866E7C97-F00D-E451-7ADC-1BEE0E097306}"/>
              </a:ext>
            </a:extLst>
          </p:cNvPr>
          <p:cNvSpPr txBox="1"/>
          <p:nvPr/>
        </p:nvSpPr>
        <p:spPr>
          <a:xfrm>
            <a:off x="436111" y="4805640"/>
            <a:ext cx="602662" cy="461665"/>
          </a:xfrm>
          <a:prstGeom prst="rect">
            <a:avLst/>
          </a:prstGeom>
          <a:noFill/>
        </p:spPr>
        <p:txBody>
          <a:bodyPr wrap="square">
            <a:spAutoFit/>
          </a:bodyPr>
          <a:lstStyle/>
          <a:p>
            <a:pPr algn="ctr"/>
            <a:r>
              <a:rPr lang="da-DK" sz="2400" b="1">
                <a:solidFill>
                  <a:schemeClr val="accent3"/>
                </a:solidFill>
                <a:latin typeface="Montserrat" panose="00000500000000000000" pitchFamily="2" charset="0"/>
                <a:ea typeface="Work Sans Bold Roman" charset="0"/>
                <a:cs typeface="Work Sans Bold Roman" charset="0"/>
              </a:rPr>
              <a:t>10</a:t>
            </a:r>
            <a:endParaRPr lang="da-DK" sz="2400">
              <a:latin typeface="Montserrat" panose="00000500000000000000" pitchFamily="2" charset="0"/>
            </a:endParaRPr>
          </a:p>
        </p:txBody>
      </p:sp>
      <p:sp>
        <p:nvSpPr>
          <p:cNvPr id="38" name="Tekstfelt 37">
            <a:extLst>
              <a:ext uri="{FF2B5EF4-FFF2-40B4-BE49-F238E27FC236}">
                <a16:creationId xmlns:a16="http://schemas.microsoft.com/office/drawing/2014/main" id="{0BB5ECA1-697B-54AA-BD29-5F14E9187264}"/>
              </a:ext>
            </a:extLst>
          </p:cNvPr>
          <p:cNvSpPr txBox="1"/>
          <p:nvPr/>
        </p:nvSpPr>
        <p:spPr>
          <a:xfrm>
            <a:off x="436111" y="5944765"/>
            <a:ext cx="602662" cy="461665"/>
          </a:xfrm>
          <a:prstGeom prst="rect">
            <a:avLst/>
          </a:prstGeom>
          <a:noFill/>
        </p:spPr>
        <p:txBody>
          <a:bodyPr wrap="square">
            <a:spAutoFit/>
          </a:bodyPr>
          <a:lstStyle/>
          <a:p>
            <a:pPr algn="ctr"/>
            <a:r>
              <a:rPr lang="da-DK" sz="2400" b="1">
                <a:solidFill>
                  <a:schemeClr val="accent3"/>
                </a:solidFill>
                <a:latin typeface="Montserrat" panose="00000500000000000000" pitchFamily="2" charset="0"/>
                <a:ea typeface="Work Sans Bold Roman" charset="0"/>
                <a:cs typeface="Work Sans Bold Roman" charset="0"/>
              </a:rPr>
              <a:t>11</a:t>
            </a:r>
            <a:endParaRPr lang="da-DK" sz="2400">
              <a:latin typeface="Montserrat" panose="00000500000000000000" pitchFamily="2" charset="0"/>
            </a:endParaRPr>
          </a:p>
        </p:txBody>
      </p:sp>
      <p:sp>
        <p:nvSpPr>
          <p:cNvPr id="39" name="Tekstfelt 38">
            <a:extLst>
              <a:ext uri="{FF2B5EF4-FFF2-40B4-BE49-F238E27FC236}">
                <a16:creationId xmlns:a16="http://schemas.microsoft.com/office/drawing/2014/main" id="{3127E387-0DF8-11FE-3554-394DB78B0405}"/>
              </a:ext>
            </a:extLst>
          </p:cNvPr>
          <p:cNvSpPr txBox="1"/>
          <p:nvPr/>
        </p:nvSpPr>
        <p:spPr>
          <a:xfrm>
            <a:off x="436111" y="7107138"/>
            <a:ext cx="602662" cy="461665"/>
          </a:xfrm>
          <a:prstGeom prst="rect">
            <a:avLst/>
          </a:prstGeom>
          <a:noFill/>
        </p:spPr>
        <p:txBody>
          <a:bodyPr wrap="square">
            <a:spAutoFit/>
          </a:bodyPr>
          <a:lstStyle/>
          <a:p>
            <a:pPr algn="ctr"/>
            <a:r>
              <a:rPr lang="da-DK" sz="2400" b="1">
                <a:solidFill>
                  <a:schemeClr val="accent3"/>
                </a:solidFill>
                <a:latin typeface="Montserrat" panose="00000500000000000000" pitchFamily="2" charset="0"/>
                <a:ea typeface="Work Sans Bold Roman" charset="0"/>
                <a:cs typeface="Work Sans Bold Roman" charset="0"/>
              </a:rPr>
              <a:t>12</a:t>
            </a:r>
            <a:endParaRPr lang="da-DK" sz="2400">
              <a:latin typeface="Montserrat" panose="00000500000000000000" pitchFamily="2" charset="0"/>
            </a:endParaRPr>
          </a:p>
        </p:txBody>
      </p:sp>
      <p:sp>
        <p:nvSpPr>
          <p:cNvPr id="40" name="Tekstfelt 39">
            <a:extLst>
              <a:ext uri="{FF2B5EF4-FFF2-40B4-BE49-F238E27FC236}">
                <a16:creationId xmlns:a16="http://schemas.microsoft.com/office/drawing/2014/main" id="{1158D7D4-2B4D-64EB-FC0B-44DB9F18F30B}"/>
              </a:ext>
            </a:extLst>
          </p:cNvPr>
          <p:cNvSpPr txBox="1"/>
          <p:nvPr/>
        </p:nvSpPr>
        <p:spPr>
          <a:xfrm>
            <a:off x="436111" y="8254012"/>
            <a:ext cx="602662" cy="461665"/>
          </a:xfrm>
          <a:prstGeom prst="rect">
            <a:avLst/>
          </a:prstGeom>
          <a:noFill/>
        </p:spPr>
        <p:txBody>
          <a:bodyPr wrap="square">
            <a:spAutoFit/>
          </a:bodyPr>
          <a:lstStyle/>
          <a:p>
            <a:pPr algn="ctr"/>
            <a:r>
              <a:rPr lang="da-DK" sz="2400" b="1">
                <a:solidFill>
                  <a:schemeClr val="accent3"/>
                </a:solidFill>
                <a:latin typeface="Montserrat" panose="00000500000000000000" pitchFamily="2" charset="0"/>
                <a:ea typeface="Work Sans Bold Roman" charset="0"/>
                <a:cs typeface="Work Sans Bold Roman" charset="0"/>
              </a:rPr>
              <a:t>13</a:t>
            </a:r>
            <a:endParaRPr lang="da-DK" sz="2400">
              <a:latin typeface="Montserrat" panose="00000500000000000000" pitchFamily="2" charset="0"/>
            </a:endParaRPr>
          </a:p>
        </p:txBody>
      </p:sp>
    </p:spTree>
    <p:extLst>
      <p:ext uri="{BB962C8B-B14F-4D97-AF65-F5344CB8AC3E}">
        <p14:creationId xmlns:p14="http://schemas.microsoft.com/office/powerpoint/2010/main" val="3115096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4F71A3E1-E967-5D9C-B091-6D31428003AA}"/>
              </a:ext>
            </a:extLst>
          </p:cNvPr>
          <p:cNvSpPr txBox="1"/>
          <p:nvPr/>
        </p:nvSpPr>
        <p:spPr>
          <a:xfrm>
            <a:off x="502391" y="1294384"/>
            <a:ext cx="5873492" cy="3385542"/>
          </a:xfrm>
          <a:prstGeom prst="rect">
            <a:avLst/>
          </a:prstGeom>
          <a:noFill/>
        </p:spPr>
        <p:txBody>
          <a:bodyPr wrap="square" lIns="0" tIns="0" rIns="0" bIns="0" rtlCol="0">
            <a:spAutoFit/>
          </a:bodyPr>
          <a:lstStyle/>
          <a:p>
            <a:r>
              <a:rPr lang="da-DK" sz="1100" dirty="0">
                <a:solidFill>
                  <a:srgbClr val="453673"/>
                </a:solidFill>
                <a:latin typeface="Montserrat" panose="00000500000000000000" pitchFamily="2" charset="0"/>
                <a:ea typeface="Work Sans Bold Roman" charset="0"/>
                <a:cs typeface="Work Sans Bold Roman" charset="0"/>
              </a:rPr>
              <a:t>Hovedudvalget har nedsat jer som en arbejdsgruppe, der skal udvikle den styrkede seniorindsats i jeres kommune.</a:t>
            </a:r>
          </a:p>
          <a:p>
            <a:endParaRPr lang="da-DK" sz="1100" dirty="0">
              <a:solidFill>
                <a:srgbClr val="453673"/>
              </a:solidFill>
              <a:latin typeface="Montserrat" panose="00000500000000000000" pitchFamily="2" charset="0"/>
              <a:ea typeface="Work Sans Bold Roman" charset="0"/>
              <a:cs typeface="Work Sans Bold Roman" charset="0"/>
            </a:endParaRPr>
          </a:p>
          <a:p>
            <a:r>
              <a:rPr lang="da-DK" sz="1100" dirty="0">
                <a:solidFill>
                  <a:srgbClr val="453673"/>
                </a:solidFill>
                <a:latin typeface="Montserrat" panose="00000500000000000000" pitchFamily="2" charset="0"/>
                <a:ea typeface="Work Sans Bold Roman" charset="0"/>
                <a:cs typeface="Work Sans Bold Roman" charset="0"/>
              </a:rPr>
              <a:t>For at komme godt fra start, anbefaler vi, at I orienterer jer i det referat, som Hovedudvalget har udarbejdet på baggrund af deres møde om nedsættelsen af denne arbejdsgruppe. I referatet har Hovedudvalget bl.a. formuleret nogle mål og principper for seniorindsatsen, som jeres kommende arbejde kan orientere sig efter.</a:t>
            </a:r>
          </a:p>
          <a:p>
            <a:endParaRPr lang="da-DK" sz="1100" dirty="0">
              <a:solidFill>
                <a:srgbClr val="453673"/>
              </a:solidFill>
              <a:latin typeface="Montserrat" panose="00000500000000000000" pitchFamily="2" charset="0"/>
              <a:ea typeface="Work Sans Bold Roman" charset="0"/>
              <a:cs typeface="Work Sans Bold Roman" charset="0"/>
            </a:endParaRPr>
          </a:p>
          <a:p>
            <a:r>
              <a:rPr lang="da-DK" sz="1100" dirty="0">
                <a:solidFill>
                  <a:srgbClr val="453673"/>
                </a:solidFill>
                <a:latin typeface="Montserrat" panose="00000500000000000000" pitchFamily="2" charset="0"/>
                <a:ea typeface="Work Sans Bold Roman" charset="0"/>
                <a:cs typeface="Work Sans Bold Roman" charset="0"/>
              </a:rPr>
              <a:t>Hovedudvalget har desuden valgt en tovholder, som også sidder med i denne arbejdsgruppe. Giver jeres arbejde anledning til spørgsmål til Hovedudvalget, kan denne tovholder assistere. Ligeledes kan tovholderen uddybe, hvis der er dele af referatet, som er uklart.</a:t>
            </a:r>
          </a:p>
          <a:p>
            <a:endParaRPr lang="da-DK" sz="1100" dirty="0">
              <a:solidFill>
                <a:srgbClr val="453673"/>
              </a:solidFill>
              <a:latin typeface="Montserrat" panose="00000500000000000000" pitchFamily="2" charset="0"/>
              <a:ea typeface="Work Sans Bold Roman" charset="0"/>
              <a:cs typeface="Work Sans Bold Roman" charset="0"/>
            </a:endParaRPr>
          </a:p>
          <a:p>
            <a:r>
              <a:rPr lang="da-DK" sz="1100" dirty="0">
                <a:solidFill>
                  <a:srgbClr val="453673"/>
                </a:solidFill>
                <a:latin typeface="Montserrat" panose="00000500000000000000" pitchFamily="2" charset="0"/>
                <a:ea typeface="Work Sans Bold Roman" charset="0"/>
                <a:cs typeface="Work Sans Bold Roman" charset="0"/>
              </a:rPr>
              <a:t>Denne håndbog er en af fire værktøjer, som er udviklet af Seniorpartnerskabet.</a:t>
            </a:r>
          </a:p>
          <a:p>
            <a:endParaRPr lang="da-DK" sz="1100" dirty="0">
              <a:solidFill>
                <a:srgbClr val="453673"/>
              </a:solidFill>
              <a:latin typeface="Montserrat" panose="00000500000000000000" pitchFamily="2" charset="0"/>
              <a:ea typeface="Work Sans Bold Roman" charset="0"/>
              <a:cs typeface="Work Sans Bold Roman" charset="0"/>
            </a:endParaRPr>
          </a:p>
          <a:p>
            <a:endParaRPr lang="da-DK" sz="1100" dirty="0">
              <a:solidFill>
                <a:srgbClr val="453673"/>
              </a:solidFill>
              <a:latin typeface="Montserrat" panose="00000500000000000000" pitchFamily="2" charset="0"/>
              <a:ea typeface="Work Sans Bold Roman" charset="0"/>
              <a:cs typeface="Work Sans Bold Roman" charset="0"/>
            </a:endParaRPr>
          </a:p>
          <a:p>
            <a:endParaRPr lang="da-DK" sz="1100" dirty="0">
              <a:solidFill>
                <a:srgbClr val="453673"/>
              </a:solidFill>
              <a:latin typeface="Montserrat" panose="00000500000000000000" pitchFamily="2" charset="0"/>
              <a:ea typeface="Work Sans Bold Roman" charset="0"/>
              <a:cs typeface="Work Sans Bold Roman" charset="0"/>
            </a:endParaRPr>
          </a:p>
          <a:p>
            <a:endParaRPr lang="da-DK" sz="1100" dirty="0">
              <a:solidFill>
                <a:srgbClr val="453673"/>
              </a:solidFill>
              <a:latin typeface="Montserrat" panose="00000500000000000000" pitchFamily="2" charset="0"/>
              <a:ea typeface="Work Sans Bold Roman" charset="0"/>
              <a:cs typeface="Work Sans Bold Roman" charset="0"/>
            </a:endParaRPr>
          </a:p>
          <a:p>
            <a:endParaRPr lang="da-DK" sz="1100" dirty="0">
              <a:solidFill>
                <a:srgbClr val="453673"/>
              </a:solidFill>
              <a:latin typeface="Montserrat" panose="00000500000000000000" pitchFamily="2" charset="0"/>
              <a:ea typeface="Work Sans Bold Roman" charset="0"/>
              <a:cs typeface="Work Sans Bold Roman" charset="0"/>
            </a:endParaRPr>
          </a:p>
        </p:txBody>
      </p:sp>
      <p:grpSp>
        <p:nvGrpSpPr>
          <p:cNvPr id="17" name="Gruppe 16">
            <a:extLst>
              <a:ext uri="{FF2B5EF4-FFF2-40B4-BE49-F238E27FC236}">
                <a16:creationId xmlns:a16="http://schemas.microsoft.com/office/drawing/2014/main" id="{ADF28E6A-7286-C060-A79D-802D8C5BF16E}"/>
              </a:ext>
            </a:extLst>
          </p:cNvPr>
          <p:cNvGrpSpPr/>
          <p:nvPr/>
        </p:nvGrpSpPr>
        <p:grpSpPr>
          <a:xfrm>
            <a:off x="249414" y="4188736"/>
            <a:ext cx="6420353" cy="3629637"/>
            <a:chOff x="249414" y="5980960"/>
            <a:chExt cx="6420353" cy="3629637"/>
          </a:xfrm>
        </p:grpSpPr>
        <p:sp>
          <p:nvSpPr>
            <p:cNvPr id="3" name="Rektangel 2">
              <a:extLst>
                <a:ext uri="{FF2B5EF4-FFF2-40B4-BE49-F238E27FC236}">
                  <a16:creationId xmlns:a16="http://schemas.microsoft.com/office/drawing/2014/main" id="{DF593716-8186-7727-030A-258022205BFB}"/>
                </a:ext>
              </a:extLst>
            </p:cNvPr>
            <p:cNvSpPr/>
            <p:nvPr/>
          </p:nvSpPr>
          <p:spPr>
            <a:xfrm>
              <a:off x="249414" y="5980960"/>
              <a:ext cx="6420353" cy="3629637"/>
            </a:xfrm>
            <a:prstGeom prst="rect">
              <a:avLst/>
            </a:prstGeom>
            <a:solidFill>
              <a:schemeClr val="bg1"/>
            </a:solidFill>
            <a:ln>
              <a:solidFill>
                <a:srgbClr val="D2CF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1">
                <a:latin typeface="Montserrat" panose="00000500000000000000" pitchFamily="2" charset="0"/>
              </a:endParaRPr>
            </a:p>
          </p:txBody>
        </p:sp>
        <p:sp>
          <p:nvSpPr>
            <p:cNvPr id="5" name="Titel 1">
              <a:extLst>
                <a:ext uri="{FF2B5EF4-FFF2-40B4-BE49-F238E27FC236}">
                  <a16:creationId xmlns:a16="http://schemas.microsoft.com/office/drawing/2014/main" id="{62EFFEFE-B47E-0E57-E3C9-DD98C1C86F12}"/>
                </a:ext>
              </a:extLst>
            </p:cNvPr>
            <p:cNvSpPr txBox="1">
              <a:spLocks/>
            </p:cNvSpPr>
            <p:nvPr/>
          </p:nvSpPr>
          <p:spPr>
            <a:xfrm>
              <a:off x="568393" y="6266662"/>
              <a:ext cx="4584342" cy="1578160"/>
            </a:xfrm>
            <a:prstGeom prst="rect">
              <a:avLst/>
            </a:prstGeom>
          </p:spPr>
          <p:txBody>
            <a:bodyPr vert="horz" lIns="0" tIns="0" rIns="0" bIns="0" rtlCol="0" anchor="t" anchorCtr="0">
              <a:noAutofit/>
            </a:bodyPr>
            <a:lstStyle>
              <a:lvl1pPr algn="l" defTabSz="244217" rtl="0" eaLnBrk="1" latinLnBrk="0" hangingPunct="1">
                <a:lnSpc>
                  <a:spcPct val="100000"/>
                </a:lnSpc>
                <a:spcBef>
                  <a:spcPct val="0"/>
                </a:spcBef>
                <a:buNone/>
                <a:defRPr sz="1576" b="1" kern="1200" cap="none" baseline="0">
                  <a:solidFill>
                    <a:schemeClr val="tx1"/>
                  </a:solidFill>
                  <a:latin typeface="Montserrat" pitchFamily="2" charset="77"/>
                  <a:ea typeface="Montserrat" pitchFamily="2" charset="77"/>
                  <a:cs typeface="Montserrat" pitchFamily="2" charset="77"/>
                </a:defRPr>
              </a:lvl1pPr>
            </a:lstStyle>
            <a:p>
              <a:pPr defTabSz="244223">
                <a:defRPr/>
              </a:pPr>
              <a:r>
                <a:rPr lang="da-DK" sz="1200" dirty="0">
                  <a:solidFill>
                    <a:srgbClr val="453673"/>
                  </a:solidFill>
                  <a:latin typeface="Montserrat" panose="00000500000000000000" pitchFamily="2" charset="0"/>
                </a:rPr>
                <a:t>En værktøjskasse til seniorindsatsen</a:t>
              </a:r>
            </a:p>
          </p:txBody>
        </p:sp>
        <p:pic>
          <p:nvPicPr>
            <p:cNvPr id="6" name="Grafik 5">
              <a:extLst>
                <a:ext uri="{FF2B5EF4-FFF2-40B4-BE49-F238E27FC236}">
                  <a16:creationId xmlns:a16="http://schemas.microsoft.com/office/drawing/2014/main" id="{642D9B6F-7A4B-7B1D-27E7-673D2BA2C326}"/>
                </a:ext>
              </a:extLst>
            </p:cNvPr>
            <p:cNvPicPr>
              <a:picLocks/>
            </p:cNvPicPr>
            <p:nvPr/>
          </p:nvPicPr>
          <p:blipFill>
            <a:blip r:embed="rId2">
              <a:extLst>
                <a:ext uri="{96DAC541-7B7A-43D3-8B79-37D633B846F1}">
                  <asvg:svgBlip xmlns:asvg="http://schemas.microsoft.com/office/drawing/2016/SVG/main" r:embed="rId3"/>
                </a:ext>
              </a:extLst>
            </a:blip>
            <a:stretch>
              <a:fillRect/>
            </a:stretch>
          </p:blipFill>
          <p:spPr>
            <a:xfrm>
              <a:off x="940152" y="7616262"/>
              <a:ext cx="654387" cy="654387"/>
            </a:xfrm>
            <a:prstGeom prst="rect">
              <a:avLst/>
            </a:prstGeom>
          </p:spPr>
        </p:pic>
        <p:pic>
          <p:nvPicPr>
            <p:cNvPr id="7" name="Grafik 6">
              <a:extLst>
                <a:ext uri="{FF2B5EF4-FFF2-40B4-BE49-F238E27FC236}">
                  <a16:creationId xmlns:a16="http://schemas.microsoft.com/office/drawing/2014/main" id="{60E7BA69-23D2-6907-6851-37009E27C7B5}"/>
                </a:ext>
              </a:extLst>
            </p:cNvPr>
            <p:cNvPicPr>
              <a:picLocks/>
            </p:cNvPicPr>
            <p:nvPr/>
          </p:nvPicPr>
          <p:blipFill>
            <a:blip r:embed="rId4">
              <a:extLst>
                <a:ext uri="{96DAC541-7B7A-43D3-8B79-37D633B846F1}">
                  <asvg:svgBlip xmlns:asvg="http://schemas.microsoft.com/office/drawing/2016/SVG/main" r:embed="rId5"/>
                </a:ext>
              </a:extLst>
            </a:blip>
            <a:stretch>
              <a:fillRect/>
            </a:stretch>
          </p:blipFill>
          <p:spPr>
            <a:xfrm>
              <a:off x="2939665" y="7735985"/>
              <a:ext cx="509246" cy="509246"/>
            </a:xfrm>
            <a:prstGeom prst="rect">
              <a:avLst/>
            </a:prstGeom>
          </p:spPr>
        </p:pic>
        <p:pic>
          <p:nvPicPr>
            <p:cNvPr id="8" name="Grafik 7">
              <a:extLst>
                <a:ext uri="{FF2B5EF4-FFF2-40B4-BE49-F238E27FC236}">
                  <a16:creationId xmlns:a16="http://schemas.microsoft.com/office/drawing/2014/main" id="{648CCF41-623C-E9B7-EE58-D01CEFF9A6D2}"/>
                </a:ext>
              </a:extLst>
            </p:cNvPr>
            <p:cNvPicPr>
              <a:picLocks/>
            </p:cNvPicPr>
            <p:nvPr/>
          </p:nvPicPr>
          <p:blipFill>
            <a:blip r:embed="rId6">
              <a:extLst>
                <a:ext uri="{96DAC541-7B7A-43D3-8B79-37D633B846F1}">
                  <asvg:svgBlip xmlns:asvg="http://schemas.microsoft.com/office/drawing/2016/SVG/main" r:embed="rId7"/>
                </a:ext>
              </a:extLst>
            </a:blip>
            <a:stretch>
              <a:fillRect/>
            </a:stretch>
          </p:blipFill>
          <p:spPr>
            <a:xfrm>
              <a:off x="5160968" y="7695472"/>
              <a:ext cx="495969" cy="495969"/>
            </a:xfrm>
            <a:prstGeom prst="rect">
              <a:avLst/>
            </a:prstGeom>
          </p:spPr>
        </p:pic>
        <p:sp>
          <p:nvSpPr>
            <p:cNvPr id="9" name="Tekstfelt 8">
              <a:extLst>
                <a:ext uri="{FF2B5EF4-FFF2-40B4-BE49-F238E27FC236}">
                  <a16:creationId xmlns:a16="http://schemas.microsoft.com/office/drawing/2014/main" id="{43B0A960-F8C7-F819-6BCE-AC0DBD052825}"/>
                </a:ext>
              </a:extLst>
            </p:cNvPr>
            <p:cNvSpPr txBox="1"/>
            <p:nvPr/>
          </p:nvSpPr>
          <p:spPr>
            <a:xfrm>
              <a:off x="657624" y="8350137"/>
              <a:ext cx="1191274" cy="153888"/>
            </a:xfrm>
            <a:prstGeom prst="rect">
              <a:avLst/>
            </a:prstGeom>
            <a:noFill/>
          </p:spPr>
          <p:txBody>
            <a:bodyPr wrap="square" lIns="0" tIns="0" rIns="0" bIns="0" rtlCol="0">
              <a:spAutoFit/>
            </a:bodyPr>
            <a:lstStyle/>
            <a:p>
              <a:pPr algn="ctr">
                <a:defRPr/>
              </a:pPr>
              <a:r>
                <a:rPr lang="da-DK" sz="1000" b="1" dirty="0">
                  <a:solidFill>
                    <a:srgbClr val="453673"/>
                  </a:solidFill>
                  <a:latin typeface="Montserrat" panose="00000500000000000000" pitchFamily="2" charset="0"/>
                  <a:ea typeface="Work Sans Bold Roman" charset="0"/>
                  <a:cs typeface="Work Sans Bold Roman" charset="0"/>
                </a:rPr>
                <a:t>Seniorsamtalen</a:t>
              </a:r>
            </a:p>
          </p:txBody>
        </p:sp>
        <p:sp>
          <p:nvSpPr>
            <p:cNvPr id="10" name="Tekstfelt 9">
              <a:extLst>
                <a:ext uri="{FF2B5EF4-FFF2-40B4-BE49-F238E27FC236}">
                  <a16:creationId xmlns:a16="http://schemas.microsoft.com/office/drawing/2014/main" id="{EA8DA570-10FD-C6B3-533F-9B94B4DCFADF}"/>
                </a:ext>
              </a:extLst>
            </p:cNvPr>
            <p:cNvSpPr txBox="1"/>
            <p:nvPr/>
          </p:nvSpPr>
          <p:spPr>
            <a:xfrm>
              <a:off x="2401828" y="8350137"/>
              <a:ext cx="1602428" cy="153888"/>
            </a:xfrm>
            <a:prstGeom prst="rect">
              <a:avLst/>
            </a:prstGeom>
            <a:noFill/>
          </p:spPr>
          <p:txBody>
            <a:bodyPr wrap="square" lIns="0" tIns="0" rIns="0" bIns="0" rtlCol="0">
              <a:spAutoFit/>
            </a:bodyPr>
            <a:lstStyle/>
            <a:p>
              <a:pPr algn="ctr">
                <a:defRPr/>
              </a:pPr>
              <a:r>
                <a:rPr lang="da-DK" sz="1000" b="1" dirty="0">
                  <a:solidFill>
                    <a:srgbClr val="453673"/>
                  </a:solidFill>
                  <a:latin typeface="Montserrat" panose="00000500000000000000" pitchFamily="2" charset="0"/>
                  <a:ea typeface="Work Sans Bold Roman" charset="0"/>
                  <a:cs typeface="Work Sans Bold Roman" charset="0"/>
                </a:rPr>
                <a:t>Inspirationskataloget</a:t>
              </a:r>
            </a:p>
          </p:txBody>
        </p:sp>
        <p:sp>
          <p:nvSpPr>
            <p:cNvPr id="11" name="Tekstfelt 10">
              <a:extLst>
                <a:ext uri="{FF2B5EF4-FFF2-40B4-BE49-F238E27FC236}">
                  <a16:creationId xmlns:a16="http://schemas.microsoft.com/office/drawing/2014/main" id="{5DECB7C8-2F61-5531-7BEE-21207B779530}"/>
                </a:ext>
              </a:extLst>
            </p:cNvPr>
            <p:cNvSpPr txBox="1"/>
            <p:nvPr/>
          </p:nvSpPr>
          <p:spPr>
            <a:xfrm>
              <a:off x="4456417" y="8332165"/>
              <a:ext cx="1990881" cy="153888"/>
            </a:xfrm>
            <a:prstGeom prst="rect">
              <a:avLst/>
            </a:prstGeom>
            <a:noFill/>
          </p:spPr>
          <p:txBody>
            <a:bodyPr wrap="square" lIns="0" tIns="0" rIns="0" bIns="0" rtlCol="0">
              <a:spAutoFit/>
            </a:bodyPr>
            <a:lstStyle/>
            <a:p>
              <a:pPr algn="ctr">
                <a:defRPr/>
              </a:pPr>
              <a:r>
                <a:rPr lang="da-DK" sz="1000" b="1">
                  <a:solidFill>
                    <a:srgbClr val="453673"/>
                  </a:solidFill>
                  <a:latin typeface="Montserrat" panose="00000500000000000000" pitchFamily="2" charset="0"/>
                  <a:ea typeface="Work Sans Bold Roman" charset="0"/>
                  <a:cs typeface="Work Sans Bold Roman" charset="0"/>
                </a:rPr>
                <a:t>Kommunikationsværktøjet</a:t>
              </a:r>
            </a:p>
          </p:txBody>
        </p:sp>
        <p:sp>
          <p:nvSpPr>
            <p:cNvPr id="12" name="Tekstfelt 11">
              <a:extLst>
                <a:ext uri="{FF2B5EF4-FFF2-40B4-BE49-F238E27FC236}">
                  <a16:creationId xmlns:a16="http://schemas.microsoft.com/office/drawing/2014/main" id="{15CB48CB-3C87-5146-E2A2-CBC3593F0C25}"/>
                </a:ext>
              </a:extLst>
            </p:cNvPr>
            <p:cNvSpPr txBox="1"/>
            <p:nvPr/>
          </p:nvSpPr>
          <p:spPr>
            <a:xfrm>
              <a:off x="315297" y="8556681"/>
              <a:ext cx="1886632" cy="923330"/>
            </a:xfrm>
            <a:prstGeom prst="rect">
              <a:avLst/>
            </a:prstGeom>
            <a:noFill/>
          </p:spPr>
          <p:txBody>
            <a:bodyPr wrap="square" lIns="0" tIns="0" rIns="0" bIns="0" rtlCol="0">
              <a:spAutoFit/>
            </a:bodyPr>
            <a:lstStyle/>
            <a:p>
              <a:pPr algn="ctr">
                <a:defRPr/>
              </a:pPr>
              <a:r>
                <a:rPr lang="da-DK" sz="1000" dirty="0">
                  <a:solidFill>
                    <a:srgbClr val="453673"/>
                  </a:solidFill>
                  <a:latin typeface="Montserrat" panose="00000500000000000000" pitchFamily="2" charset="0"/>
                  <a:ea typeface="Work Sans Bold Roman" charset="0"/>
                  <a:cs typeface="Work Sans Bold Roman" charset="0"/>
                </a:rPr>
                <a:t>En guide til den gode seniorsamtale, som henvender sig til både </a:t>
              </a:r>
            </a:p>
            <a:p>
              <a:pPr algn="ctr">
                <a:defRPr/>
              </a:pPr>
              <a:r>
                <a:rPr lang="da-DK" sz="1000" dirty="0">
                  <a:solidFill>
                    <a:srgbClr val="453673"/>
                  </a:solidFill>
                  <a:latin typeface="Montserrat" panose="00000500000000000000" pitchFamily="2" charset="0"/>
                  <a:ea typeface="Work Sans Bold Roman" charset="0"/>
                  <a:cs typeface="Work Sans Bold Roman" charset="0"/>
                </a:rPr>
                <a:t>senior og leder.</a:t>
              </a:r>
            </a:p>
            <a:p>
              <a:pPr algn="ctr">
                <a:defRPr/>
              </a:pPr>
              <a:endParaRPr lang="da-DK" sz="1000" dirty="0">
                <a:solidFill>
                  <a:srgbClr val="453673"/>
                </a:solidFill>
                <a:latin typeface="Montserrat" panose="00000500000000000000" pitchFamily="2" charset="0"/>
                <a:ea typeface="Work Sans Bold Roman" charset="0"/>
                <a:cs typeface="Work Sans Bold Roman" charset="0"/>
              </a:endParaRPr>
            </a:p>
            <a:p>
              <a:pPr algn="ctr">
                <a:defRPr/>
              </a:pPr>
              <a:endParaRPr lang="da-DK" sz="1000" dirty="0">
                <a:solidFill>
                  <a:srgbClr val="453673"/>
                </a:solidFill>
                <a:latin typeface="Montserrat" panose="00000500000000000000" pitchFamily="2" charset="0"/>
                <a:ea typeface="Work Sans Bold Roman" charset="0"/>
                <a:cs typeface="Work Sans Bold Roman" charset="0"/>
              </a:endParaRPr>
            </a:p>
          </p:txBody>
        </p:sp>
        <p:sp>
          <p:nvSpPr>
            <p:cNvPr id="13" name="Tekstfelt 12">
              <a:extLst>
                <a:ext uri="{FF2B5EF4-FFF2-40B4-BE49-F238E27FC236}">
                  <a16:creationId xmlns:a16="http://schemas.microsoft.com/office/drawing/2014/main" id="{7B4A05E8-104A-F2CC-9B0D-690AFD5CDE90}"/>
                </a:ext>
              </a:extLst>
            </p:cNvPr>
            <p:cNvSpPr txBox="1"/>
            <p:nvPr/>
          </p:nvSpPr>
          <p:spPr>
            <a:xfrm>
              <a:off x="2292915" y="8568826"/>
              <a:ext cx="1913489" cy="769441"/>
            </a:xfrm>
            <a:prstGeom prst="rect">
              <a:avLst/>
            </a:prstGeom>
            <a:noFill/>
          </p:spPr>
          <p:txBody>
            <a:bodyPr wrap="square" lIns="0" tIns="0" rIns="0" bIns="0" rtlCol="0">
              <a:spAutoFit/>
            </a:bodyPr>
            <a:lstStyle/>
            <a:p>
              <a:pPr algn="ctr">
                <a:defRPr/>
              </a:pPr>
              <a:r>
                <a:rPr lang="da-DK" sz="1000">
                  <a:solidFill>
                    <a:srgbClr val="453673"/>
                  </a:solidFill>
                  <a:latin typeface="Montserrat" panose="00000500000000000000" pitchFamily="2" charset="0"/>
                  <a:ea typeface="Work Sans Bold Roman" charset="0"/>
                  <a:cs typeface="Work Sans Bold Roman" charset="0"/>
                </a:rPr>
                <a:t>Et overblik over gode seniorløsninger, der har fået seniorer til at fortsætte på andre arbejdspladser.</a:t>
              </a:r>
            </a:p>
            <a:p>
              <a:pPr algn="ctr">
                <a:defRPr/>
              </a:pPr>
              <a:endParaRPr lang="da-DK" sz="1000">
                <a:solidFill>
                  <a:srgbClr val="453673"/>
                </a:solidFill>
                <a:latin typeface="Montserrat" panose="00000500000000000000" pitchFamily="2" charset="0"/>
                <a:ea typeface="Work Sans Bold Roman" charset="0"/>
                <a:cs typeface="Work Sans Bold Roman" charset="0"/>
              </a:endParaRPr>
            </a:p>
          </p:txBody>
        </p:sp>
        <p:sp>
          <p:nvSpPr>
            <p:cNvPr id="14" name="Tekstfelt 13">
              <a:extLst>
                <a:ext uri="{FF2B5EF4-FFF2-40B4-BE49-F238E27FC236}">
                  <a16:creationId xmlns:a16="http://schemas.microsoft.com/office/drawing/2014/main" id="{2DA91132-2382-9C98-4884-F8FB3C6F5CBE}"/>
                </a:ext>
              </a:extLst>
            </p:cNvPr>
            <p:cNvSpPr txBox="1"/>
            <p:nvPr/>
          </p:nvSpPr>
          <p:spPr>
            <a:xfrm>
              <a:off x="4451674" y="8516831"/>
              <a:ext cx="2091029" cy="923330"/>
            </a:xfrm>
            <a:prstGeom prst="rect">
              <a:avLst/>
            </a:prstGeom>
            <a:noFill/>
          </p:spPr>
          <p:txBody>
            <a:bodyPr wrap="square" lIns="0" tIns="0" rIns="0" bIns="0" rtlCol="0">
              <a:spAutoFit/>
            </a:bodyPr>
            <a:lstStyle/>
            <a:p>
              <a:pPr algn="ctr">
                <a:defRPr/>
              </a:pPr>
              <a:r>
                <a:rPr lang="da-DK" sz="1000">
                  <a:solidFill>
                    <a:srgbClr val="453673"/>
                  </a:solidFill>
                  <a:latin typeface="Montserrat" panose="00000500000000000000" pitchFamily="2" charset="0"/>
                  <a:ea typeface="Work Sans Bold Roman" charset="0"/>
                  <a:cs typeface="Work Sans Bold Roman" charset="0"/>
                </a:rPr>
                <a:t>Et værktøj som sætter rammerne for, hvordan I på arbejdspladserne i kommunen kommunikerer om seniorer og jeres seniorindsats.</a:t>
              </a:r>
            </a:p>
            <a:p>
              <a:pPr algn="ctr">
                <a:defRPr/>
              </a:pPr>
              <a:endParaRPr lang="da-DK" sz="1000">
                <a:solidFill>
                  <a:srgbClr val="453673"/>
                </a:solidFill>
                <a:latin typeface="Montserrat" panose="00000500000000000000" pitchFamily="2" charset="0"/>
                <a:ea typeface="Work Sans Bold Roman" charset="0"/>
                <a:cs typeface="Work Sans Bold Roman" charset="0"/>
              </a:endParaRPr>
            </a:p>
          </p:txBody>
        </p:sp>
        <p:sp>
          <p:nvSpPr>
            <p:cNvPr id="15" name="Tekstfelt 14">
              <a:extLst>
                <a:ext uri="{FF2B5EF4-FFF2-40B4-BE49-F238E27FC236}">
                  <a16:creationId xmlns:a16="http://schemas.microsoft.com/office/drawing/2014/main" id="{3084FB97-4C23-347A-25F4-62716B9A4FB7}"/>
                </a:ext>
              </a:extLst>
            </p:cNvPr>
            <p:cNvSpPr txBox="1"/>
            <p:nvPr/>
          </p:nvSpPr>
          <p:spPr>
            <a:xfrm>
              <a:off x="568299" y="6626338"/>
              <a:ext cx="5775352" cy="1077218"/>
            </a:xfrm>
            <a:prstGeom prst="rect">
              <a:avLst/>
            </a:prstGeom>
            <a:noFill/>
          </p:spPr>
          <p:txBody>
            <a:bodyPr wrap="square" lIns="0" tIns="0" rIns="0" bIns="0" rtlCol="0">
              <a:spAutoFit/>
            </a:bodyPr>
            <a:lstStyle/>
            <a:p>
              <a:pPr defTabSz="914423">
                <a:defRPr/>
              </a:pPr>
              <a:r>
                <a:rPr lang="da-DK" sz="1000" dirty="0">
                  <a:solidFill>
                    <a:srgbClr val="453673"/>
                  </a:solidFill>
                  <a:latin typeface="Montserrat" panose="00000500000000000000" pitchFamily="2" charset="0"/>
                  <a:ea typeface="Work Sans Bold Roman" charset="0"/>
                  <a:cs typeface="Work Sans Bold Roman" charset="0"/>
                </a:rPr>
                <a:t>Seniorpartnerskabet har udviklet i alt fire værktøjer til at arbejde med seniorindsatsen, hvoraf denne håndbog er det ene. Vi anbefaler, at I bruger alle fire værktøjer i jeres kommune, da de understøtter indholdet i denne håndbog. Alle fire værktøjer er vigtige for, at jeres seniorindsats lykkes, og I kan med fordel orientere jer i dem. Vi anbefaler, at I orienterer jer i Kommunikationsværktøjet, da dele af kommunikationsværktøjet er målrettet denne arbejdsgruppe.</a:t>
              </a:r>
            </a:p>
            <a:p>
              <a:pPr defTabSz="914423">
                <a:defRPr/>
              </a:pPr>
              <a:endParaRPr lang="da-DK" sz="1000" dirty="0">
                <a:solidFill>
                  <a:srgbClr val="453673"/>
                </a:solidFill>
                <a:latin typeface="Montserrat" panose="00000500000000000000" pitchFamily="2" charset="0"/>
                <a:ea typeface="Work Sans Bold Roman" charset="0"/>
                <a:cs typeface="Work Sans Bold Roman" charset="0"/>
              </a:endParaRPr>
            </a:p>
          </p:txBody>
        </p:sp>
      </p:grpSp>
      <p:sp>
        <p:nvSpPr>
          <p:cNvPr id="16" name="Titel 1">
            <a:extLst>
              <a:ext uri="{FF2B5EF4-FFF2-40B4-BE49-F238E27FC236}">
                <a16:creationId xmlns:a16="http://schemas.microsoft.com/office/drawing/2014/main" id="{2DF6F31A-2EC3-812B-D7B7-82C3116FD601}"/>
              </a:ext>
            </a:extLst>
          </p:cNvPr>
          <p:cNvSpPr>
            <a:spLocks noGrp="1"/>
          </p:cNvSpPr>
          <p:nvPr>
            <p:ph type="title"/>
          </p:nvPr>
        </p:nvSpPr>
        <p:spPr>
          <a:xfrm>
            <a:off x="502391" y="545249"/>
            <a:ext cx="6040313" cy="1282255"/>
          </a:xfrm>
        </p:spPr>
        <p:txBody>
          <a:bodyPr/>
          <a:lstStyle/>
          <a:p>
            <a:r>
              <a:rPr lang="da-DK" sz="2500" dirty="0">
                <a:solidFill>
                  <a:srgbClr val="453673"/>
                </a:solidFill>
                <a:latin typeface="Montserrat" panose="00000500000000000000" pitchFamily="2" charset="0"/>
              </a:rPr>
              <a:t>Første opgave for arbejdsgruppen</a:t>
            </a:r>
          </a:p>
        </p:txBody>
      </p:sp>
    </p:spTree>
    <p:extLst>
      <p:ext uri="{BB962C8B-B14F-4D97-AF65-F5344CB8AC3E}">
        <p14:creationId xmlns:p14="http://schemas.microsoft.com/office/powerpoint/2010/main" val="2930618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62CB13-B6CA-619E-C177-7FC1FB981878}"/>
              </a:ext>
            </a:extLst>
          </p:cNvPr>
          <p:cNvSpPr>
            <a:spLocks noGrp="1"/>
          </p:cNvSpPr>
          <p:nvPr>
            <p:ph type="title"/>
          </p:nvPr>
        </p:nvSpPr>
        <p:spPr>
          <a:xfrm>
            <a:off x="524339" y="1084988"/>
            <a:ext cx="4584342" cy="1578160"/>
          </a:xfrm>
        </p:spPr>
        <p:txBody>
          <a:bodyPr/>
          <a:lstStyle/>
          <a:p>
            <a:r>
              <a:rPr lang="da-DK" dirty="0">
                <a:solidFill>
                  <a:srgbClr val="453673"/>
                </a:solidFill>
                <a:latin typeface="Montserrat" panose="00000500000000000000" pitchFamily="2" charset="0"/>
              </a:rPr>
              <a:t>Muligheder og barrierer i implementeringen af seniorindsatsen</a:t>
            </a:r>
          </a:p>
        </p:txBody>
      </p:sp>
      <p:sp>
        <p:nvSpPr>
          <p:cNvPr id="4" name="Tekstfelt 3">
            <a:extLst>
              <a:ext uri="{FF2B5EF4-FFF2-40B4-BE49-F238E27FC236}">
                <a16:creationId xmlns:a16="http://schemas.microsoft.com/office/drawing/2014/main" id="{29E51D0A-D818-211E-275F-AF9DB1A83134}"/>
              </a:ext>
            </a:extLst>
          </p:cNvPr>
          <p:cNvSpPr txBox="1"/>
          <p:nvPr/>
        </p:nvSpPr>
        <p:spPr>
          <a:xfrm>
            <a:off x="513126" y="1647761"/>
            <a:ext cx="5928794" cy="1692771"/>
          </a:xfrm>
          <a:prstGeom prst="rect">
            <a:avLst/>
          </a:prstGeom>
          <a:noFill/>
        </p:spPr>
        <p:txBody>
          <a:bodyPr wrap="square" lIns="0" tIns="0" rIns="0" bIns="0" rtlCol="0">
            <a:spAutoFit/>
          </a:bodyPr>
          <a:lstStyle/>
          <a:p>
            <a:r>
              <a:rPr lang="da-DK" sz="1100" dirty="0">
                <a:latin typeface="Montserrat" panose="00000500000000000000" pitchFamily="2" charset="0"/>
                <a:ea typeface="Work Sans Bold Roman" charset="0"/>
                <a:cs typeface="Work Sans Bold Roman" charset="0"/>
              </a:rPr>
              <a:t>Der kan være mange forskellige muligheder og barrierer i forhold til, at I kan lykkes med jeres seniorindsats. Det gælder både organisatorisk, men også i hverdagen på de kommunale arbejdspladser, som i høj grad kan være præget af vaner og kultur, der er vigtige at have for øje, når man skal udvikle en styrket seniorindsats.</a:t>
            </a:r>
          </a:p>
          <a:p>
            <a:endParaRPr lang="da-DK" sz="1100" dirty="0">
              <a:latin typeface="Montserrat" panose="00000500000000000000" pitchFamily="2" charset="0"/>
              <a:ea typeface="Work Sans Bold Roman" charset="0"/>
              <a:cs typeface="Work Sans Bold Roman" charset="0"/>
            </a:endParaRPr>
          </a:p>
          <a:p>
            <a:r>
              <a:rPr lang="da-DK" sz="1100" dirty="0">
                <a:latin typeface="Montserrat" panose="00000500000000000000" pitchFamily="2" charset="0"/>
                <a:ea typeface="Work Sans Bold Roman" charset="0"/>
                <a:cs typeface="Work Sans Bold Roman" charset="0"/>
              </a:rPr>
              <a:t>Seniorpartnerskabet anbefaler, at I åbent drøfter disse i arbejdsgruppen og evt. på arbejdspladserne for at tilrettelægge den bedst mulige implementering. </a:t>
            </a:r>
          </a:p>
          <a:p>
            <a:endParaRPr lang="da-DK" sz="1100" dirty="0">
              <a:latin typeface="Montserrat" panose="00000500000000000000" pitchFamily="2" charset="0"/>
              <a:ea typeface="Work Sans Bold Roman" charset="0"/>
              <a:cs typeface="Work Sans Bold Roman" charset="0"/>
            </a:endParaRPr>
          </a:p>
          <a:p>
            <a:endParaRPr lang="da-DK" sz="1100" dirty="0">
              <a:latin typeface="Montserrat" panose="00000500000000000000" pitchFamily="2" charset="0"/>
              <a:ea typeface="Work Sans Bold Roman" charset="0"/>
              <a:cs typeface="Work Sans Bold Roman" charset="0"/>
            </a:endParaRPr>
          </a:p>
          <a:p>
            <a:endParaRPr lang="da-DK" sz="1100" dirty="0">
              <a:latin typeface="Montserrat" panose="00000500000000000000" pitchFamily="2" charset="0"/>
              <a:ea typeface="Work Sans Bold Roman" charset="0"/>
              <a:cs typeface="Work Sans Bold Roman" charset="0"/>
            </a:endParaRPr>
          </a:p>
        </p:txBody>
      </p:sp>
      <p:sp>
        <p:nvSpPr>
          <p:cNvPr id="5" name="Titel 1">
            <a:extLst>
              <a:ext uri="{FF2B5EF4-FFF2-40B4-BE49-F238E27FC236}">
                <a16:creationId xmlns:a16="http://schemas.microsoft.com/office/drawing/2014/main" id="{6B5EC029-3991-0FC2-18B0-AF10320AD4AA}"/>
              </a:ext>
            </a:extLst>
          </p:cNvPr>
          <p:cNvSpPr txBox="1">
            <a:spLocks/>
          </p:cNvSpPr>
          <p:nvPr/>
        </p:nvSpPr>
        <p:spPr>
          <a:xfrm>
            <a:off x="524340" y="3018944"/>
            <a:ext cx="2722069" cy="282569"/>
          </a:xfrm>
          <a:prstGeom prst="rect">
            <a:avLst/>
          </a:prstGeom>
        </p:spPr>
        <p:txBody>
          <a:bodyPr vert="horz" lIns="0" tIns="0" rIns="0" bIns="0" rtlCol="0" anchor="t" anchorCtr="0">
            <a:noAutofit/>
          </a:bodyPr>
          <a:lstStyle>
            <a:lvl1pPr algn="l" defTabSz="244217" rtl="0" eaLnBrk="1" latinLnBrk="0" hangingPunct="1">
              <a:lnSpc>
                <a:spcPct val="100000"/>
              </a:lnSpc>
              <a:spcBef>
                <a:spcPct val="0"/>
              </a:spcBef>
              <a:buNone/>
              <a:defRPr sz="1576" b="1" kern="1200" cap="none" baseline="0">
                <a:solidFill>
                  <a:schemeClr val="tx1"/>
                </a:solidFill>
                <a:latin typeface="Montserrat" pitchFamily="2" charset="77"/>
                <a:ea typeface="Montserrat" pitchFamily="2" charset="77"/>
                <a:cs typeface="Montserrat" pitchFamily="2" charset="77"/>
              </a:defRPr>
            </a:lvl1pPr>
          </a:lstStyle>
          <a:p>
            <a:r>
              <a:rPr lang="da-DK" sz="1577" dirty="0">
                <a:solidFill>
                  <a:srgbClr val="453673"/>
                </a:solidFill>
                <a:latin typeface="Montserrat" panose="00000500000000000000" pitchFamily="2" charset="0"/>
              </a:rPr>
              <a:t>Eksempler på muligheder</a:t>
            </a:r>
          </a:p>
        </p:txBody>
      </p:sp>
      <p:sp>
        <p:nvSpPr>
          <p:cNvPr id="6" name="Tekstfelt 5">
            <a:extLst>
              <a:ext uri="{FF2B5EF4-FFF2-40B4-BE49-F238E27FC236}">
                <a16:creationId xmlns:a16="http://schemas.microsoft.com/office/drawing/2014/main" id="{C44CB0D8-49E3-FFD8-FC28-C7E8A1E30A3A}"/>
              </a:ext>
            </a:extLst>
          </p:cNvPr>
          <p:cNvSpPr txBox="1"/>
          <p:nvPr/>
        </p:nvSpPr>
        <p:spPr>
          <a:xfrm>
            <a:off x="524339" y="3341745"/>
            <a:ext cx="3137474" cy="1692771"/>
          </a:xfrm>
          <a:prstGeom prst="rect">
            <a:avLst/>
          </a:prstGeom>
          <a:noFill/>
        </p:spPr>
        <p:txBody>
          <a:bodyPr wrap="square" lIns="0" tIns="0" rIns="0" bIns="0" rtlCol="0">
            <a:spAutoFit/>
          </a:bodyPr>
          <a:lstStyle/>
          <a:p>
            <a:pPr marL="171454" indent="-171454">
              <a:buClr>
                <a:schemeClr val="accent3"/>
              </a:buClr>
              <a:buFont typeface="Work Sans Light" pitchFamily="2" charset="0"/>
              <a:buChar char="→"/>
            </a:pPr>
            <a:r>
              <a:rPr lang="da-DK" sz="1100" dirty="0">
                <a:latin typeface="Montserrat" panose="00000500000000000000" pitchFamily="2" charset="0"/>
                <a:ea typeface="Work Sans Bold Roman" charset="0"/>
                <a:cs typeface="Work Sans Bold Roman" charset="0"/>
              </a:rPr>
              <a:t>Styrket rekrutteringsindsats</a:t>
            </a:r>
          </a:p>
          <a:p>
            <a:pPr marL="171454" indent="-171454">
              <a:buClr>
                <a:schemeClr val="accent3"/>
              </a:buClr>
              <a:buFont typeface="Work Sans Light" pitchFamily="2" charset="0"/>
              <a:buChar char="→"/>
            </a:pPr>
            <a:r>
              <a:rPr lang="da-DK" sz="1100" dirty="0">
                <a:latin typeface="Montserrat" panose="00000500000000000000" pitchFamily="2" charset="0"/>
                <a:ea typeface="Work Sans Bold Roman" charset="0"/>
                <a:cs typeface="Work Sans Bold Roman" charset="0"/>
              </a:rPr>
              <a:t>Mulighed for få flere erfarne medarbejdere</a:t>
            </a:r>
          </a:p>
          <a:p>
            <a:pPr marL="171454" indent="-171454">
              <a:buClr>
                <a:schemeClr val="accent3"/>
              </a:buClr>
              <a:buFont typeface="Work Sans Light" pitchFamily="2" charset="0"/>
              <a:buChar char="→"/>
            </a:pPr>
            <a:r>
              <a:rPr lang="da-DK" sz="1100" dirty="0">
                <a:latin typeface="Montserrat" panose="00000500000000000000" pitchFamily="2" charset="0"/>
                <a:ea typeface="Work Sans Bold Roman" charset="0"/>
                <a:cs typeface="Work Sans Bold Roman" charset="0"/>
              </a:rPr>
              <a:t>Højere livsindkomst for den enkelte medarbejder</a:t>
            </a:r>
          </a:p>
          <a:p>
            <a:pPr marL="171454" indent="-171454">
              <a:buClr>
                <a:schemeClr val="accent3"/>
              </a:buClr>
              <a:buFont typeface="Work Sans Light" pitchFamily="2" charset="0"/>
              <a:buChar char="→"/>
            </a:pPr>
            <a:r>
              <a:rPr lang="da-DK" sz="1100" dirty="0">
                <a:latin typeface="Montserrat" panose="00000500000000000000" pitchFamily="2" charset="0"/>
                <a:ea typeface="Work Sans Bold Roman" charset="0"/>
                <a:cs typeface="Work Sans Bold Roman" charset="0"/>
              </a:rPr>
              <a:t>Overlevering af erfaring mellem erfarne og nye medarbejdere</a:t>
            </a:r>
          </a:p>
          <a:p>
            <a:pPr marL="171454" indent="-171454">
              <a:buClr>
                <a:schemeClr val="accent3"/>
              </a:buClr>
              <a:buFont typeface="Work Sans Light" pitchFamily="2" charset="0"/>
              <a:buChar char="→"/>
            </a:pPr>
            <a:r>
              <a:rPr lang="da-DK" sz="1100" dirty="0">
                <a:latin typeface="Montserrat" panose="00000500000000000000" pitchFamily="2" charset="0"/>
                <a:ea typeface="Work Sans Bold Roman" charset="0"/>
                <a:cs typeface="Work Sans Bold Roman" charset="0"/>
              </a:rPr>
              <a:t>Bevare kvaliteten af kerneopgaver og nærhed</a:t>
            </a:r>
          </a:p>
          <a:p>
            <a:endParaRPr lang="da-DK" sz="1100" dirty="0">
              <a:latin typeface="Montserrat" panose="00000500000000000000" pitchFamily="2" charset="0"/>
              <a:ea typeface="Work Sans Bold Roman" charset="0"/>
              <a:cs typeface="Work Sans Bold Roman" charset="0"/>
            </a:endParaRPr>
          </a:p>
        </p:txBody>
      </p:sp>
      <p:sp>
        <p:nvSpPr>
          <p:cNvPr id="7" name="Titel 1">
            <a:extLst>
              <a:ext uri="{FF2B5EF4-FFF2-40B4-BE49-F238E27FC236}">
                <a16:creationId xmlns:a16="http://schemas.microsoft.com/office/drawing/2014/main" id="{70CA8AB3-EA5A-1B66-9998-F139E65E8A4A}"/>
              </a:ext>
            </a:extLst>
          </p:cNvPr>
          <p:cNvSpPr txBox="1">
            <a:spLocks/>
          </p:cNvSpPr>
          <p:nvPr/>
        </p:nvSpPr>
        <p:spPr>
          <a:xfrm>
            <a:off x="524338" y="4974388"/>
            <a:ext cx="4584342" cy="282569"/>
          </a:xfrm>
          <a:prstGeom prst="rect">
            <a:avLst/>
          </a:prstGeom>
        </p:spPr>
        <p:txBody>
          <a:bodyPr vert="horz" lIns="0" tIns="0" rIns="0" bIns="0" rtlCol="0" anchor="t" anchorCtr="0">
            <a:noAutofit/>
          </a:bodyPr>
          <a:lstStyle>
            <a:lvl1pPr algn="l" defTabSz="244217" rtl="0" eaLnBrk="1" latinLnBrk="0" hangingPunct="1">
              <a:lnSpc>
                <a:spcPct val="100000"/>
              </a:lnSpc>
              <a:spcBef>
                <a:spcPct val="0"/>
              </a:spcBef>
              <a:buNone/>
              <a:defRPr sz="1576" b="1" kern="1200" cap="none" baseline="0">
                <a:solidFill>
                  <a:schemeClr val="tx1"/>
                </a:solidFill>
                <a:latin typeface="Montserrat" pitchFamily="2" charset="77"/>
                <a:ea typeface="Montserrat" pitchFamily="2" charset="77"/>
                <a:cs typeface="Montserrat" pitchFamily="2" charset="77"/>
              </a:defRPr>
            </a:lvl1pPr>
          </a:lstStyle>
          <a:p>
            <a:r>
              <a:rPr lang="da-DK" sz="1577" dirty="0">
                <a:solidFill>
                  <a:srgbClr val="453673"/>
                </a:solidFill>
                <a:latin typeface="Montserrat" panose="00000500000000000000" pitchFamily="2" charset="0"/>
              </a:rPr>
              <a:t>Eksempler på barrierer</a:t>
            </a:r>
          </a:p>
        </p:txBody>
      </p:sp>
      <p:sp>
        <p:nvSpPr>
          <p:cNvPr id="8" name="Tekstfelt 7">
            <a:extLst>
              <a:ext uri="{FF2B5EF4-FFF2-40B4-BE49-F238E27FC236}">
                <a16:creationId xmlns:a16="http://schemas.microsoft.com/office/drawing/2014/main" id="{992439F4-0174-42B1-AD3D-B992C3FFC889}"/>
              </a:ext>
            </a:extLst>
          </p:cNvPr>
          <p:cNvSpPr txBox="1"/>
          <p:nvPr/>
        </p:nvSpPr>
        <p:spPr>
          <a:xfrm>
            <a:off x="524339" y="5287623"/>
            <a:ext cx="5666149" cy="1184940"/>
          </a:xfrm>
          <a:prstGeom prst="rect">
            <a:avLst/>
          </a:prstGeom>
          <a:noFill/>
        </p:spPr>
        <p:txBody>
          <a:bodyPr wrap="square" lIns="0" tIns="0" rIns="0" bIns="0" rtlCol="0">
            <a:spAutoFit/>
          </a:bodyPr>
          <a:lstStyle/>
          <a:p>
            <a:pPr marL="171454" indent="-171454">
              <a:buClr>
                <a:schemeClr val="accent3"/>
              </a:buClr>
              <a:buFont typeface="Work Sans Light" pitchFamily="2" charset="0"/>
              <a:buChar char="→"/>
            </a:pPr>
            <a:r>
              <a:rPr lang="da-DK" sz="1100" dirty="0">
                <a:latin typeface="Montserrat" panose="00000500000000000000" pitchFamily="2" charset="0"/>
                <a:ea typeface="Work Sans Bold Roman" charset="0"/>
                <a:cs typeface="Work Sans Bold Roman" charset="0"/>
              </a:rPr>
              <a:t>Oplevelse af forskelsbehandling mellem medarbejdere, hvis lederen ikke kan tilbyde samme aftale til alle</a:t>
            </a:r>
          </a:p>
          <a:p>
            <a:pPr marL="171454" indent="-171454">
              <a:buClr>
                <a:schemeClr val="accent3"/>
              </a:buClr>
              <a:buFont typeface="Work Sans Light" pitchFamily="2" charset="0"/>
              <a:buChar char="→"/>
            </a:pPr>
            <a:r>
              <a:rPr lang="da-DK" sz="1100" dirty="0">
                <a:latin typeface="Montserrat" panose="00000500000000000000" pitchFamily="2" charset="0"/>
                <a:ea typeface="Work Sans Bold Roman" charset="0"/>
                <a:cs typeface="Work Sans Bold Roman" charset="0"/>
              </a:rPr>
              <a:t>Større eller mindre planlægningsarbejde og omstrukturering hos den enkelte leder</a:t>
            </a:r>
          </a:p>
          <a:p>
            <a:pPr marL="171454" indent="-171454">
              <a:buClr>
                <a:schemeClr val="accent3"/>
              </a:buClr>
              <a:buFont typeface="Work Sans Light" pitchFamily="2" charset="0"/>
              <a:buChar char="→"/>
            </a:pPr>
            <a:r>
              <a:rPr lang="da-DK" sz="1100" dirty="0">
                <a:latin typeface="Montserrat" panose="00000500000000000000" pitchFamily="2" charset="0"/>
                <a:ea typeface="Work Sans Bold Roman" charset="0"/>
                <a:cs typeface="Work Sans Bold Roman" charset="0"/>
              </a:rPr>
              <a:t>Kultur og vaner </a:t>
            </a:r>
          </a:p>
          <a:p>
            <a:pPr marL="171454" indent="-171454">
              <a:buClr>
                <a:schemeClr val="accent3"/>
              </a:buClr>
              <a:buFont typeface="Work Sans Light" pitchFamily="2" charset="0"/>
              <a:buChar char="→"/>
            </a:pPr>
            <a:r>
              <a:rPr lang="da-DK" sz="1100" dirty="0">
                <a:latin typeface="Montserrat" panose="00000500000000000000" pitchFamily="2" charset="0"/>
                <a:ea typeface="Work Sans Bold Roman" charset="0"/>
                <a:cs typeface="Work Sans Bold Roman" charset="0"/>
              </a:rPr>
              <a:t>Økonomiske rammer</a:t>
            </a:r>
          </a:p>
          <a:p>
            <a:endParaRPr lang="da-DK" sz="1100" dirty="0">
              <a:latin typeface="Montserrat" panose="00000500000000000000" pitchFamily="2" charset="0"/>
              <a:ea typeface="Work Sans Bold Roman" charset="0"/>
              <a:cs typeface="Work Sans Bold Roman" charset="0"/>
            </a:endParaRPr>
          </a:p>
        </p:txBody>
      </p:sp>
      <p:sp>
        <p:nvSpPr>
          <p:cNvPr id="9" name="Rektangel 8">
            <a:extLst>
              <a:ext uri="{FF2B5EF4-FFF2-40B4-BE49-F238E27FC236}">
                <a16:creationId xmlns:a16="http://schemas.microsoft.com/office/drawing/2014/main" id="{FBC58B20-D667-4484-3322-90A54A7555A8}"/>
              </a:ext>
            </a:extLst>
          </p:cNvPr>
          <p:cNvSpPr/>
          <p:nvPr/>
        </p:nvSpPr>
        <p:spPr>
          <a:xfrm>
            <a:off x="3720526" y="3301513"/>
            <a:ext cx="3137474" cy="16927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1100" dirty="0">
                <a:solidFill>
                  <a:srgbClr val="453673"/>
                </a:solidFill>
                <a:latin typeface="Montserrat" panose="00000500000000000000" pitchFamily="2" charset="0"/>
                <a:ea typeface="Work Sans Bold Roman" charset="0"/>
                <a:cs typeface="Work Sans Bold Roman" charset="0"/>
              </a:rPr>
              <a:t>I har muligvis selv foretaget undersøgelser og indsamlet data. Hvis ikke kan I på side 24 finde nogle gode råd, der kvalificerer jeres overvejelser og selve processen med at indsamle ny viden. Derudover præsenteres to konkrete bud på, hvordan en undersøgelse kan tilrettelægges.</a:t>
            </a:r>
          </a:p>
        </p:txBody>
      </p:sp>
      <p:sp>
        <p:nvSpPr>
          <p:cNvPr id="12" name="Rektangel 11">
            <a:extLst>
              <a:ext uri="{FF2B5EF4-FFF2-40B4-BE49-F238E27FC236}">
                <a16:creationId xmlns:a16="http://schemas.microsoft.com/office/drawing/2014/main" id="{D79569FA-6F62-FBD6-26B0-F95EFCC84525}"/>
              </a:ext>
            </a:extLst>
          </p:cNvPr>
          <p:cNvSpPr/>
          <p:nvPr/>
        </p:nvSpPr>
        <p:spPr>
          <a:xfrm>
            <a:off x="513126" y="6894407"/>
            <a:ext cx="5848989" cy="2505665"/>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noAutofit/>
          </a:bodyPr>
          <a:lstStyle/>
          <a:p>
            <a:endParaRPr lang="da-DK" sz="1401" b="1">
              <a:solidFill>
                <a:schemeClr val="accent3"/>
              </a:solidFill>
              <a:latin typeface="Montserrat" panose="00000500000000000000" pitchFamily="2" charset="0"/>
              <a:ea typeface="Work Sans Bold Roman" charset="0"/>
              <a:cs typeface="Work Sans Bold Roman" charset="0"/>
            </a:endParaRPr>
          </a:p>
        </p:txBody>
      </p:sp>
      <p:sp>
        <p:nvSpPr>
          <p:cNvPr id="13" name="Rektangel 12">
            <a:extLst>
              <a:ext uri="{FF2B5EF4-FFF2-40B4-BE49-F238E27FC236}">
                <a16:creationId xmlns:a16="http://schemas.microsoft.com/office/drawing/2014/main" id="{F877019C-3BFB-083F-5DED-2F24E76E1209}"/>
              </a:ext>
            </a:extLst>
          </p:cNvPr>
          <p:cNvSpPr/>
          <p:nvPr/>
        </p:nvSpPr>
        <p:spPr>
          <a:xfrm>
            <a:off x="524338" y="6488158"/>
            <a:ext cx="5837778" cy="3987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marL="171454" indent="-171454" algn="ctr">
              <a:buClr>
                <a:schemeClr val="accent3"/>
              </a:buClr>
              <a:buFontTx/>
              <a:buChar char="→"/>
            </a:pPr>
            <a:r>
              <a:rPr lang="da-DK" sz="1200" b="1">
                <a:solidFill>
                  <a:schemeClr val="bg2"/>
                </a:solidFill>
                <a:latin typeface="Montserrat" panose="00000500000000000000" pitchFamily="2" charset="0"/>
                <a:ea typeface="Work Sans Bold Roman" charset="0"/>
                <a:cs typeface="Work Sans Bold Roman" charset="0"/>
              </a:rPr>
              <a:t>Fremhæv de centrale pointer fra jeres drøftelse her</a:t>
            </a:r>
          </a:p>
        </p:txBody>
      </p:sp>
      <p:grpSp>
        <p:nvGrpSpPr>
          <p:cNvPr id="14" name="Gruppe 13">
            <a:extLst>
              <a:ext uri="{FF2B5EF4-FFF2-40B4-BE49-F238E27FC236}">
                <a16:creationId xmlns:a16="http://schemas.microsoft.com/office/drawing/2014/main" id="{C22075E9-8E89-A266-537C-3FB3C73669A9}"/>
              </a:ext>
            </a:extLst>
          </p:cNvPr>
          <p:cNvGrpSpPr/>
          <p:nvPr/>
        </p:nvGrpSpPr>
        <p:grpSpPr>
          <a:xfrm>
            <a:off x="970706" y="7676019"/>
            <a:ext cx="2226199" cy="1510778"/>
            <a:chOff x="516912" y="9746332"/>
            <a:chExt cx="5737421" cy="1510778"/>
          </a:xfrm>
        </p:grpSpPr>
        <p:cxnSp>
          <p:nvCxnSpPr>
            <p:cNvPr id="15" name="Lige forbindelse 14">
              <a:extLst>
                <a:ext uri="{FF2B5EF4-FFF2-40B4-BE49-F238E27FC236}">
                  <a16:creationId xmlns:a16="http://schemas.microsoft.com/office/drawing/2014/main" id="{B0A49CBE-7740-ABD9-1D14-01F411F976E5}"/>
                </a:ext>
              </a:extLst>
            </p:cNvPr>
            <p:cNvCxnSpPr>
              <a:cxnSpLocks/>
            </p:cNvCxnSpPr>
            <p:nvPr/>
          </p:nvCxnSpPr>
          <p:spPr>
            <a:xfrm>
              <a:off x="516912" y="9746332"/>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Lige forbindelse 15">
              <a:extLst>
                <a:ext uri="{FF2B5EF4-FFF2-40B4-BE49-F238E27FC236}">
                  <a16:creationId xmlns:a16="http://schemas.microsoft.com/office/drawing/2014/main" id="{1DE5BFB5-7582-9E33-CC26-0F15A5B60EC0}"/>
                </a:ext>
              </a:extLst>
            </p:cNvPr>
            <p:cNvCxnSpPr>
              <a:cxnSpLocks/>
            </p:cNvCxnSpPr>
            <p:nvPr/>
          </p:nvCxnSpPr>
          <p:spPr>
            <a:xfrm>
              <a:off x="516912" y="10124026"/>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Lige forbindelse 16">
              <a:extLst>
                <a:ext uri="{FF2B5EF4-FFF2-40B4-BE49-F238E27FC236}">
                  <a16:creationId xmlns:a16="http://schemas.microsoft.com/office/drawing/2014/main" id="{B41245A2-BEBC-DFB1-267C-ADE7DF6B5CD9}"/>
                </a:ext>
              </a:extLst>
            </p:cNvPr>
            <p:cNvCxnSpPr>
              <a:cxnSpLocks/>
            </p:cNvCxnSpPr>
            <p:nvPr/>
          </p:nvCxnSpPr>
          <p:spPr>
            <a:xfrm>
              <a:off x="516912" y="10501720"/>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Lige forbindelse 17">
              <a:extLst>
                <a:ext uri="{FF2B5EF4-FFF2-40B4-BE49-F238E27FC236}">
                  <a16:creationId xmlns:a16="http://schemas.microsoft.com/office/drawing/2014/main" id="{6D1D1AB0-3A53-C6EA-C68D-754092EB501C}"/>
                </a:ext>
              </a:extLst>
            </p:cNvPr>
            <p:cNvCxnSpPr>
              <a:cxnSpLocks/>
            </p:cNvCxnSpPr>
            <p:nvPr/>
          </p:nvCxnSpPr>
          <p:spPr>
            <a:xfrm>
              <a:off x="516912" y="10879414"/>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Lige forbindelse 18">
              <a:extLst>
                <a:ext uri="{FF2B5EF4-FFF2-40B4-BE49-F238E27FC236}">
                  <a16:creationId xmlns:a16="http://schemas.microsoft.com/office/drawing/2014/main" id="{A2C704F5-C775-DFD9-8197-4A8BC9B906C2}"/>
                </a:ext>
              </a:extLst>
            </p:cNvPr>
            <p:cNvCxnSpPr>
              <a:cxnSpLocks/>
            </p:cNvCxnSpPr>
            <p:nvPr/>
          </p:nvCxnSpPr>
          <p:spPr>
            <a:xfrm>
              <a:off x="516912" y="11257110"/>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32" name="Gruppe 31">
            <a:extLst>
              <a:ext uri="{FF2B5EF4-FFF2-40B4-BE49-F238E27FC236}">
                <a16:creationId xmlns:a16="http://schemas.microsoft.com/office/drawing/2014/main" id="{45A3C5B7-A360-797E-2667-160D1FA36B59}"/>
              </a:ext>
            </a:extLst>
          </p:cNvPr>
          <p:cNvGrpSpPr/>
          <p:nvPr/>
        </p:nvGrpSpPr>
        <p:grpSpPr>
          <a:xfrm>
            <a:off x="3863116" y="7676019"/>
            <a:ext cx="2226199" cy="1510778"/>
            <a:chOff x="516912" y="9746332"/>
            <a:chExt cx="5737421" cy="1510778"/>
          </a:xfrm>
        </p:grpSpPr>
        <p:cxnSp>
          <p:nvCxnSpPr>
            <p:cNvPr id="33" name="Lige forbindelse 32">
              <a:extLst>
                <a:ext uri="{FF2B5EF4-FFF2-40B4-BE49-F238E27FC236}">
                  <a16:creationId xmlns:a16="http://schemas.microsoft.com/office/drawing/2014/main" id="{F3FB7A29-AA14-6B2D-2FF7-4025727567C8}"/>
                </a:ext>
              </a:extLst>
            </p:cNvPr>
            <p:cNvCxnSpPr>
              <a:cxnSpLocks/>
            </p:cNvCxnSpPr>
            <p:nvPr/>
          </p:nvCxnSpPr>
          <p:spPr>
            <a:xfrm>
              <a:off x="516912" y="9746332"/>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Lige forbindelse 33">
              <a:extLst>
                <a:ext uri="{FF2B5EF4-FFF2-40B4-BE49-F238E27FC236}">
                  <a16:creationId xmlns:a16="http://schemas.microsoft.com/office/drawing/2014/main" id="{7F62B10A-27D7-33C2-B0BD-06487338F208}"/>
                </a:ext>
              </a:extLst>
            </p:cNvPr>
            <p:cNvCxnSpPr>
              <a:cxnSpLocks/>
            </p:cNvCxnSpPr>
            <p:nvPr/>
          </p:nvCxnSpPr>
          <p:spPr>
            <a:xfrm>
              <a:off x="516912" y="10124026"/>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Lige forbindelse 34">
              <a:extLst>
                <a:ext uri="{FF2B5EF4-FFF2-40B4-BE49-F238E27FC236}">
                  <a16:creationId xmlns:a16="http://schemas.microsoft.com/office/drawing/2014/main" id="{46877748-7A3F-C31B-774C-853397420CD3}"/>
                </a:ext>
              </a:extLst>
            </p:cNvPr>
            <p:cNvCxnSpPr>
              <a:cxnSpLocks/>
            </p:cNvCxnSpPr>
            <p:nvPr/>
          </p:nvCxnSpPr>
          <p:spPr>
            <a:xfrm>
              <a:off x="516912" y="10501720"/>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Lige forbindelse 35">
              <a:extLst>
                <a:ext uri="{FF2B5EF4-FFF2-40B4-BE49-F238E27FC236}">
                  <a16:creationId xmlns:a16="http://schemas.microsoft.com/office/drawing/2014/main" id="{2C5DBC3D-9499-2949-6119-483A4EC4425A}"/>
                </a:ext>
              </a:extLst>
            </p:cNvPr>
            <p:cNvCxnSpPr>
              <a:cxnSpLocks/>
            </p:cNvCxnSpPr>
            <p:nvPr/>
          </p:nvCxnSpPr>
          <p:spPr>
            <a:xfrm>
              <a:off x="516912" y="10879414"/>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Lige forbindelse 36">
              <a:extLst>
                <a:ext uri="{FF2B5EF4-FFF2-40B4-BE49-F238E27FC236}">
                  <a16:creationId xmlns:a16="http://schemas.microsoft.com/office/drawing/2014/main" id="{0A2583A9-BB59-0CDC-0330-CBF11268A5B5}"/>
                </a:ext>
              </a:extLst>
            </p:cNvPr>
            <p:cNvCxnSpPr>
              <a:cxnSpLocks/>
            </p:cNvCxnSpPr>
            <p:nvPr/>
          </p:nvCxnSpPr>
          <p:spPr>
            <a:xfrm>
              <a:off x="516912" y="11257110"/>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8" name="Tekstfelt 37">
            <a:extLst>
              <a:ext uri="{FF2B5EF4-FFF2-40B4-BE49-F238E27FC236}">
                <a16:creationId xmlns:a16="http://schemas.microsoft.com/office/drawing/2014/main" id="{DD46E736-116B-4DD9-B67D-F3ECBC670386}"/>
              </a:ext>
            </a:extLst>
          </p:cNvPr>
          <p:cNvSpPr txBox="1"/>
          <p:nvPr/>
        </p:nvSpPr>
        <p:spPr>
          <a:xfrm>
            <a:off x="970706" y="7159732"/>
            <a:ext cx="2055521" cy="169277"/>
          </a:xfrm>
          <a:prstGeom prst="rect">
            <a:avLst/>
          </a:prstGeom>
          <a:noFill/>
        </p:spPr>
        <p:txBody>
          <a:bodyPr wrap="square" lIns="0" tIns="0" rIns="0" bIns="0" rtlCol="0">
            <a:spAutoFit/>
          </a:bodyPr>
          <a:lstStyle/>
          <a:p>
            <a:pPr algn="ctr"/>
            <a:r>
              <a:rPr lang="da-DK" sz="1100" b="1">
                <a:solidFill>
                  <a:schemeClr val="accent3"/>
                </a:solidFill>
                <a:latin typeface="Montserrat" panose="00000500000000000000" pitchFamily="2" charset="0"/>
                <a:ea typeface="Work Sans Bold Roman" charset="0"/>
                <a:cs typeface="Work Sans Bold Roman" charset="0"/>
              </a:rPr>
              <a:t>Barrierer</a:t>
            </a:r>
          </a:p>
        </p:txBody>
      </p:sp>
      <p:sp>
        <p:nvSpPr>
          <p:cNvPr id="39" name="Tekstfelt 38">
            <a:extLst>
              <a:ext uri="{FF2B5EF4-FFF2-40B4-BE49-F238E27FC236}">
                <a16:creationId xmlns:a16="http://schemas.microsoft.com/office/drawing/2014/main" id="{07B7142C-ABAF-C524-8F3D-0C330EA3EC99}"/>
              </a:ext>
            </a:extLst>
          </p:cNvPr>
          <p:cNvSpPr txBox="1"/>
          <p:nvPr/>
        </p:nvSpPr>
        <p:spPr>
          <a:xfrm>
            <a:off x="3831773" y="7167714"/>
            <a:ext cx="2055521" cy="169277"/>
          </a:xfrm>
          <a:prstGeom prst="rect">
            <a:avLst/>
          </a:prstGeom>
          <a:noFill/>
        </p:spPr>
        <p:txBody>
          <a:bodyPr wrap="square" lIns="0" tIns="0" rIns="0" bIns="0" rtlCol="0">
            <a:spAutoFit/>
          </a:bodyPr>
          <a:lstStyle/>
          <a:p>
            <a:pPr algn="ctr"/>
            <a:r>
              <a:rPr lang="da-DK" sz="1100" b="1" dirty="0">
                <a:solidFill>
                  <a:schemeClr val="accent3"/>
                </a:solidFill>
                <a:latin typeface="Montserrat" panose="00000500000000000000" pitchFamily="2" charset="0"/>
                <a:ea typeface="Work Sans Bold Roman" charset="0"/>
                <a:cs typeface="Work Sans Bold Roman" charset="0"/>
              </a:rPr>
              <a:t>Muligheder</a:t>
            </a:r>
          </a:p>
        </p:txBody>
      </p:sp>
      <p:sp>
        <p:nvSpPr>
          <p:cNvPr id="11" name="Tekstfelt 10">
            <a:extLst>
              <a:ext uri="{FF2B5EF4-FFF2-40B4-BE49-F238E27FC236}">
                <a16:creationId xmlns:a16="http://schemas.microsoft.com/office/drawing/2014/main" id="{0163AB22-9CAC-FDEA-FC1C-4B3050E5C400}"/>
              </a:ext>
            </a:extLst>
          </p:cNvPr>
          <p:cNvSpPr txBox="1"/>
          <p:nvPr/>
        </p:nvSpPr>
        <p:spPr>
          <a:xfrm>
            <a:off x="6441920" y="10639457"/>
            <a:ext cx="654217" cy="92461"/>
          </a:xfrm>
          <a:prstGeom prst="rect">
            <a:avLst/>
          </a:prstGeom>
          <a:noFill/>
        </p:spPr>
        <p:txBody>
          <a:bodyPr wrap="square" lIns="0" tIns="0" rIns="0" bIns="0" rtlCol="0">
            <a:spAutoFit/>
          </a:bodyPr>
          <a:lstStyle/>
          <a:p>
            <a:r>
              <a:rPr lang="da-DK" sz="601" b="1" dirty="0">
                <a:latin typeface="Montserrat" panose="00000500000000000000" pitchFamily="2" charset="0"/>
                <a:ea typeface="Work Sans Bold Roman" charset="0"/>
                <a:cs typeface="Work Sans Bold Roman" charset="0"/>
              </a:rPr>
              <a:t>Side 20</a:t>
            </a:r>
          </a:p>
        </p:txBody>
      </p:sp>
      <p:sp>
        <p:nvSpPr>
          <p:cNvPr id="23" name="Rektangel 22">
            <a:extLst>
              <a:ext uri="{FF2B5EF4-FFF2-40B4-BE49-F238E27FC236}">
                <a16:creationId xmlns:a16="http://schemas.microsoft.com/office/drawing/2014/main" id="{C6D6468C-4D02-E5A7-E6E0-DFF4A62CE8BE}"/>
              </a:ext>
            </a:extLst>
          </p:cNvPr>
          <p:cNvSpPr/>
          <p:nvPr/>
        </p:nvSpPr>
        <p:spPr>
          <a:xfrm>
            <a:off x="3638149" y="151931"/>
            <a:ext cx="3219851" cy="611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r>
              <a:rPr lang="da-DK" sz="1000" dirty="0">
                <a:solidFill>
                  <a:schemeClr val="accent3"/>
                </a:solidFill>
                <a:latin typeface="Montserrat" panose="00000500000000000000" pitchFamily="2" charset="0"/>
                <a:ea typeface="Work Sans Bold Roman" charset="0"/>
                <a:cs typeface="Work Sans Bold Roman" charset="0"/>
              </a:rPr>
              <a:t>Ved at blive opmærksomme på muligheder og barrierer kan I imødekomme bump i implementeringsprocessen.</a:t>
            </a:r>
          </a:p>
        </p:txBody>
      </p:sp>
      <p:sp>
        <p:nvSpPr>
          <p:cNvPr id="29" name="Rektangel 28">
            <a:extLst>
              <a:ext uri="{FF2B5EF4-FFF2-40B4-BE49-F238E27FC236}">
                <a16:creationId xmlns:a16="http://schemas.microsoft.com/office/drawing/2014/main" id="{8AADD55B-CB08-C37A-C164-312E74E21EBB}"/>
              </a:ext>
            </a:extLst>
          </p:cNvPr>
          <p:cNvSpPr/>
          <p:nvPr/>
        </p:nvSpPr>
        <p:spPr>
          <a:xfrm>
            <a:off x="-478" y="0"/>
            <a:ext cx="638629" cy="6114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2400" b="1">
                <a:solidFill>
                  <a:schemeClr val="bg1"/>
                </a:solidFill>
                <a:latin typeface="Montserrat" panose="00000500000000000000" pitchFamily="2" charset="0"/>
                <a:ea typeface="Work Sans Bold Roman" charset="0"/>
                <a:cs typeface="Work Sans Bold Roman" charset="0"/>
              </a:rPr>
              <a:t>8</a:t>
            </a:r>
          </a:p>
        </p:txBody>
      </p:sp>
      <p:pic>
        <p:nvPicPr>
          <p:cNvPr id="30" name="Grafik 29">
            <a:extLst>
              <a:ext uri="{FF2B5EF4-FFF2-40B4-BE49-F238E27FC236}">
                <a16:creationId xmlns:a16="http://schemas.microsoft.com/office/drawing/2014/main" id="{330C4E2C-36B2-5B15-AE4C-2003B6B3673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54188" y="230306"/>
            <a:ext cx="394172" cy="394172"/>
          </a:xfrm>
          <a:prstGeom prst="rect">
            <a:avLst/>
          </a:prstGeom>
        </p:spPr>
      </p:pic>
    </p:spTree>
    <p:extLst>
      <p:ext uri="{BB962C8B-B14F-4D97-AF65-F5344CB8AC3E}">
        <p14:creationId xmlns:p14="http://schemas.microsoft.com/office/powerpoint/2010/main" val="1249625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62CB13-B6CA-619E-C177-7FC1FB981878}"/>
              </a:ext>
            </a:extLst>
          </p:cNvPr>
          <p:cNvSpPr>
            <a:spLocks noGrp="1"/>
          </p:cNvSpPr>
          <p:nvPr>
            <p:ph type="title"/>
          </p:nvPr>
        </p:nvSpPr>
        <p:spPr>
          <a:xfrm>
            <a:off x="495884" y="837913"/>
            <a:ext cx="4584342" cy="643358"/>
          </a:xfrm>
        </p:spPr>
        <p:txBody>
          <a:bodyPr/>
          <a:lstStyle/>
          <a:p>
            <a:r>
              <a:rPr lang="da-DK" dirty="0">
                <a:solidFill>
                  <a:srgbClr val="453673"/>
                </a:solidFill>
                <a:latin typeface="Montserrat" panose="00000500000000000000" pitchFamily="2" charset="0"/>
              </a:rPr>
              <a:t>Har I behov for mere viden og data, </a:t>
            </a:r>
            <a:br>
              <a:rPr lang="da-DK" dirty="0">
                <a:solidFill>
                  <a:srgbClr val="453673"/>
                </a:solidFill>
                <a:latin typeface="Montserrat" panose="00000500000000000000" pitchFamily="2" charset="0"/>
              </a:rPr>
            </a:br>
            <a:r>
              <a:rPr lang="da-DK" dirty="0">
                <a:solidFill>
                  <a:srgbClr val="453673"/>
                </a:solidFill>
                <a:latin typeface="Montserrat" panose="00000500000000000000" pitchFamily="2" charset="0"/>
              </a:rPr>
              <a:t>før I implementerer seniorindsatsen?</a:t>
            </a:r>
          </a:p>
        </p:txBody>
      </p:sp>
      <p:sp>
        <p:nvSpPr>
          <p:cNvPr id="4" name="Tekstfelt 3">
            <a:extLst>
              <a:ext uri="{FF2B5EF4-FFF2-40B4-BE49-F238E27FC236}">
                <a16:creationId xmlns:a16="http://schemas.microsoft.com/office/drawing/2014/main" id="{442773E3-7390-51B0-9720-C6647C3B820B}"/>
              </a:ext>
            </a:extLst>
          </p:cNvPr>
          <p:cNvSpPr txBox="1"/>
          <p:nvPr/>
        </p:nvSpPr>
        <p:spPr>
          <a:xfrm>
            <a:off x="495884" y="1481271"/>
            <a:ext cx="5749456" cy="2539157"/>
          </a:xfrm>
          <a:prstGeom prst="rect">
            <a:avLst/>
          </a:prstGeom>
          <a:noFill/>
        </p:spPr>
        <p:txBody>
          <a:bodyPr wrap="square" lIns="0" tIns="0" rIns="0" bIns="0" rtlCol="0">
            <a:spAutoFit/>
          </a:bodyPr>
          <a:lstStyle/>
          <a:p>
            <a:r>
              <a:rPr lang="da-DK" sz="1100" dirty="0">
                <a:solidFill>
                  <a:srgbClr val="453673"/>
                </a:solidFill>
                <a:latin typeface="Montserrat" panose="00000500000000000000" pitchFamily="2" charset="0"/>
                <a:ea typeface="Work Sans Bold Roman" charset="0"/>
                <a:cs typeface="Work Sans Bold Roman" charset="0"/>
              </a:rPr>
              <a:t>Måske I allerede har indsamlet data fra jeres database, lavet en spørgeskemaundersøgelse eller noget tredje. Hvis I ikke har, kan det være relevant at overveje, hvorvidt I har behov for mere viden forud for implementeringsprocessen. </a:t>
            </a:r>
          </a:p>
          <a:p>
            <a:endParaRPr lang="da-DK" sz="1100" dirty="0">
              <a:solidFill>
                <a:srgbClr val="453673"/>
              </a:solidFill>
              <a:latin typeface="Montserrat" panose="00000500000000000000" pitchFamily="2" charset="0"/>
              <a:ea typeface="Work Sans Bold Roman" charset="0"/>
              <a:cs typeface="Work Sans Bold Roman" charset="0"/>
            </a:endParaRPr>
          </a:p>
          <a:p>
            <a:r>
              <a:rPr lang="da-DK" sz="1100" dirty="0">
                <a:solidFill>
                  <a:srgbClr val="453673"/>
                </a:solidFill>
                <a:latin typeface="Montserrat" panose="00000500000000000000" pitchFamily="2" charset="0"/>
                <a:ea typeface="Work Sans Bold Roman" charset="0"/>
                <a:cs typeface="Work Sans Bold Roman" charset="0"/>
              </a:rPr>
              <a:t>Der eksisterer allerede en række studier og undersøgelser af seniorområdet fra eksempelvis VIVE og Det Nationale Forskningscenter for Arbejdsmiljø (NFA). Derfor anbefaler Seniorpartnerskabet, at I fælles drøfter, hvorvidt I har behov for ny viden. Nedenstående er en række refleksionsspørgsmål, der kan bruges i drøftelsen. </a:t>
            </a:r>
          </a:p>
          <a:p>
            <a:endParaRPr lang="da-DK" sz="1100" dirty="0">
              <a:solidFill>
                <a:srgbClr val="453673"/>
              </a:solidFill>
              <a:latin typeface="Montserrat" panose="00000500000000000000" pitchFamily="2" charset="0"/>
              <a:ea typeface="Work Sans Bold Roman" charset="0"/>
              <a:cs typeface="Work Sans Bold Roman" charset="0"/>
            </a:endParaRPr>
          </a:p>
          <a:p>
            <a:endParaRPr lang="da-DK" sz="1100" dirty="0">
              <a:solidFill>
                <a:srgbClr val="453673"/>
              </a:solidFill>
              <a:latin typeface="Montserrat" panose="00000500000000000000" pitchFamily="2" charset="0"/>
              <a:ea typeface="Work Sans Bold Roman" charset="0"/>
              <a:cs typeface="Work Sans Bold Roman" charset="0"/>
            </a:endParaRPr>
          </a:p>
          <a:p>
            <a:endParaRPr lang="da-DK" sz="1100" dirty="0">
              <a:solidFill>
                <a:srgbClr val="453673"/>
              </a:solidFill>
              <a:latin typeface="Montserrat" panose="00000500000000000000" pitchFamily="2" charset="0"/>
              <a:ea typeface="Work Sans Bold Roman" charset="0"/>
              <a:cs typeface="Work Sans Bold Roman" charset="0"/>
            </a:endParaRPr>
          </a:p>
          <a:p>
            <a:endParaRPr lang="da-DK" sz="1100" dirty="0">
              <a:solidFill>
                <a:srgbClr val="453673"/>
              </a:solidFill>
              <a:latin typeface="Montserrat" panose="00000500000000000000" pitchFamily="2" charset="0"/>
              <a:ea typeface="Work Sans Bold Roman" charset="0"/>
              <a:cs typeface="Work Sans Bold Roman" charset="0"/>
            </a:endParaRPr>
          </a:p>
          <a:p>
            <a:endParaRPr lang="da-DK" sz="1100" dirty="0">
              <a:solidFill>
                <a:srgbClr val="453673"/>
              </a:solidFill>
              <a:latin typeface="Montserrat" panose="00000500000000000000" pitchFamily="2" charset="0"/>
              <a:ea typeface="Work Sans Bold Roman" charset="0"/>
              <a:cs typeface="Work Sans Bold Roman" charset="0"/>
            </a:endParaRPr>
          </a:p>
        </p:txBody>
      </p:sp>
      <p:sp>
        <p:nvSpPr>
          <p:cNvPr id="5" name="Rektangel 4">
            <a:extLst>
              <a:ext uri="{FF2B5EF4-FFF2-40B4-BE49-F238E27FC236}">
                <a16:creationId xmlns:a16="http://schemas.microsoft.com/office/drawing/2014/main" id="{AC1C89DC-CC22-B3B1-30FD-58259F6F19AD}"/>
              </a:ext>
            </a:extLst>
          </p:cNvPr>
          <p:cNvSpPr/>
          <p:nvPr/>
        </p:nvSpPr>
        <p:spPr>
          <a:xfrm>
            <a:off x="495884" y="6765091"/>
            <a:ext cx="5866232" cy="2302996"/>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noAutofit/>
          </a:bodyPr>
          <a:lstStyle/>
          <a:p>
            <a:pPr algn="ctr"/>
            <a:r>
              <a:rPr lang="da-DK" sz="1200" b="1" dirty="0">
                <a:solidFill>
                  <a:schemeClr val="accent3"/>
                </a:solidFill>
                <a:latin typeface="Montserrat" panose="00000500000000000000" pitchFamily="2" charset="0"/>
                <a:ea typeface="Work Sans Bold Roman" charset="0"/>
                <a:cs typeface="Work Sans Bold Roman" charset="0"/>
              </a:rPr>
              <a:t>Formål og begrundelse for indsamling af data</a:t>
            </a:r>
          </a:p>
        </p:txBody>
      </p:sp>
      <p:grpSp>
        <p:nvGrpSpPr>
          <p:cNvPr id="6" name="Gruppe 5">
            <a:extLst>
              <a:ext uri="{FF2B5EF4-FFF2-40B4-BE49-F238E27FC236}">
                <a16:creationId xmlns:a16="http://schemas.microsoft.com/office/drawing/2014/main" id="{11663FDC-3C3F-D300-5691-83F89831B739}"/>
              </a:ext>
            </a:extLst>
          </p:cNvPr>
          <p:cNvGrpSpPr/>
          <p:nvPr/>
        </p:nvGrpSpPr>
        <p:grpSpPr>
          <a:xfrm>
            <a:off x="750054" y="7324226"/>
            <a:ext cx="5409103" cy="1510778"/>
            <a:chOff x="516912" y="9746332"/>
            <a:chExt cx="5737421" cy="1510778"/>
          </a:xfrm>
        </p:grpSpPr>
        <p:cxnSp>
          <p:nvCxnSpPr>
            <p:cNvPr id="7" name="Lige forbindelse 6">
              <a:extLst>
                <a:ext uri="{FF2B5EF4-FFF2-40B4-BE49-F238E27FC236}">
                  <a16:creationId xmlns:a16="http://schemas.microsoft.com/office/drawing/2014/main" id="{E191FA66-D045-C2A4-D4C5-411630F87D35}"/>
                </a:ext>
              </a:extLst>
            </p:cNvPr>
            <p:cNvCxnSpPr>
              <a:cxnSpLocks/>
            </p:cNvCxnSpPr>
            <p:nvPr/>
          </p:nvCxnSpPr>
          <p:spPr>
            <a:xfrm>
              <a:off x="516912" y="9746332"/>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Lige forbindelse 7">
              <a:extLst>
                <a:ext uri="{FF2B5EF4-FFF2-40B4-BE49-F238E27FC236}">
                  <a16:creationId xmlns:a16="http://schemas.microsoft.com/office/drawing/2014/main" id="{12363477-369A-DEC8-D69B-683EA512D5B4}"/>
                </a:ext>
              </a:extLst>
            </p:cNvPr>
            <p:cNvCxnSpPr>
              <a:cxnSpLocks/>
            </p:cNvCxnSpPr>
            <p:nvPr/>
          </p:nvCxnSpPr>
          <p:spPr>
            <a:xfrm>
              <a:off x="516912" y="10124026"/>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Lige forbindelse 8">
              <a:extLst>
                <a:ext uri="{FF2B5EF4-FFF2-40B4-BE49-F238E27FC236}">
                  <a16:creationId xmlns:a16="http://schemas.microsoft.com/office/drawing/2014/main" id="{48443B0F-640A-63C0-30E8-D00F85526B1A}"/>
                </a:ext>
              </a:extLst>
            </p:cNvPr>
            <p:cNvCxnSpPr>
              <a:cxnSpLocks/>
            </p:cNvCxnSpPr>
            <p:nvPr/>
          </p:nvCxnSpPr>
          <p:spPr>
            <a:xfrm>
              <a:off x="516912" y="10501720"/>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Lige forbindelse 9">
              <a:extLst>
                <a:ext uri="{FF2B5EF4-FFF2-40B4-BE49-F238E27FC236}">
                  <a16:creationId xmlns:a16="http://schemas.microsoft.com/office/drawing/2014/main" id="{06D5676B-6FF6-F98B-3A69-769597CB724B}"/>
                </a:ext>
              </a:extLst>
            </p:cNvPr>
            <p:cNvCxnSpPr>
              <a:cxnSpLocks/>
            </p:cNvCxnSpPr>
            <p:nvPr/>
          </p:nvCxnSpPr>
          <p:spPr>
            <a:xfrm>
              <a:off x="516912" y="10879414"/>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Lige forbindelse 10">
              <a:extLst>
                <a:ext uri="{FF2B5EF4-FFF2-40B4-BE49-F238E27FC236}">
                  <a16:creationId xmlns:a16="http://schemas.microsoft.com/office/drawing/2014/main" id="{3AE32867-2B44-3115-36F7-411C8F5AE711}"/>
                </a:ext>
              </a:extLst>
            </p:cNvPr>
            <p:cNvCxnSpPr>
              <a:cxnSpLocks/>
            </p:cNvCxnSpPr>
            <p:nvPr/>
          </p:nvCxnSpPr>
          <p:spPr>
            <a:xfrm>
              <a:off x="516912" y="11257110"/>
              <a:ext cx="5737421" cy="0"/>
            </a:xfrm>
            <a:prstGeom prst="line">
              <a:avLst/>
            </a:prstGeom>
            <a:ln w="9525">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2" name="Rektangel 11">
            <a:extLst>
              <a:ext uri="{FF2B5EF4-FFF2-40B4-BE49-F238E27FC236}">
                <a16:creationId xmlns:a16="http://schemas.microsoft.com/office/drawing/2014/main" id="{A529BA9A-9E9C-C370-C22F-4926CB01BBAA}"/>
              </a:ext>
            </a:extLst>
          </p:cNvPr>
          <p:cNvSpPr/>
          <p:nvPr/>
        </p:nvSpPr>
        <p:spPr>
          <a:xfrm>
            <a:off x="495884" y="3333253"/>
            <a:ext cx="5866232" cy="323949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noAutofit/>
          </a:bodyPr>
          <a:lstStyle/>
          <a:p>
            <a:pPr marL="171454" indent="-171454" algn="ctr">
              <a:buClr>
                <a:schemeClr val="accent3"/>
              </a:buClr>
              <a:buFontTx/>
              <a:buChar char="→"/>
            </a:pPr>
            <a:r>
              <a:rPr lang="da-DK" sz="1400" b="1" dirty="0">
                <a:solidFill>
                  <a:schemeClr val="bg1"/>
                </a:solidFill>
                <a:latin typeface="Montserrat" panose="00000500000000000000" pitchFamily="2" charset="0"/>
                <a:ea typeface="Work Sans Bold Roman" charset="0"/>
                <a:cs typeface="Work Sans Bold Roman" charset="0"/>
              </a:rPr>
              <a:t>Refleksionsspørgsmål</a:t>
            </a:r>
          </a:p>
          <a:p>
            <a:pPr algn="ctr">
              <a:buClr>
                <a:schemeClr val="accent3"/>
              </a:buClr>
            </a:pPr>
            <a:endParaRPr lang="da-DK" sz="1100" b="1" dirty="0">
              <a:solidFill>
                <a:schemeClr val="bg1"/>
              </a:solidFill>
              <a:latin typeface="Montserrat" panose="00000500000000000000" pitchFamily="2" charset="0"/>
              <a:ea typeface="Work Sans Bold Roman" charset="0"/>
              <a:cs typeface="Work Sans Bold Roman" charset="0"/>
            </a:endParaRPr>
          </a:p>
          <a:p>
            <a:pPr algn="ctr">
              <a:buClr>
                <a:schemeClr val="accent3"/>
              </a:buClr>
            </a:pPr>
            <a:r>
              <a:rPr lang="da-DK" sz="1100" dirty="0">
                <a:solidFill>
                  <a:schemeClr val="bg1"/>
                </a:solidFill>
                <a:latin typeface="Montserrat" panose="00000500000000000000" pitchFamily="2" charset="0"/>
                <a:ea typeface="Work Sans Bold Roman" charset="0"/>
                <a:cs typeface="Work Sans Bold Roman" charset="0"/>
              </a:rPr>
              <a:t>Hvad er jeres formål med at indsamle data? Hvilke spørgsmål eller problemer ønsker I at besvare eller løse gennem dataindsamlingen?</a:t>
            </a:r>
          </a:p>
          <a:p>
            <a:pPr marL="171454" indent="-171454" algn="ctr">
              <a:buClr>
                <a:schemeClr val="accent3"/>
              </a:buClr>
              <a:buFont typeface="Work Sans Light" pitchFamily="2" charset="0"/>
              <a:buChar char="→"/>
            </a:pPr>
            <a:endParaRPr lang="da-DK" sz="1100" dirty="0">
              <a:solidFill>
                <a:schemeClr val="bg1"/>
              </a:solidFill>
              <a:latin typeface="Montserrat" panose="00000500000000000000" pitchFamily="2" charset="0"/>
              <a:ea typeface="Work Sans Bold Roman" charset="0"/>
              <a:cs typeface="Work Sans Bold Roman" charset="0"/>
            </a:endParaRPr>
          </a:p>
          <a:p>
            <a:pPr marL="171454" indent="-171454" algn="ctr">
              <a:buClr>
                <a:schemeClr val="accent3"/>
              </a:buClr>
              <a:buFont typeface="Work Sans Light" pitchFamily="2" charset="0"/>
              <a:buChar char="→"/>
            </a:pPr>
            <a:r>
              <a:rPr lang="da-DK" sz="1100" dirty="0">
                <a:solidFill>
                  <a:schemeClr val="bg1"/>
                </a:solidFill>
                <a:latin typeface="Montserrat" panose="00000500000000000000" pitchFamily="2" charset="0"/>
                <a:ea typeface="Work Sans Bold Roman" charset="0"/>
                <a:cs typeface="Work Sans Bold Roman" charset="0"/>
              </a:rPr>
              <a:t>Er relaterede problemer eller spørgsmål allerede undersøgt nationalt eller andetsteds i kommunen? </a:t>
            </a:r>
          </a:p>
          <a:p>
            <a:pPr marL="171454" indent="-171454" algn="ctr">
              <a:buClr>
                <a:schemeClr val="accent3"/>
              </a:buClr>
              <a:buFont typeface="Work Sans Light" pitchFamily="2" charset="0"/>
              <a:buChar char="→"/>
            </a:pPr>
            <a:endParaRPr lang="da-DK" sz="1100" dirty="0">
              <a:solidFill>
                <a:schemeClr val="bg1"/>
              </a:solidFill>
              <a:latin typeface="Montserrat" panose="00000500000000000000" pitchFamily="2" charset="0"/>
              <a:ea typeface="Work Sans Bold Roman" charset="0"/>
              <a:cs typeface="Work Sans Bold Roman" charset="0"/>
            </a:endParaRPr>
          </a:p>
          <a:p>
            <a:pPr marL="171454" indent="-171454" algn="ctr">
              <a:buClr>
                <a:schemeClr val="accent3"/>
              </a:buClr>
              <a:buFont typeface="Work Sans Light" pitchFamily="2" charset="0"/>
              <a:buChar char="→"/>
            </a:pPr>
            <a:r>
              <a:rPr lang="da-DK" sz="1100" dirty="0">
                <a:solidFill>
                  <a:schemeClr val="bg1"/>
                </a:solidFill>
                <a:latin typeface="Montserrat" panose="00000500000000000000" pitchFamily="2" charset="0"/>
                <a:ea typeface="Work Sans Bold Roman" charset="0"/>
                <a:cs typeface="Work Sans Bold Roman" charset="0"/>
              </a:rPr>
              <a:t>Har I de nødvendige ressourcer (tid, penge, teknologi og medarbejderkompetencer) til at indsamle, analysere og anvende data på en meningsfuld måde? Hvis ikke, er det så ressourcer, I kan skaffe?</a:t>
            </a:r>
          </a:p>
          <a:p>
            <a:pPr marL="171454" indent="-171454" algn="ctr">
              <a:buClr>
                <a:schemeClr val="accent3"/>
              </a:buClr>
              <a:buFont typeface="Work Sans Light" pitchFamily="2" charset="0"/>
              <a:buChar char="→"/>
            </a:pPr>
            <a:endParaRPr lang="da-DK" sz="1100" dirty="0">
              <a:solidFill>
                <a:schemeClr val="bg1"/>
              </a:solidFill>
              <a:latin typeface="Montserrat" panose="00000500000000000000" pitchFamily="2" charset="0"/>
              <a:ea typeface="Work Sans Bold Roman" charset="0"/>
              <a:cs typeface="Work Sans Bold Roman" charset="0"/>
            </a:endParaRPr>
          </a:p>
          <a:p>
            <a:pPr marL="171454" indent="-171454" algn="ctr">
              <a:buClr>
                <a:schemeClr val="accent3"/>
              </a:buClr>
              <a:buFont typeface="Work Sans Light" pitchFamily="2" charset="0"/>
              <a:buChar char="→"/>
            </a:pPr>
            <a:r>
              <a:rPr lang="da-DK" sz="1100" dirty="0">
                <a:solidFill>
                  <a:schemeClr val="bg1"/>
                </a:solidFill>
                <a:latin typeface="Montserrat" panose="00000500000000000000" pitchFamily="2" charset="0"/>
                <a:ea typeface="Work Sans Bold Roman" charset="0"/>
                <a:cs typeface="Work Sans Bold Roman" charset="0"/>
              </a:rPr>
              <a:t>Hvordan kan I anvende de data, som I indsamler, så det bliver så relevant og anvendeligt som muligt?</a:t>
            </a:r>
          </a:p>
          <a:p>
            <a:pPr marL="171454" indent="-171454" algn="ctr">
              <a:buClr>
                <a:schemeClr val="accent3"/>
              </a:buClr>
              <a:buFont typeface="Work Sans Light" pitchFamily="2" charset="0"/>
              <a:buChar char="→"/>
            </a:pPr>
            <a:endParaRPr lang="da-DK" sz="1100" dirty="0">
              <a:solidFill>
                <a:schemeClr val="bg1"/>
              </a:solidFill>
              <a:latin typeface="Montserrat" panose="00000500000000000000" pitchFamily="2" charset="0"/>
              <a:ea typeface="Work Sans Bold Roman" charset="0"/>
              <a:cs typeface="Work Sans Bold Roman" charset="0"/>
            </a:endParaRPr>
          </a:p>
          <a:p>
            <a:pPr marL="171454" indent="-171454" algn="ctr">
              <a:buClr>
                <a:schemeClr val="accent3"/>
              </a:buClr>
              <a:buFont typeface="Work Sans Light" pitchFamily="2" charset="0"/>
              <a:buChar char="→"/>
            </a:pPr>
            <a:r>
              <a:rPr lang="da-DK" sz="1100" dirty="0">
                <a:solidFill>
                  <a:schemeClr val="bg1"/>
                </a:solidFill>
                <a:latin typeface="Montserrat" panose="00000500000000000000" pitchFamily="2" charset="0"/>
                <a:ea typeface="Work Sans Bold Roman" charset="0"/>
                <a:cs typeface="Work Sans Bold Roman" charset="0"/>
              </a:rPr>
              <a:t>Hvordan vil I kommunikere de data og resultater internt? Og hvem er den pågældende data relevant for?</a:t>
            </a:r>
          </a:p>
        </p:txBody>
      </p:sp>
      <p:sp>
        <p:nvSpPr>
          <p:cNvPr id="16" name="Rektangel 15">
            <a:extLst>
              <a:ext uri="{FF2B5EF4-FFF2-40B4-BE49-F238E27FC236}">
                <a16:creationId xmlns:a16="http://schemas.microsoft.com/office/drawing/2014/main" id="{D3A94B7B-3A4B-3F88-DFA9-EC1B22A6C590}"/>
              </a:ext>
            </a:extLst>
          </p:cNvPr>
          <p:cNvSpPr/>
          <p:nvPr/>
        </p:nvSpPr>
        <p:spPr>
          <a:xfrm>
            <a:off x="3638149" y="101132"/>
            <a:ext cx="3219851" cy="611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r>
              <a:rPr lang="da-DK" sz="1000" dirty="0">
                <a:solidFill>
                  <a:schemeClr val="accent3"/>
                </a:solidFill>
                <a:latin typeface="Montserrat" panose="00000500000000000000" pitchFamily="2" charset="0"/>
                <a:ea typeface="Work Sans Bold Roman" charset="0"/>
                <a:cs typeface="Work Sans Bold Roman" charset="0"/>
              </a:rPr>
              <a:t>Dette kapitel udfordrer jer på, om I har brug for mere data, inden I arbejder med jeres seniorindsats.</a:t>
            </a:r>
          </a:p>
        </p:txBody>
      </p:sp>
      <p:sp>
        <p:nvSpPr>
          <p:cNvPr id="20" name="Rektangel 19">
            <a:extLst>
              <a:ext uri="{FF2B5EF4-FFF2-40B4-BE49-F238E27FC236}">
                <a16:creationId xmlns:a16="http://schemas.microsoft.com/office/drawing/2014/main" id="{045025F9-BBA5-564D-376D-22566C187A7F}"/>
              </a:ext>
            </a:extLst>
          </p:cNvPr>
          <p:cNvSpPr/>
          <p:nvPr/>
        </p:nvSpPr>
        <p:spPr>
          <a:xfrm>
            <a:off x="-478" y="0"/>
            <a:ext cx="638629" cy="6114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2400" b="1">
                <a:solidFill>
                  <a:schemeClr val="bg1"/>
                </a:solidFill>
                <a:latin typeface="Montserrat" panose="00000500000000000000" pitchFamily="2" charset="0"/>
                <a:ea typeface="Work Sans Bold Roman" charset="0"/>
                <a:cs typeface="Work Sans Bold Roman" charset="0"/>
              </a:rPr>
              <a:t>9</a:t>
            </a:r>
          </a:p>
        </p:txBody>
      </p:sp>
      <p:pic>
        <p:nvPicPr>
          <p:cNvPr id="21" name="Grafik 20">
            <a:extLst>
              <a:ext uri="{FF2B5EF4-FFF2-40B4-BE49-F238E27FC236}">
                <a16:creationId xmlns:a16="http://schemas.microsoft.com/office/drawing/2014/main" id="{F7891451-6BBF-6382-7D56-5D73C2A9F30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54188" y="179507"/>
            <a:ext cx="394172" cy="394172"/>
          </a:xfrm>
          <a:prstGeom prst="rect">
            <a:avLst/>
          </a:prstGeom>
        </p:spPr>
      </p:pic>
    </p:spTree>
    <p:extLst>
      <p:ext uri="{BB962C8B-B14F-4D97-AF65-F5344CB8AC3E}">
        <p14:creationId xmlns:p14="http://schemas.microsoft.com/office/powerpoint/2010/main" val="2049084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62CB13-B6CA-619E-C177-7FC1FB981878}"/>
              </a:ext>
            </a:extLst>
          </p:cNvPr>
          <p:cNvSpPr>
            <a:spLocks noGrp="1"/>
          </p:cNvSpPr>
          <p:nvPr>
            <p:ph type="title"/>
          </p:nvPr>
        </p:nvSpPr>
        <p:spPr>
          <a:xfrm>
            <a:off x="493788" y="1096545"/>
            <a:ext cx="5870424" cy="1578160"/>
          </a:xfrm>
        </p:spPr>
        <p:txBody>
          <a:bodyPr/>
          <a:lstStyle/>
          <a:p>
            <a:r>
              <a:rPr lang="da-DK" dirty="0">
                <a:solidFill>
                  <a:srgbClr val="453673"/>
                </a:solidFill>
                <a:latin typeface="Montserrat" panose="00000500000000000000" pitchFamily="2" charset="0"/>
              </a:rPr>
              <a:t>Sådan tilrettelægger i den gode undersøgelse</a:t>
            </a:r>
          </a:p>
        </p:txBody>
      </p:sp>
      <p:sp>
        <p:nvSpPr>
          <p:cNvPr id="4" name="Tekstfelt 3">
            <a:extLst>
              <a:ext uri="{FF2B5EF4-FFF2-40B4-BE49-F238E27FC236}">
                <a16:creationId xmlns:a16="http://schemas.microsoft.com/office/drawing/2014/main" id="{EBB90CC2-C048-8510-7F7C-F3454743846A}"/>
              </a:ext>
            </a:extLst>
          </p:cNvPr>
          <p:cNvSpPr txBox="1"/>
          <p:nvPr/>
        </p:nvSpPr>
        <p:spPr>
          <a:xfrm>
            <a:off x="493788" y="1486133"/>
            <a:ext cx="5943588" cy="1354217"/>
          </a:xfrm>
          <a:prstGeom prst="rect">
            <a:avLst/>
          </a:prstGeom>
          <a:noFill/>
        </p:spPr>
        <p:txBody>
          <a:bodyPr wrap="square" lIns="0" tIns="0" rIns="0" bIns="0" rtlCol="0">
            <a:spAutoFit/>
          </a:bodyPr>
          <a:lstStyle/>
          <a:p>
            <a:r>
              <a:rPr lang="da-DK" sz="1100" dirty="0">
                <a:solidFill>
                  <a:srgbClr val="453673"/>
                </a:solidFill>
                <a:latin typeface="Montserrat" panose="00000500000000000000" pitchFamily="2" charset="0"/>
                <a:ea typeface="Work Sans Bold Roman" charset="0"/>
                <a:cs typeface="Work Sans Bold Roman" charset="0"/>
              </a:rPr>
              <a:t>Hvis I har besluttet jer for at indsamle ny data, kan I bruge denne del af håndbogen til at lade jer inspirere af andre kommuner og Seniorpartnerskabets råd til den gode undersøgelse</a:t>
            </a:r>
          </a:p>
          <a:p>
            <a:endParaRPr lang="da-DK" sz="1100" dirty="0">
              <a:solidFill>
                <a:srgbClr val="453673"/>
              </a:solidFill>
              <a:latin typeface="Montserrat" panose="00000500000000000000" pitchFamily="2" charset="0"/>
              <a:ea typeface="Work Sans Bold Roman" charset="0"/>
              <a:cs typeface="Work Sans Bold Roman" charset="0"/>
            </a:endParaRPr>
          </a:p>
          <a:p>
            <a:endParaRPr lang="da-DK" sz="1100" dirty="0">
              <a:solidFill>
                <a:srgbClr val="453673"/>
              </a:solidFill>
              <a:latin typeface="Montserrat" panose="00000500000000000000" pitchFamily="2" charset="0"/>
              <a:ea typeface="Work Sans Bold Roman" charset="0"/>
              <a:cs typeface="Work Sans Bold Roman" charset="0"/>
            </a:endParaRPr>
          </a:p>
          <a:p>
            <a:endParaRPr lang="da-DK" sz="1100" dirty="0">
              <a:solidFill>
                <a:srgbClr val="453673"/>
              </a:solidFill>
              <a:latin typeface="Montserrat" panose="00000500000000000000" pitchFamily="2" charset="0"/>
              <a:ea typeface="Work Sans Bold Roman" charset="0"/>
              <a:cs typeface="Work Sans Bold Roman" charset="0"/>
            </a:endParaRPr>
          </a:p>
          <a:p>
            <a:endParaRPr lang="da-DK" sz="1100" dirty="0">
              <a:solidFill>
                <a:srgbClr val="453673"/>
              </a:solidFill>
              <a:latin typeface="Montserrat" panose="00000500000000000000" pitchFamily="2" charset="0"/>
              <a:ea typeface="Work Sans Bold Roman" charset="0"/>
              <a:cs typeface="Work Sans Bold Roman" charset="0"/>
            </a:endParaRPr>
          </a:p>
          <a:p>
            <a:endParaRPr lang="da-DK" sz="1100" dirty="0">
              <a:solidFill>
                <a:srgbClr val="453673"/>
              </a:solidFill>
              <a:latin typeface="Montserrat" panose="00000500000000000000" pitchFamily="2" charset="0"/>
              <a:ea typeface="Work Sans Bold Roman" charset="0"/>
              <a:cs typeface="Work Sans Bold Roman" charset="0"/>
            </a:endParaRPr>
          </a:p>
        </p:txBody>
      </p:sp>
      <p:sp>
        <p:nvSpPr>
          <p:cNvPr id="5" name="Titel 1">
            <a:extLst>
              <a:ext uri="{FF2B5EF4-FFF2-40B4-BE49-F238E27FC236}">
                <a16:creationId xmlns:a16="http://schemas.microsoft.com/office/drawing/2014/main" id="{35C11B6E-28DE-3D41-13C6-63E2B58264F2}"/>
              </a:ext>
            </a:extLst>
          </p:cNvPr>
          <p:cNvSpPr txBox="1">
            <a:spLocks/>
          </p:cNvSpPr>
          <p:nvPr/>
        </p:nvSpPr>
        <p:spPr>
          <a:xfrm>
            <a:off x="473403" y="7102664"/>
            <a:ext cx="4584342" cy="1578160"/>
          </a:xfrm>
          <a:prstGeom prst="rect">
            <a:avLst/>
          </a:prstGeom>
        </p:spPr>
        <p:txBody>
          <a:bodyPr vert="horz" lIns="0" tIns="0" rIns="0" bIns="0" rtlCol="0" anchor="t" anchorCtr="0">
            <a:noAutofit/>
          </a:bodyPr>
          <a:lstStyle>
            <a:lvl1pPr algn="l" defTabSz="244217" rtl="0" eaLnBrk="1" latinLnBrk="0" hangingPunct="1">
              <a:lnSpc>
                <a:spcPct val="100000"/>
              </a:lnSpc>
              <a:spcBef>
                <a:spcPct val="0"/>
              </a:spcBef>
              <a:buNone/>
              <a:defRPr sz="1576" b="1" kern="1200" cap="none" baseline="0">
                <a:solidFill>
                  <a:schemeClr val="tx1"/>
                </a:solidFill>
                <a:latin typeface="Montserrat" pitchFamily="2" charset="77"/>
                <a:ea typeface="Montserrat" pitchFamily="2" charset="77"/>
                <a:cs typeface="Montserrat" pitchFamily="2" charset="77"/>
              </a:defRPr>
            </a:lvl1pPr>
          </a:lstStyle>
          <a:p>
            <a:r>
              <a:rPr lang="da-DK" sz="1577" dirty="0">
                <a:solidFill>
                  <a:srgbClr val="453673"/>
                </a:solidFill>
                <a:latin typeface="Montserrat" panose="00000500000000000000" pitchFamily="2" charset="0"/>
              </a:rPr>
              <a:t>Valg af undersøgelsesmetode</a:t>
            </a:r>
          </a:p>
        </p:txBody>
      </p:sp>
      <p:sp>
        <p:nvSpPr>
          <p:cNvPr id="6" name="Tekstfelt 5">
            <a:extLst>
              <a:ext uri="{FF2B5EF4-FFF2-40B4-BE49-F238E27FC236}">
                <a16:creationId xmlns:a16="http://schemas.microsoft.com/office/drawing/2014/main" id="{A33F2D56-4BBD-1F28-3901-C0C15CA5939D}"/>
              </a:ext>
            </a:extLst>
          </p:cNvPr>
          <p:cNvSpPr txBox="1"/>
          <p:nvPr/>
        </p:nvSpPr>
        <p:spPr>
          <a:xfrm>
            <a:off x="493789" y="2328754"/>
            <a:ext cx="6173497" cy="677108"/>
          </a:xfrm>
          <a:prstGeom prst="rect">
            <a:avLst/>
          </a:prstGeom>
          <a:noFill/>
        </p:spPr>
        <p:txBody>
          <a:bodyPr wrap="square" lIns="0" tIns="0" rIns="0" bIns="0" rtlCol="0">
            <a:spAutoFit/>
          </a:bodyPr>
          <a:lstStyle/>
          <a:p>
            <a:r>
              <a:rPr lang="da-DK" sz="1100" dirty="0">
                <a:solidFill>
                  <a:srgbClr val="453673"/>
                </a:solidFill>
                <a:latin typeface="Montserrat" panose="00000500000000000000" pitchFamily="2" charset="0"/>
                <a:ea typeface="Work Sans Bold Roman" charset="0"/>
                <a:cs typeface="Work Sans Bold Roman" charset="0"/>
              </a:rPr>
              <a:t>Seniorpartnerskabet anbefaler, at I drøfter nedenstående beslutningspunkter i arbejdsgruppen, før I vælger hvilken metode, I vil anvende til at indsamle data. </a:t>
            </a:r>
          </a:p>
          <a:p>
            <a:endParaRPr lang="da-DK" sz="1100" dirty="0">
              <a:solidFill>
                <a:srgbClr val="453673"/>
              </a:solidFill>
              <a:latin typeface="Montserrat" panose="00000500000000000000" pitchFamily="2" charset="0"/>
              <a:ea typeface="Work Sans Bold Roman" charset="0"/>
              <a:cs typeface="Work Sans Bold Roman" charset="0"/>
            </a:endParaRPr>
          </a:p>
          <a:p>
            <a:endParaRPr lang="da-DK" sz="1100" dirty="0">
              <a:solidFill>
                <a:srgbClr val="453673"/>
              </a:solidFill>
              <a:latin typeface="Montserrat" panose="00000500000000000000" pitchFamily="2" charset="0"/>
              <a:ea typeface="Work Sans Bold Roman" charset="0"/>
              <a:cs typeface="Work Sans Bold Roman" charset="0"/>
            </a:endParaRPr>
          </a:p>
        </p:txBody>
      </p:sp>
      <p:sp>
        <p:nvSpPr>
          <p:cNvPr id="22" name="Tekstfelt 21">
            <a:extLst>
              <a:ext uri="{FF2B5EF4-FFF2-40B4-BE49-F238E27FC236}">
                <a16:creationId xmlns:a16="http://schemas.microsoft.com/office/drawing/2014/main" id="{1734F48D-4005-D83C-3356-A4755374DBE8}"/>
              </a:ext>
            </a:extLst>
          </p:cNvPr>
          <p:cNvSpPr txBox="1"/>
          <p:nvPr/>
        </p:nvSpPr>
        <p:spPr>
          <a:xfrm>
            <a:off x="370179" y="7468871"/>
            <a:ext cx="6173497" cy="1785104"/>
          </a:xfrm>
          <a:prstGeom prst="rect">
            <a:avLst/>
          </a:prstGeom>
          <a:noFill/>
        </p:spPr>
        <p:txBody>
          <a:bodyPr wrap="square">
            <a:spAutoFit/>
          </a:bodyPr>
          <a:lstStyle/>
          <a:p>
            <a:r>
              <a:rPr lang="da-DK" sz="1100" dirty="0">
                <a:solidFill>
                  <a:srgbClr val="453673"/>
                </a:solidFill>
                <a:latin typeface="Montserrat" panose="00000500000000000000" pitchFamily="2" charset="0"/>
                <a:ea typeface="Work Sans Bold Roman" charset="0"/>
                <a:cs typeface="Work Sans Bold Roman" charset="0"/>
              </a:rPr>
              <a:t>Når I har defineret et klart formål med indsamling af data, bør I beslutte jer for hvordan I vil indsamle viden. Seniorpartnerskabet har samlet en guide til tre anbefalede metoder. Metoderne er anbefalet på baggrund af Seniorpartnerskabets udviklingsrum med 43 kommuner, som har delt deres bedste anbefalinger</a:t>
            </a:r>
          </a:p>
          <a:p>
            <a:endParaRPr lang="da-DK" sz="1100" dirty="0">
              <a:solidFill>
                <a:srgbClr val="453673"/>
              </a:solidFill>
              <a:latin typeface="Montserrat" panose="00000500000000000000" pitchFamily="2" charset="0"/>
              <a:ea typeface="Work Sans Bold Roman" charset="0"/>
              <a:cs typeface="Work Sans Bold Roman" charset="0"/>
            </a:endParaRPr>
          </a:p>
          <a:p>
            <a:pPr marL="171454" indent="-171454">
              <a:buFontTx/>
              <a:buChar char="-"/>
            </a:pPr>
            <a:r>
              <a:rPr lang="da-DK" sz="1100" dirty="0">
                <a:solidFill>
                  <a:srgbClr val="453673"/>
                </a:solidFill>
                <a:latin typeface="Montserrat" panose="00000500000000000000" pitchFamily="2" charset="0"/>
                <a:ea typeface="Work Sans Bold Roman" charset="0"/>
                <a:cs typeface="Work Sans Bold Roman" charset="0"/>
              </a:rPr>
              <a:t>Registerdata</a:t>
            </a:r>
          </a:p>
          <a:p>
            <a:pPr marL="171454" indent="-171454">
              <a:buFontTx/>
              <a:buChar char="-"/>
            </a:pPr>
            <a:r>
              <a:rPr lang="da-DK" sz="1100" dirty="0">
                <a:solidFill>
                  <a:srgbClr val="453673"/>
                </a:solidFill>
                <a:latin typeface="Montserrat" panose="00000500000000000000" pitchFamily="2" charset="0"/>
                <a:ea typeface="Work Sans Bold Roman" charset="0"/>
                <a:cs typeface="Work Sans Bold Roman" charset="0"/>
              </a:rPr>
              <a:t>Spørgeskemaer</a:t>
            </a:r>
          </a:p>
          <a:p>
            <a:pPr marL="171454" indent="-171454">
              <a:buFontTx/>
              <a:buChar char="-"/>
            </a:pPr>
            <a:r>
              <a:rPr lang="da-DK" sz="1100" dirty="0">
                <a:solidFill>
                  <a:srgbClr val="453673"/>
                </a:solidFill>
                <a:latin typeface="Montserrat" panose="00000500000000000000" pitchFamily="2" charset="0"/>
                <a:ea typeface="Work Sans Bold Roman" charset="0"/>
                <a:cs typeface="Work Sans Bold Roman" charset="0"/>
              </a:rPr>
              <a:t>Fokusgruppe</a:t>
            </a:r>
          </a:p>
          <a:p>
            <a:pPr marL="171454" indent="-171454">
              <a:buFontTx/>
              <a:buChar char="-"/>
            </a:pPr>
            <a:endParaRPr lang="da-DK" sz="1100" dirty="0">
              <a:solidFill>
                <a:srgbClr val="453673"/>
              </a:solidFill>
              <a:latin typeface="Montserrat" panose="00000500000000000000" pitchFamily="2" charset="0"/>
              <a:ea typeface="Work Sans Bold Roman" charset="0"/>
              <a:cs typeface="Work Sans Bold Roman" charset="0"/>
            </a:endParaRPr>
          </a:p>
          <a:p>
            <a:r>
              <a:rPr lang="da-DK" sz="1100" dirty="0">
                <a:solidFill>
                  <a:srgbClr val="453673"/>
                </a:solidFill>
                <a:latin typeface="Montserrat" panose="00000500000000000000" pitchFamily="2" charset="0"/>
                <a:ea typeface="Work Sans Bold Roman" charset="0"/>
                <a:cs typeface="Work Sans Bold Roman" charset="0"/>
              </a:rPr>
              <a:t>I kan læse mere om metoderne på de følgende sider. </a:t>
            </a:r>
          </a:p>
        </p:txBody>
      </p:sp>
      <p:sp>
        <p:nvSpPr>
          <p:cNvPr id="23" name="Rektangel 22">
            <a:extLst>
              <a:ext uri="{FF2B5EF4-FFF2-40B4-BE49-F238E27FC236}">
                <a16:creationId xmlns:a16="http://schemas.microsoft.com/office/drawing/2014/main" id="{7EFDBC34-2232-00AB-CA60-A52BE846C92F}"/>
              </a:ext>
            </a:extLst>
          </p:cNvPr>
          <p:cNvSpPr/>
          <p:nvPr/>
        </p:nvSpPr>
        <p:spPr>
          <a:xfrm>
            <a:off x="493786" y="2959042"/>
            <a:ext cx="5870425" cy="387954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noAutofit/>
          </a:bodyPr>
          <a:lstStyle/>
          <a:p>
            <a:r>
              <a:rPr lang="da-DK" sz="1100" b="1" dirty="0">
                <a:solidFill>
                  <a:srgbClr val="453673"/>
                </a:solidFill>
                <a:latin typeface="Montserrat" panose="00000500000000000000" pitchFamily="2" charset="0"/>
                <a:ea typeface="Work Sans Bold Roman" charset="0"/>
                <a:cs typeface="Work Sans Bold Roman" charset="0"/>
              </a:rPr>
              <a:t>Hvad er jeres formål med undersøgelsen?</a:t>
            </a:r>
          </a:p>
          <a:p>
            <a:endParaRPr lang="da-DK" sz="1100" b="1" dirty="0">
              <a:solidFill>
                <a:srgbClr val="453673"/>
              </a:solidFill>
              <a:latin typeface="Montserrat" panose="00000500000000000000" pitchFamily="2" charset="0"/>
              <a:ea typeface="Work Sans Bold Roman" charset="0"/>
              <a:cs typeface="Work Sans Bold Roman" charset="0"/>
            </a:endParaRPr>
          </a:p>
          <a:p>
            <a:endParaRPr lang="da-DK" sz="1100" b="1" dirty="0">
              <a:solidFill>
                <a:srgbClr val="453673"/>
              </a:solidFill>
              <a:latin typeface="Montserrat" panose="00000500000000000000" pitchFamily="2" charset="0"/>
              <a:ea typeface="Work Sans Bold Roman" charset="0"/>
              <a:cs typeface="Work Sans Bold Roman" charset="0"/>
            </a:endParaRPr>
          </a:p>
          <a:p>
            <a:r>
              <a:rPr lang="da-DK" sz="1100" b="1" dirty="0">
                <a:solidFill>
                  <a:srgbClr val="453673"/>
                </a:solidFill>
                <a:latin typeface="Montserrat" panose="00000500000000000000" pitchFamily="2" charset="0"/>
                <a:ea typeface="Work Sans Bold Roman" charset="0"/>
                <a:cs typeface="Work Sans Bold Roman" charset="0"/>
              </a:rPr>
              <a:t>Hvem vil I undersøge?</a:t>
            </a:r>
          </a:p>
          <a:p>
            <a:endParaRPr lang="da-DK" sz="1100" b="1" dirty="0">
              <a:solidFill>
                <a:srgbClr val="453673"/>
              </a:solidFill>
              <a:latin typeface="Montserrat" panose="00000500000000000000" pitchFamily="2" charset="0"/>
              <a:ea typeface="Work Sans Bold Roman" charset="0"/>
              <a:cs typeface="Work Sans Bold Roman" charset="0"/>
            </a:endParaRPr>
          </a:p>
          <a:p>
            <a:endParaRPr lang="da-DK" sz="1100" b="1" dirty="0">
              <a:solidFill>
                <a:srgbClr val="453673"/>
              </a:solidFill>
              <a:latin typeface="Montserrat" panose="00000500000000000000" pitchFamily="2" charset="0"/>
              <a:ea typeface="Work Sans Bold Roman" charset="0"/>
              <a:cs typeface="Work Sans Bold Roman" charset="0"/>
            </a:endParaRPr>
          </a:p>
          <a:p>
            <a:r>
              <a:rPr lang="da-DK" sz="1100" b="1" dirty="0">
                <a:solidFill>
                  <a:srgbClr val="453673"/>
                </a:solidFill>
                <a:latin typeface="Montserrat" panose="00000500000000000000" pitchFamily="2" charset="0"/>
                <a:ea typeface="Work Sans Bold Roman" charset="0"/>
                <a:cs typeface="Work Sans Bold Roman" charset="0"/>
              </a:rPr>
              <a:t>Er der nogle udfordringer ved at rekruttere denne målgruppe til undersøgelsen? </a:t>
            </a:r>
          </a:p>
          <a:p>
            <a:endParaRPr lang="da-DK" sz="1100" b="1" dirty="0">
              <a:solidFill>
                <a:srgbClr val="453673"/>
              </a:solidFill>
              <a:latin typeface="Montserrat" panose="00000500000000000000" pitchFamily="2" charset="0"/>
              <a:ea typeface="Work Sans Bold Roman" charset="0"/>
              <a:cs typeface="Work Sans Bold Roman" charset="0"/>
            </a:endParaRPr>
          </a:p>
          <a:p>
            <a:endParaRPr lang="da-DK" sz="1100" b="1" dirty="0">
              <a:solidFill>
                <a:srgbClr val="453673"/>
              </a:solidFill>
              <a:latin typeface="Montserrat" panose="00000500000000000000" pitchFamily="2" charset="0"/>
              <a:ea typeface="Work Sans Bold Roman" charset="0"/>
              <a:cs typeface="Work Sans Bold Roman" charset="0"/>
            </a:endParaRPr>
          </a:p>
          <a:p>
            <a:r>
              <a:rPr lang="da-DK" sz="1100" b="1" dirty="0">
                <a:solidFill>
                  <a:srgbClr val="453673"/>
                </a:solidFill>
                <a:latin typeface="Montserrat" panose="00000500000000000000" pitchFamily="2" charset="0"/>
                <a:ea typeface="Work Sans Bold Roman" charset="0"/>
                <a:cs typeface="Work Sans Bold Roman" charset="0"/>
              </a:rPr>
              <a:t>Hvor mange vil I inddrage?</a:t>
            </a:r>
          </a:p>
          <a:p>
            <a:endParaRPr lang="da-DK" sz="1100" b="1" dirty="0">
              <a:solidFill>
                <a:srgbClr val="453673"/>
              </a:solidFill>
              <a:latin typeface="Montserrat" panose="00000500000000000000" pitchFamily="2" charset="0"/>
              <a:ea typeface="Work Sans Bold Roman" charset="0"/>
              <a:cs typeface="Work Sans Bold Roman" charset="0"/>
            </a:endParaRPr>
          </a:p>
          <a:p>
            <a:endParaRPr lang="da-DK" sz="1100" b="1" dirty="0">
              <a:solidFill>
                <a:srgbClr val="453673"/>
              </a:solidFill>
              <a:latin typeface="Montserrat" panose="00000500000000000000" pitchFamily="2" charset="0"/>
              <a:ea typeface="Work Sans Bold Roman" charset="0"/>
              <a:cs typeface="Work Sans Bold Roman" charset="0"/>
            </a:endParaRPr>
          </a:p>
          <a:p>
            <a:r>
              <a:rPr lang="da-DK" sz="1100" b="1" dirty="0">
                <a:solidFill>
                  <a:srgbClr val="453673"/>
                </a:solidFill>
                <a:latin typeface="Montserrat" panose="00000500000000000000" pitchFamily="2" charset="0"/>
                <a:ea typeface="Work Sans Bold Roman" charset="0"/>
                <a:cs typeface="Work Sans Bold Roman" charset="0"/>
              </a:rPr>
              <a:t>Hvor meget økonomi kan I afsætte til det?</a:t>
            </a:r>
          </a:p>
          <a:p>
            <a:endParaRPr lang="da-DK" sz="1100" b="1" dirty="0">
              <a:solidFill>
                <a:srgbClr val="453673"/>
              </a:solidFill>
              <a:latin typeface="Montserrat" panose="00000500000000000000" pitchFamily="2" charset="0"/>
              <a:ea typeface="Work Sans Bold Roman" charset="0"/>
              <a:cs typeface="Work Sans Bold Roman" charset="0"/>
            </a:endParaRPr>
          </a:p>
          <a:p>
            <a:endParaRPr lang="da-DK" sz="1100" b="1" dirty="0">
              <a:solidFill>
                <a:srgbClr val="453673"/>
              </a:solidFill>
              <a:latin typeface="Montserrat" panose="00000500000000000000" pitchFamily="2" charset="0"/>
              <a:ea typeface="Work Sans Bold Roman" charset="0"/>
              <a:cs typeface="Work Sans Bold Roman" charset="0"/>
            </a:endParaRPr>
          </a:p>
          <a:p>
            <a:r>
              <a:rPr lang="da-DK" sz="1100" b="1" dirty="0">
                <a:solidFill>
                  <a:srgbClr val="453673"/>
                </a:solidFill>
                <a:latin typeface="Montserrat" panose="00000500000000000000" pitchFamily="2" charset="0"/>
                <a:ea typeface="Work Sans Bold Roman" charset="0"/>
                <a:cs typeface="Work Sans Bold Roman" charset="0"/>
              </a:rPr>
              <a:t>Hvem skal være ansvarlig for processen?</a:t>
            </a:r>
          </a:p>
          <a:p>
            <a:endParaRPr lang="da-DK" sz="1100" b="1" dirty="0">
              <a:solidFill>
                <a:srgbClr val="453673"/>
              </a:solidFill>
              <a:latin typeface="Montserrat" panose="00000500000000000000" pitchFamily="2" charset="0"/>
              <a:ea typeface="Work Sans Bold Roman" charset="0"/>
              <a:cs typeface="Work Sans Bold Roman" charset="0"/>
            </a:endParaRPr>
          </a:p>
          <a:p>
            <a:endParaRPr lang="da-DK" sz="1100" b="1" dirty="0">
              <a:solidFill>
                <a:srgbClr val="453673"/>
              </a:solidFill>
              <a:latin typeface="Montserrat" panose="00000500000000000000" pitchFamily="2" charset="0"/>
              <a:ea typeface="Work Sans Bold Roman" charset="0"/>
              <a:cs typeface="Work Sans Bold Roman" charset="0"/>
            </a:endParaRPr>
          </a:p>
          <a:p>
            <a:r>
              <a:rPr lang="da-DK" sz="1100" b="1" dirty="0">
                <a:solidFill>
                  <a:srgbClr val="453673"/>
                </a:solidFill>
                <a:latin typeface="Montserrat" panose="00000500000000000000" pitchFamily="2" charset="0"/>
                <a:ea typeface="Work Sans Bold Roman" charset="0"/>
                <a:cs typeface="Work Sans Bold Roman" charset="0"/>
              </a:rPr>
              <a:t>Er det relevant at inddrage økonomiafdelingen, HR konsulenter </a:t>
            </a:r>
          </a:p>
          <a:p>
            <a:r>
              <a:rPr lang="da-DK" sz="1100" b="1" dirty="0">
                <a:solidFill>
                  <a:srgbClr val="453673"/>
                </a:solidFill>
                <a:latin typeface="Montserrat" panose="00000500000000000000" pitchFamily="2" charset="0"/>
                <a:ea typeface="Work Sans Bold Roman" charset="0"/>
                <a:cs typeface="Work Sans Bold Roman" charset="0"/>
              </a:rPr>
              <a:t>eller andre med særlig viden om dataindsamling?</a:t>
            </a:r>
          </a:p>
        </p:txBody>
      </p:sp>
      <p:sp>
        <p:nvSpPr>
          <p:cNvPr id="8" name="Rektangel 7">
            <a:extLst>
              <a:ext uri="{FF2B5EF4-FFF2-40B4-BE49-F238E27FC236}">
                <a16:creationId xmlns:a16="http://schemas.microsoft.com/office/drawing/2014/main" id="{B454E090-92B4-7E5B-5329-B9EBA439DA14}"/>
              </a:ext>
            </a:extLst>
          </p:cNvPr>
          <p:cNvSpPr/>
          <p:nvPr/>
        </p:nvSpPr>
        <p:spPr>
          <a:xfrm>
            <a:off x="3638149" y="151931"/>
            <a:ext cx="3219851" cy="611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r>
              <a:rPr lang="da-DK" sz="1000" dirty="0">
                <a:solidFill>
                  <a:schemeClr val="accent3"/>
                </a:solidFill>
                <a:latin typeface="Montserrat" panose="00000500000000000000" pitchFamily="2" charset="0"/>
                <a:ea typeface="Work Sans Bold Roman" charset="0"/>
                <a:cs typeface="Work Sans Bold Roman" charset="0"/>
              </a:rPr>
              <a:t>Hvis I har valgt at indsamle mere data, kan dette kapitel give jer inspiration til de forskellige metoder, samt gode råd.</a:t>
            </a:r>
          </a:p>
        </p:txBody>
      </p:sp>
      <p:pic>
        <p:nvPicPr>
          <p:cNvPr id="13" name="Grafik 12">
            <a:extLst>
              <a:ext uri="{FF2B5EF4-FFF2-40B4-BE49-F238E27FC236}">
                <a16:creationId xmlns:a16="http://schemas.microsoft.com/office/drawing/2014/main" id="{545D1A0C-A822-5832-5970-57C99D598B4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54188" y="230306"/>
            <a:ext cx="394172" cy="394172"/>
          </a:xfrm>
          <a:prstGeom prst="rect">
            <a:avLst/>
          </a:prstGeom>
        </p:spPr>
      </p:pic>
      <p:sp>
        <p:nvSpPr>
          <p:cNvPr id="14" name="Rektangel 13">
            <a:extLst>
              <a:ext uri="{FF2B5EF4-FFF2-40B4-BE49-F238E27FC236}">
                <a16:creationId xmlns:a16="http://schemas.microsoft.com/office/drawing/2014/main" id="{01D344F4-0471-B493-D9B0-9D915FF5949C}"/>
              </a:ext>
            </a:extLst>
          </p:cNvPr>
          <p:cNvSpPr/>
          <p:nvPr/>
        </p:nvSpPr>
        <p:spPr>
          <a:xfrm>
            <a:off x="2" y="-2094"/>
            <a:ext cx="638629" cy="6114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80000" rIns="144000" bIns="180000" numCol="1" spcCol="0" rtlCol="0" fromWordArt="0" anchor="ctr" anchorCtr="0" forceAA="0" compatLnSpc="1">
            <a:prstTxWarp prst="textNoShape">
              <a:avLst/>
            </a:prstTxWarp>
            <a:noAutofit/>
          </a:bodyPr>
          <a:lstStyle/>
          <a:p>
            <a:pPr algn="ctr"/>
            <a:r>
              <a:rPr lang="da-DK" sz="2400" b="1">
                <a:solidFill>
                  <a:schemeClr val="bg1"/>
                </a:solidFill>
                <a:latin typeface="Montserrat" panose="00000500000000000000" pitchFamily="2" charset="0"/>
                <a:ea typeface="Work Sans Bold Roman" charset="0"/>
                <a:cs typeface="Work Sans Bold Roman" charset="0"/>
              </a:rPr>
              <a:t>10</a:t>
            </a:r>
          </a:p>
        </p:txBody>
      </p:sp>
    </p:spTree>
    <p:extLst>
      <p:ext uri="{BB962C8B-B14F-4D97-AF65-F5344CB8AC3E}">
        <p14:creationId xmlns:p14="http://schemas.microsoft.com/office/powerpoint/2010/main" val="2781086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36C9FF9-10E9-3790-A67B-9A65A3DC688F}"/>
              </a:ext>
            </a:extLst>
          </p:cNvPr>
          <p:cNvSpPr/>
          <p:nvPr/>
        </p:nvSpPr>
        <p:spPr>
          <a:xfrm>
            <a:off x="479386" y="1834543"/>
            <a:ext cx="5807220" cy="463941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0" tIns="180000" rIns="180000" bIns="180000" numCol="1" spcCol="0" rtlCol="0" fromWordArt="0" anchor="t" anchorCtr="0" forceAA="0" compatLnSpc="1">
            <a:prstTxWarp prst="textNoShape">
              <a:avLst/>
            </a:prstTxWarp>
            <a:noAutofit/>
          </a:bodyPr>
          <a:lstStyle/>
          <a:p>
            <a:endParaRPr lang="da-DK" sz="1100" b="1" dirty="0">
              <a:solidFill>
                <a:schemeClr val="accent3"/>
              </a:solidFill>
              <a:latin typeface="Montserrat" panose="00000500000000000000" pitchFamily="2" charset="0"/>
              <a:ea typeface="Work Sans Bold Roman" charset="0"/>
              <a:cs typeface="Work Sans Bold Roman" charset="0"/>
            </a:endParaRPr>
          </a:p>
          <a:p>
            <a:endParaRPr lang="da-DK" sz="1100" b="1" dirty="0">
              <a:solidFill>
                <a:schemeClr val="accent3"/>
              </a:solidFill>
              <a:latin typeface="Montserrat" panose="00000500000000000000" pitchFamily="2" charset="0"/>
              <a:ea typeface="Work Sans Bold Roman" charset="0"/>
              <a:cs typeface="Work Sans Bold Roman" charset="0"/>
            </a:endParaRPr>
          </a:p>
          <a:p>
            <a:endParaRPr lang="da-DK" sz="1100" b="1" dirty="0">
              <a:solidFill>
                <a:schemeClr val="accent3"/>
              </a:solidFill>
              <a:latin typeface="Montserrat" panose="00000500000000000000" pitchFamily="2" charset="0"/>
              <a:ea typeface="Work Sans Bold Roman" charset="0"/>
              <a:cs typeface="Work Sans Bold Roman" charset="0"/>
            </a:endParaRPr>
          </a:p>
          <a:p>
            <a:endParaRPr lang="da-DK" sz="1100" b="1" dirty="0">
              <a:solidFill>
                <a:schemeClr val="accent3"/>
              </a:solidFill>
              <a:latin typeface="Montserrat" panose="00000500000000000000" pitchFamily="2" charset="0"/>
              <a:ea typeface="Work Sans Bold Roman" charset="0"/>
              <a:cs typeface="Work Sans Bold Roman" charset="0"/>
            </a:endParaRPr>
          </a:p>
        </p:txBody>
      </p:sp>
      <p:grpSp>
        <p:nvGrpSpPr>
          <p:cNvPr id="12" name="Gruppe 11">
            <a:extLst>
              <a:ext uri="{FF2B5EF4-FFF2-40B4-BE49-F238E27FC236}">
                <a16:creationId xmlns:a16="http://schemas.microsoft.com/office/drawing/2014/main" id="{39D21B80-2F1E-360A-24F0-A1C07C059D40}"/>
              </a:ext>
            </a:extLst>
          </p:cNvPr>
          <p:cNvGrpSpPr/>
          <p:nvPr/>
        </p:nvGrpSpPr>
        <p:grpSpPr>
          <a:xfrm>
            <a:off x="638631" y="1974963"/>
            <a:ext cx="510412" cy="523829"/>
            <a:chOff x="197775" y="1294560"/>
            <a:chExt cx="1477328" cy="1477328"/>
          </a:xfrm>
        </p:grpSpPr>
        <p:sp>
          <p:nvSpPr>
            <p:cNvPr id="14" name="Ellipse 13">
              <a:extLst>
                <a:ext uri="{FF2B5EF4-FFF2-40B4-BE49-F238E27FC236}">
                  <a16:creationId xmlns:a16="http://schemas.microsoft.com/office/drawing/2014/main" id="{5D6B8BC6-65E4-D200-8488-5017EC589B5C}"/>
                </a:ext>
              </a:extLst>
            </p:cNvPr>
            <p:cNvSpPr/>
            <p:nvPr/>
          </p:nvSpPr>
          <p:spPr>
            <a:xfrm>
              <a:off x="197775" y="1294560"/>
              <a:ext cx="1477328" cy="147732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err="1"/>
            </a:p>
          </p:txBody>
        </p:sp>
        <p:pic>
          <p:nvPicPr>
            <p:cNvPr id="10" name="Grafik 9">
              <a:extLst>
                <a:ext uri="{FF2B5EF4-FFF2-40B4-BE49-F238E27FC236}">
                  <a16:creationId xmlns:a16="http://schemas.microsoft.com/office/drawing/2014/main" id="{49C1CD7E-AE4C-00D6-1859-CA1200CDA265}"/>
                </a:ext>
              </a:extLst>
            </p:cNvPr>
            <p:cNvPicPr>
              <a:picLocks/>
            </p:cNvPicPr>
            <p:nvPr/>
          </p:nvPicPr>
          <p:blipFill>
            <a:blip r:embed="rId2">
              <a:extLst>
                <a:ext uri="{96DAC541-7B7A-43D3-8B79-37D633B846F1}">
                  <asvg:svgBlip xmlns:asvg="http://schemas.microsoft.com/office/drawing/2016/SVG/main" r:embed="rId3"/>
                </a:ext>
              </a:extLst>
            </a:blip>
            <a:stretch>
              <a:fillRect/>
            </a:stretch>
          </p:blipFill>
          <p:spPr>
            <a:xfrm>
              <a:off x="444935" y="1445824"/>
              <a:ext cx="1195231" cy="1195231"/>
            </a:xfrm>
            <a:prstGeom prst="rect">
              <a:avLst/>
            </a:prstGeom>
          </p:spPr>
        </p:pic>
      </p:grpSp>
      <p:sp>
        <p:nvSpPr>
          <p:cNvPr id="11" name="Titel 10">
            <a:extLst>
              <a:ext uri="{FF2B5EF4-FFF2-40B4-BE49-F238E27FC236}">
                <a16:creationId xmlns:a16="http://schemas.microsoft.com/office/drawing/2014/main" id="{A3A238A0-3739-81F3-3042-DF8EEBC5113B}"/>
              </a:ext>
            </a:extLst>
          </p:cNvPr>
          <p:cNvSpPr>
            <a:spLocks noGrp="1"/>
          </p:cNvSpPr>
          <p:nvPr>
            <p:ph type="title"/>
          </p:nvPr>
        </p:nvSpPr>
        <p:spPr>
          <a:xfrm>
            <a:off x="479385" y="727455"/>
            <a:ext cx="4584342" cy="829857"/>
          </a:xfrm>
        </p:spPr>
        <p:txBody>
          <a:bodyPr/>
          <a:lstStyle/>
          <a:p>
            <a:r>
              <a:rPr lang="da-DK" sz="1401" b="0" dirty="0">
                <a:solidFill>
                  <a:srgbClr val="453673"/>
                </a:solidFill>
                <a:latin typeface="Montserrat" panose="00000500000000000000" pitchFamily="2" charset="0"/>
              </a:rPr>
              <a:t>Overvejelser til indsamling af </a:t>
            </a:r>
            <a:br>
              <a:rPr lang="da-DK" dirty="0">
                <a:solidFill>
                  <a:srgbClr val="453673"/>
                </a:solidFill>
                <a:latin typeface="Montserrat" panose="00000500000000000000" pitchFamily="2" charset="0"/>
              </a:rPr>
            </a:br>
            <a:r>
              <a:rPr lang="da-DK" sz="2800" dirty="0">
                <a:solidFill>
                  <a:srgbClr val="453673"/>
                </a:solidFill>
                <a:latin typeface="Montserrat" panose="00000500000000000000" pitchFamily="2" charset="0"/>
              </a:rPr>
              <a:t>Registerdata</a:t>
            </a:r>
            <a:endParaRPr lang="da-DK" dirty="0">
              <a:solidFill>
                <a:srgbClr val="453673"/>
              </a:solidFill>
              <a:latin typeface="Montserrat" panose="00000500000000000000" pitchFamily="2" charset="0"/>
            </a:endParaRPr>
          </a:p>
        </p:txBody>
      </p:sp>
      <p:sp>
        <p:nvSpPr>
          <p:cNvPr id="3" name="Rektangel 2">
            <a:extLst>
              <a:ext uri="{FF2B5EF4-FFF2-40B4-BE49-F238E27FC236}">
                <a16:creationId xmlns:a16="http://schemas.microsoft.com/office/drawing/2014/main" id="{0B0AA6F5-9FED-BBC2-7529-1860065C664E}"/>
              </a:ext>
            </a:extLst>
          </p:cNvPr>
          <p:cNvSpPr/>
          <p:nvPr/>
        </p:nvSpPr>
        <p:spPr>
          <a:xfrm>
            <a:off x="3638149" y="151931"/>
            <a:ext cx="3219851" cy="611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r>
              <a:rPr lang="da-DK" sz="1000" dirty="0">
                <a:solidFill>
                  <a:schemeClr val="accent3"/>
                </a:solidFill>
                <a:latin typeface="Montserrat" panose="00000500000000000000" pitchFamily="2" charset="0"/>
                <a:ea typeface="Work Sans Bold Roman" charset="0"/>
                <a:cs typeface="Work Sans Bold Roman" charset="0"/>
              </a:rPr>
              <a:t>Hvis I har valgt at indsamle mere data, kan dette kapitel give jer inspiration til de forskellige metoder, samt gode råd.</a:t>
            </a:r>
          </a:p>
        </p:txBody>
      </p:sp>
      <p:pic>
        <p:nvPicPr>
          <p:cNvPr id="8" name="Grafik 7">
            <a:extLst>
              <a:ext uri="{FF2B5EF4-FFF2-40B4-BE49-F238E27FC236}">
                <a16:creationId xmlns:a16="http://schemas.microsoft.com/office/drawing/2014/main" id="{87019D75-3CA0-4CA6-7961-5FF5960632B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54188" y="230306"/>
            <a:ext cx="394172" cy="394172"/>
          </a:xfrm>
          <a:prstGeom prst="rect">
            <a:avLst/>
          </a:prstGeom>
        </p:spPr>
      </p:pic>
      <p:sp>
        <p:nvSpPr>
          <p:cNvPr id="9" name="Rektangel 8">
            <a:extLst>
              <a:ext uri="{FF2B5EF4-FFF2-40B4-BE49-F238E27FC236}">
                <a16:creationId xmlns:a16="http://schemas.microsoft.com/office/drawing/2014/main" id="{1279F71B-239C-508D-C6A4-3F5516DF821E}"/>
              </a:ext>
            </a:extLst>
          </p:cNvPr>
          <p:cNvSpPr/>
          <p:nvPr/>
        </p:nvSpPr>
        <p:spPr>
          <a:xfrm>
            <a:off x="2" y="11554"/>
            <a:ext cx="638629" cy="6114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80000" rIns="144000" bIns="180000" numCol="1" spcCol="0" rtlCol="0" fromWordArt="0" anchor="ctr" anchorCtr="0" forceAA="0" compatLnSpc="1">
            <a:prstTxWarp prst="textNoShape">
              <a:avLst/>
            </a:prstTxWarp>
            <a:noAutofit/>
          </a:bodyPr>
          <a:lstStyle/>
          <a:p>
            <a:pPr algn="ctr"/>
            <a:r>
              <a:rPr lang="da-DK" sz="2400" b="1">
                <a:solidFill>
                  <a:schemeClr val="bg1"/>
                </a:solidFill>
                <a:latin typeface="Montserrat" panose="00000500000000000000" pitchFamily="2" charset="0"/>
                <a:ea typeface="Work Sans Bold Roman" charset="0"/>
                <a:cs typeface="Work Sans Bold Roman" charset="0"/>
              </a:rPr>
              <a:t>10</a:t>
            </a:r>
          </a:p>
        </p:txBody>
      </p:sp>
      <p:sp>
        <p:nvSpPr>
          <p:cNvPr id="6" name="Rektangel 5">
            <a:extLst>
              <a:ext uri="{FF2B5EF4-FFF2-40B4-BE49-F238E27FC236}">
                <a16:creationId xmlns:a16="http://schemas.microsoft.com/office/drawing/2014/main" id="{1F86B91F-45FF-961A-D6D6-49EC640A72D9}"/>
              </a:ext>
            </a:extLst>
          </p:cNvPr>
          <p:cNvSpPr/>
          <p:nvPr/>
        </p:nvSpPr>
        <p:spPr>
          <a:xfrm>
            <a:off x="804672" y="1834542"/>
            <a:ext cx="5481934" cy="48954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0" tIns="180000" rIns="180000" bIns="180000" numCol="1" spcCol="0" rtlCol="0" fromWordArt="0" anchor="t" anchorCtr="0" forceAA="0" compatLnSpc="1">
            <a:prstTxWarp prst="textNoShape">
              <a:avLst/>
            </a:prstTxWarp>
            <a:noAutofit/>
          </a:bodyPr>
          <a:lstStyle/>
          <a:p>
            <a:r>
              <a:rPr lang="da-DK" sz="1100" b="1" dirty="0">
                <a:solidFill>
                  <a:schemeClr val="accent3"/>
                </a:solidFill>
                <a:latin typeface="Montserrat"/>
                <a:ea typeface="Work Sans Bold Roman" charset="0"/>
                <a:cs typeface="Work Sans Bold Roman" charset="0"/>
              </a:rPr>
              <a:t>Fordele</a:t>
            </a:r>
          </a:p>
          <a:p>
            <a:pPr marL="171450" indent="-171450">
              <a:buFont typeface="Arial" panose="020B0604020202020204" pitchFamily="34" charset="0"/>
              <a:buChar char="•"/>
            </a:pPr>
            <a:r>
              <a:rPr lang="da-DK" sz="1100" dirty="0">
                <a:solidFill>
                  <a:schemeClr val="accent3"/>
                </a:solidFill>
                <a:latin typeface="Montserrat"/>
                <a:ea typeface="Work Sans Bold Roman" charset="0"/>
                <a:cs typeface="Work Sans Bold Roman" charset="0"/>
              </a:rPr>
              <a:t>Registerdata er data som alder, anciennitet eller faggrupper, og de er ofte meget detaljeret og omfattende, og indsamles bl.a. centralt i jeres kommune, KRL og af andre institutioner fx </a:t>
            </a:r>
            <a:r>
              <a:rPr lang="da-DK" sz="1100" dirty="0" err="1">
                <a:solidFill>
                  <a:schemeClr val="accent3"/>
                </a:solidFill>
                <a:latin typeface="Montserrat"/>
                <a:ea typeface="Work Sans Bold Roman" charset="0"/>
                <a:cs typeface="Work Sans Bold Roman" charset="0"/>
              </a:rPr>
              <a:t>VIVEs</a:t>
            </a:r>
            <a:r>
              <a:rPr lang="da-DK" sz="1100" dirty="0">
                <a:solidFill>
                  <a:schemeClr val="accent3"/>
                </a:solidFill>
                <a:latin typeface="Montserrat"/>
                <a:ea typeface="Work Sans Bold Roman" charset="0"/>
                <a:cs typeface="Work Sans Bold Roman" charset="0"/>
              </a:rPr>
              <a:t> Ældredatabase.</a:t>
            </a:r>
          </a:p>
          <a:p>
            <a:pPr marL="171450" indent="-171450">
              <a:buFont typeface="Arial" panose="020B0604020202020204" pitchFamily="34" charset="0"/>
              <a:buChar char="•"/>
            </a:pPr>
            <a:r>
              <a:rPr lang="da-DK" sz="1100" dirty="0">
                <a:solidFill>
                  <a:schemeClr val="accent3"/>
                </a:solidFill>
                <a:latin typeface="Montserrat"/>
                <a:ea typeface="Work Sans Bold Roman" charset="0"/>
                <a:cs typeface="Work Sans Bold Roman" charset="0"/>
              </a:rPr>
              <a:t>Registerdata har derfor typisk også en stor repræsentativitet, da de kan repræsentere hele populationen eller en stor del af den. </a:t>
            </a:r>
          </a:p>
          <a:p>
            <a:pPr marL="171450" indent="-171450">
              <a:buFont typeface="Arial" panose="020B0604020202020204" pitchFamily="34" charset="0"/>
              <a:buChar char="•"/>
            </a:pPr>
            <a:r>
              <a:rPr lang="da-DK" sz="1100" dirty="0">
                <a:solidFill>
                  <a:schemeClr val="accent3"/>
                </a:solidFill>
                <a:latin typeface="Montserrat"/>
                <a:ea typeface="Work Sans Bold Roman" charset="0"/>
                <a:cs typeface="Work Sans Bold Roman" charset="0"/>
              </a:rPr>
              <a:t>Registerdata er typisk mere pålidelige end andre typer af data, der indhentes af professionelle og formelle organisationer med tydelige standarder og praksisser for indsamling af data. </a:t>
            </a:r>
            <a:endParaRPr lang="da-DK" sz="1100" dirty="0">
              <a:solidFill>
                <a:schemeClr val="accent3"/>
              </a:solidFill>
              <a:latin typeface="Montserrat" panose="00000500000000000000" pitchFamily="2" charset="0"/>
              <a:ea typeface="Work Sans Bold Roman" charset="0"/>
              <a:cs typeface="Work Sans Bold Roman" charset="0"/>
            </a:endParaRPr>
          </a:p>
          <a:p>
            <a:pPr marL="171450" indent="-171450">
              <a:buFont typeface="Arial" panose="020B0604020202020204" pitchFamily="34" charset="0"/>
              <a:buChar char="•"/>
            </a:pPr>
            <a:r>
              <a:rPr lang="da-DK" sz="1100" dirty="0">
                <a:solidFill>
                  <a:schemeClr val="accent3"/>
                </a:solidFill>
                <a:latin typeface="Montserrat"/>
                <a:ea typeface="Work Sans Bold Roman" charset="0"/>
                <a:cs typeface="Work Sans Bold Roman" charset="0"/>
              </a:rPr>
              <a:t>Det kan være nemmere og mere tidsbesparende at indsamle data gennem et register, da data allerede eksisterer og ikke skal indsamles på ny. </a:t>
            </a:r>
            <a:endParaRPr lang="da-DK" sz="1100" dirty="0">
              <a:solidFill>
                <a:schemeClr val="accent3"/>
              </a:solidFill>
              <a:latin typeface="Montserrat" panose="00000500000000000000" pitchFamily="2" charset="0"/>
              <a:ea typeface="Work Sans Bold Roman" charset="0"/>
              <a:cs typeface="Work Sans Bold Roman" charset="0"/>
            </a:endParaRPr>
          </a:p>
          <a:p>
            <a:pPr marL="171450" indent="-171450">
              <a:buFont typeface="Arial" panose="020B0604020202020204" pitchFamily="34" charset="0"/>
              <a:buChar char="•"/>
            </a:pPr>
            <a:r>
              <a:rPr lang="da-DK" sz="1100" dirty="0">
                <a:solidFill>
                  <a:schemeClr val="accent3"/>
                </a:solidFill>
                <a:latin typeface="Montserrat"/>
                <a:ea typeface="Work Sans Bold Roman" charset="0"/>
                <a:cs typeface="Work Sans Bold Roman" charset="0"/>
              </a:rPr>
              <a:t>Registerdata er typisk også mindre økonomisk ressourcekrævende. </a:t>
            </a:r>
            <a:endParaRPr lang="da-DK" sz="1100" dirty="0">
              <a:solidFill>
                <a:schemeClr val="accent3"/>
              </a:solidFill>
              <a:latin typeface="Montserrat" panose="00000500000000000000" pitchFamily="2" charset="0"/>
              <a:ea typeface="Work Sans Bold Roman" charset="0"/>
              <a:cs typeface="Work Sans Bold Roman" charset="0"/>
            </a:endParaRPr>
          </a:p>
          <a:p>
            <a:pPr marL="171450" indent="-171450">
              <a:buFont typeface="Arial" panose="020B0604020202020204" pitchFamily="34" charset="0"/>
              <a:buChar char="•"/>
            </a:pPr>
            <a:r>
              <a:rPr lang="da-DK" sz="1100" dirty="0">
                <a:solidFill>
                  <a:schemeClr val="accent3"/>
                </a:solidFill>
                <a:latin typeface="Montserrat"/>
                <a:ea typeface="Work Sans Bold Roman" charset="0"/>
                <a:cs typeface="Work Sans Bold Roman" charset="0"/>
              </a:rPr>
              <a:t>Registerdata giver mulighed for at indsamle data over tid. Det muliggør, at I kan følge udviklingen over en længere årrække.</a:t>
            </a:r>
          </a:p>
          <a:p>
            <a:endParaRPr lang="da-DK" sz="1100" dirty="0">
              <a:solidFill>
                <a:schemeClr val="accent3"/>
              </a:solidFill>
              <a:latin typeface="Montserrat" panose="00000500000000000000" pitchFamily="2" charset="0"/>
              <a:ea typeface="Work Sans Bold Roman" charset="0"/>
              <a:cs typeface="Work Sans Bold Roman" charset="0"/>
            </a:endParaRPr>
          </a:p>
          <a:p>
            <a:r>
              <a:rPr lang="da-DK" sz="1100" b="1" dirty="0">
                <a:solidFill>
                  <a:schemeClr val="accent3"/>
                </a:solidFill>
                <a:latin typeface="Montserrat"/>
                <a:ea typeface="Work Sans Bold Roman" charset="0"/>
                <a:cs typeface="Work Sans Bold Roman" charset="0"/>
              </a:rPr>
              <a:t>Udfordringer</a:t>
            </a:r>
          </a:p>
          <a:p>
            <a:pPr marL="171450" indent="-171450">
              <a:buFont typeface="Arial" panose="020B0604020202020204" pitchFamily="34" charset="0"/>
              <a:buChar char="•"/>
            </a:pPr>
            <a:r>
              <a:rPr lang="da-DK" sz="1100" dirty="0">
                <a:solidFill>
                  <a:schemeClr val="accent3"/>
                </a:solidFill>
                <a:latin typeface="Montserrat"/>
                <a:ea typeface="Work Sans Bold Roman" charset="0"/>
                <a:cs typeface="Work Sans Bold Roman" charset="0"/>
              </a:rPr>
              <a:t>Registerdata kan kræve særlig adgang eller betaling, hvorfor det kan være svært at få adgang til. </a:t>
            </a:r>
            <a:endParaRPr lang="da-DK" sz="1100" dirty="0">
              <a:solidFill>
                <a:schemeClr val="accent3"/>
              </a:solidFill>
              <a:latin typeface="Montserrat" panose="00000500000000000000" pitchFamily="2" charset="0"/>
              <a:ea typeface="Work Sans Bold Roman" charset="0"/>
              <a:cs typeface="Work Sans Bold Roman" charset="0"/>
            </a:endParaRPr>
          </a:p>
          <a:p>
            <a:pPr marL="171450" indent="-171450">
              <a:buFont typeface="Arial" panose="020B0604020202020204" pitchFamily="34" charset="0"/>
              <a:buChar char="•"/>
            </a:pPr>
            <a:r>
              <a:rPr lang="da-DK" sz="1100" dirty="0">
                <a:solidFill>
                  <a:schemeClr val="accent3"/>
                </a:solidFill>
                <a:latin typeface="Montserrat"/>
                <a:ea typeface="Work Sans Bold Roman" charset="0"/>
                <a:cs typeface="Work Sans Bold Roman" charset="0"/>
              </a:rPr>
              <a:t>Da registerdata indeholder en begrænset mængde information, fx data om tilbagetrækningsalderen, kræver det særlig adgang for at undersøge, hvorvidt personer har forladt arbejdsmarkedet for at gå på pension, eller om de er blevet arbejdsløse. </a:t>
            </a:r>
            <a:endParaRPr lang="da-DK" sz="1100" dirty="0">
              <a:solidFill>
                <a:schemeClr val="accent3"/>
              </a:solidFill>
              <a:latin typeface="Montserrat" panose="00000500000000000000" pitchFamily="2" charset="0"/>
              <a:ea typeface="Work Sans Bold Roman" charset="0"/>
              <a:cs typeface="Work Sans Bold Roman" charset="0"/>
            </a:endParaRPr>
          </a:p>
          <a:p>
            <a:endParaRPr lang="da-DK" sz="1100" b="1" dirty="0">
              <a:solidFill>
                <a:schemeClr val="accent3"/>
              </a:solidFill>
              <a:latin typeface="Montserrat" panose="00000500000000000000" pitchFamily="2" charset="0"/>
              <a:ea typeface="Work Sans Bold Roman" charset="0"/>
              <a:cs typeface="Work Sans Bold Roman" charset="0"/>
            </a:endParaRPr>
          </a:p>
        </p:txBody>
      </p:sp>
    </p:spTree>
    <p:extLst>
      <p:ext uri="{BB962C8B-B14F-4D97-AF65-F5344CB8AC3E}">
        <p14:creationId xmlns:p14="http://schemas.microsoft.com/office/powerpoint/2010/main" val="2402717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ktangel 18">
            <a:extLst>
              <a:ext uri="{FF2B5EF4-FFF2-40B4-BE49-F238E27FC236}">
                <a16:creationId xmlns:a16="http://schemas.microsoft.com/office/drawing/2014/main" id="{835AF6F2-3C6B-1B16-16FB-6B7595AE7018}"/>
              </a:ext>
            </a:extLst>
          </p:cNvPr>
          <p:cNvSpPr/>
          <p:nvPr/>
        </p:nvSpPr>
        <p:spPr>
          <a:xfrm>
            <a:off x="479386" y="6530129"/>
            <a:ext cx="6056864" cy="268069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2" spcCol="108000" rtlCol="0" fromWordArt="0" anchor="ctr" anchorCtr="0" forceAA="0" compatLnSpc="1">
            <a:prstTxWarp prst="textNoShape">
              <a:avLst/>
            </a:prstTxWarp>
            <a:noAutofit/>
          </a:bodyPr>
          <a:lstStyle/>
          <a:p>
            <a:r>
              <a:rPr lang="da-DK" sz="1200" b="1" dirty="0">
                <a:solidFill>
                  <a:schemeClr val="bg1"/>
                </a:solidFill>
                <a:latin typeface="Montserrat" panose="00000500000000000000" pitchFamily="2" charset="0"/>
                <a:ea typeface="Work Sans Bold Roman" charset="0"/>
                <a:cs typeface="Work Sans Bold Roman" charset="0"/>
              </a:rPr>
              <a:t>Seniorpartnerskabets gode råd</a:t>
            </a:r>
          </a:p>
          <a:p>
            <a:endParaRPr lang="da-DK" sz="1100" dirty="0">
              <a:solidFill>
                <a:schemeClr val="bg1"/>
              </a:solidFill>
              <a:latin typeface="Montserrat" panose="00000500000000000000" pitchFamily="2" charset="0"/>
              <a:ea typeface="Work Sans Bold Roman" charset="0"/>
              <a:cs typeface="Work Sans Bold Roman" charset="0"/>
            </a:endParaRPr>
          </a:p>
          <a:p>
            <a:pPr marL="171454" indent="-171454">
              <a:buClr>
                <a:schemeClr val="bg1"/>
              </a:buClr>
              <a:buFontTx/>
              <a:buChar char="→"/>
            </a:pPr>
            <a:r>
              <a:rPr lang="da-DK" sz="1000" dirty="0">
                <a:solidFill>
                  <a:schemeClr val="bg1"/>
                </a:solidFill>
                <a:latin typeface="Montserrat" panose="00000500000000000000" pitchFamily="2" charset="0"/>
                <a:ea typeface="Work Sans Bold Roman" charset="0"/>
                <a:cs typeface="Work Sans Bold Roman" charset="0"/>
              </a:rPr>
              <a:t>Afhængigt at hvilke(n) medarbejdergruppe(r) I udvælger, bør I være opmærksomme på, at ikke alle medarbejdere bruger computer eller anvender mails. Overvej derfor formatet: skal det være over </a:t>
            </a:r>
            <a:r>
              <a:rPr lang="da-DK" sz="1000" dirty="0" err="1">
                <a:solidFill>
                  <a:schemeClr val="bg1"/>
                </a:solidFill>
                <a:latin typeface="Montserrat" panose="00000500000000000000" pitchFamily="2" charset="0"/>
                <a:ea typeface="Work Sans Bold Roman" charset="0"/>
                <a:cs typeface="Work Sans Bold Roman" charset="0"/>
              </a:rPr>
              <a:t>e-boks</a:t>
            </a:r>
            <a:r>
              <a:rPr lang="da-DK" sz="1000" dirty="0">
                <a:solidFill>
                  <a:schemeClr val="bg1"/>
                </a:solidFill>
                <a:latin typeface="Montserrat" panose="00000500000000000000" pitchFamily="2" charset="0"/>
                <a:ea typeface="Work Sans Bold Roman" charset="0"/>
                <a:cs typeface="Work Sans Bold Roman" charset="0"/>
              </a:rPr>
              <a:t>, mail eller noget tredje?</a:t>
            </a:r>
          </a:p>
          <a:p>
            <a:pPr marL="171454" indent="-171454">
              <a:buClr>
                <a:schemeClr val="bg1"/>
              </a:buClr>
              <a:buFontTx/>
              <a:buChar char="→"/>
            </a:pPr>
            <a:endParaRPr lang="da-DK" sz="1000" dirty="0">
              <a:solidFill>
                <a:schemeClr val="bg1"/>
              </a:solidFill>
              <a:latin typeface="Montserrat" panose="00000500000000000000" pitchFamily="2" charset="0"/>
              <a:ea typeface="Work Sans Bold Roman" charset="0"/>
              <a:cs typeface="Work Sans Bold Roman" charset="0"/>
            </a:endParaRPr>
          </a:p>
          <a:p>
            <a:pPr marL="171454" indent="-171454">
              <a:buClr>
                <a:schemeClr val="bg1"/>
              </a:buClr>
              <a:buFontTx/>
              <a:buChar char="→"/>
            </a:pPr>
            <a:r>
              <a:rPr lang="da-DK" sz="1000" dirty="0">
                <a:solidFill>
                  <a:schemeClr val="bg1"/>
                </a:solidFill>
                <a:latin typeface="Montserrat" panose="00000500000000000000" pitchFamily="2" charset="0"/>
                <a:ea typeface="Work Sans Bold Roman" charset="0"/>
                <a:cs typeface="Work Sans Bold Roman" charset="0"/>
              </a:rPr>
              <a:t>Mange kommunale medarbejdere forstår ikke nødvendigvis dansk. Overvej derfor om I skal lave et spørgeskema på andre sprog.</a:t>
            </a:r>
          </a:p>
          <a:p>
            <a:pPr marL="171454" indent="-171454">
              <a:buClr>
                <a:schemeClr val="bg1"/>
              </a:buClr>
              <a:buFontTx/>
              <a:buChar char="→"/>
            </a:pPr>
            <a:endParaRPr lang="da-DK" sz="1000" dirty="0">
              <a:solidFill>
                <a:schemeClr val="bg1"/>
              </a:solidFill>
              <a:latin typeface="Montserrat" panose="00000500000000000000" pitchFamily="2" charset="0"/>
              <a:ea typeface="Work Sans Bold Roman" charset="0"/>
              <a:cs typeface="Work Sans Bold Roman" charset="0"/>
            </a:endParaRPr>
          </a:p>
          <a:p>
            <a:pPr marL="171454" indent="-171454">
              <a:buClr>
                <a:schemeClr val="bg1"/>
              </a:buClr>
              <a:buFontTx/>
              <a:buChar char="→"/>
            </a:pPr>
            <a:r>
              <a:rPr lang="da-DK" sz="1000" dirty="0">
                <a:solidFill>
                  <a:schemeClr val="bg1"/>
                </a:solidFill>
                <a:latin typeface="Montserrat" panose="00000500000000000000" pitchFamily="2" charset="0"/>
                <a:ea typeface="Work Sans Bold Roman" charset="0"/>
                <a:cs typeface="Work Sans Bold Roman" charset="0"/>
              </a:rPr>
              <a:t>Overvej, hvor mange respondenter I gerne vil have i undersøgelsen. Hvis antallet af besvarelser er under 30-40, er den statistiske validitet udfordret.</a:t>
            </a:r>
          </a:p>
          <a:p>
            <a:pPr marL="171454" indent="-171454">
              <a:buClr>
                <a:schemeClr val="bg1"/>
              </a:buClr>
              <a:buFontTx/>
              <a:buChar char="→"/>
            </a:pPr>
            <a:endParaRPr lang="da-DK" sz="1000" dirty="0">
              <a:solidFill>
                <a:schemeClr val="bg1"/>
              </a:solidFill>
              <a:latin typeface="Montserrat" panose="00000500000000000000" pitchFamily="2" charset="0"/>
              <a:ea typeface="Work Sans Bold Roman" charset="0"/>
              <a:cs typeface="Work Sans Bold Roman" charset="0"/>
            </a:endParaRPr>
          </a:p>
          <a:p>
            <a:pPr marL="171454" indent="-171454">
              <a:buClr>
                <a:schemeClr val="bg1"/>
              </a:buClr>
              <a:buFontTx/>
              <a:buChar char="→"/>
            </a:pPr>
            <a:r>
              <a:rPr lang="da-DK" sz="1000" dirty="0">
                <a:solidFill>
                  <a:schemeClr val="bg1"/>
                </a:solidFill>
                <a:latin typeface="Montserrat" panose="00000500000000000000" pitchFamily="2" charset="0"/>
                <a:ea typeface="Work Sans Bold Roman" charset="0"/>
                <a:cs typeface="Work Sans Bold Roman" charset="0"/>
              </a:rPr>
              <a:t>En indledende pilottest kan være med til at kvalificere spørgsmålene og respondenternes forståelse af spørgsmålene.</a:t>
            </a:r>
          </a:p>
          <a:p>
            <a:pPr>
              <a:buClr>
                <a:schemeClr val="bg1"/>
              </a:buClr>
            </a:pPr>
            <a:endParaRPr lang="da-DK" sz="1100" dirty="0">
              <a:solidFill>
                <a:schemeClr val="bg1"/>
              </a:solidFill>
              <a:latin typeface="Montserrat" panose="00000500000000000000" pitchFamily="2" charset="0"/>
              <a:ea typeface="Work Sans Bold Roman" charset="0"/>
              <a:cs typeface="Work Sans Bold Roman" charset="0"/>
            </a:endParaRPr>
          </a:p>
        </p:txBody>
      </p:sp>
      <p:sp>
        <p:nvSpPr>
          <p:cNvPr id="18" name="Titel 10">
            <a:extLst>
              <a:ext uri="{FF2B5EF4-FFF2-40B4-BE49-F238E27FC236}">
                <a16:creationId xmlns:a16="http://schemas.microsoft.com/office/drawing/2014/main" id="{FDE23BE1-CFF3-6C23-C7BE-2D006DAFF410}"/>
              </a:ext>
            </a:extLst>
          </p:cNvPr>
          <p:cNvSpPr txBox="1">
            <a:spLocks/>
          </p:cNvSpPr>
          <p:nvPr/>
        </p:nvSpPr>
        <p:spPr>
          <a:xfrm>
            <a:off x="479385" y="695179"/>
            <a:ext cx="4584342" cy="829857"/>
          </a:xfrm>
          <a:prstGeom prst="rect">
            <a:avLst/>
          </a:prstGeom>
        </p:spPr>
        <p:txBody>
          <a:bodyPr vert="horz" lIns="0" tIns="0" rIns="0" bIns="0" rtlCol="0" anchor="t" anchorCtr="0">
            <a:noAutofit/>
          </a:bodyPr>
          <a:lstStyle>
            <a:lvl1pPr algn="l" defTabSz="244223" rtl="0" eaLnBrk="1" latinLnBrk="0" hangingPunct="1">
              <a:lnSpc>
                <a:spcPct val="100000"/>
              </a:lnSpc>
              <a:spcBef>
                <a:spcPct val="0"/>
              </a:spcBef>
              <a:buNone/>
              <a:defRPr sz="1577" b="1" kern="1200" cap="none" baseline="0">
                <a:solidFill>
                  <a:schemeClr val="tx1"/>
                </a:solidFill>
                <a:latin typeface="Montserrat" pitchFamily="2" charset="77"/>
                <a:ea typeface="Montserrat" pitchFamily="2" charset="77"/>
                <a:cs typeface="Montserrat" pitchFamily="2" charset="77"/>
              </a:defRPr>
            </a:lvl1pPr>
          </a:lstStyle>
          <a:p>
            <a:r>
              <a:rPr lang="da-DK" sz="1401" b="0" dirty="0">
                <a:solidFill>
                  <a:srgbClr val="453673"/>
                </a:solidFill>
                <a:latin typeface="Montserrat" panose="00000500000000000000" pitchFamily="2" charset="0"/>
              </a:rPr>
              <a:t>Overvejelser til udarbejdelse af </a:t>
            </a:r>
            <a:br>
              <a:rPr lang="da-DK" dirty="0">
                <a:solidFill>
                  <a:srgbClr val="453673"/>
                </a:solidFill>
                <a:latin typeface="Montserrat" panose="00000500000000000000" pitchFamily="2" charset="0"/>
              </a:rPr>
            </a:br>
            <a:r>
              <a:rPr lang="da-DK" sz="2800" dirty="0">
                <a:solidFill>
                  <a:srgbClr val="453673"/>
                </a:solidFill>
                <a:latin typeface="Montserrat" panose="00000500000000000000" pitchFamily="2" charset="0"/>
              </a:rPr>
              <a:t>Spørgeskema</a:t>
            </a:r>
            <a:endParaRPr lang="da-DK" dirty="0">
              <a:solidFill>
                <a:srgbClr val="453673"/>
              </a:solidFill>
              <a:latin typeface="Montserrat" panose="00000500000000000000" pitchFamily="2" charset="0"/>
            </a:endParaRPr>
          </a:p>
        </p:txBody>
      </p:sp>
      <p:sp>
        <p:nvSpPr>
          <p:cNvPr id="7" name="Rektangel 6">
            <a:extLst>
              <a:ext uri="{FF2B5EF4-FFF2-40B4-BE49-F238E27FC236}">
                <a16:creationId xmlns:a16="http://schemas.microsoft.com/office/drawing/2014/main" id="{416C6BD0-CC19-D961-BFA1-D4F7411B04B7}"/>
              </a:ext>
            </a:extLst>
          </p:cNvPr>
          <p:cNvSpPr/>
          <p:nvPr/>
        </p:nvSpPr>
        <p:spPr>
          <a:xfrm>
            <a:off x="479386" y="1516815"/>
            <a:ext cx="6056864" cy="501331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0" tIns="180000" rIns="180000" bIns="180000" numCol="1" spcCol="0" rtlCol="0" fromWordArt="0" anchor="t" anchorCtr="0" forceAA="0" compatLnSpc="1">
            <a:prstTxWarp prst="textNoShape">
              <a:avLst/>
            </a:prstTxWarp>
            <a:noAutofit/>
          </a:bodyPr>
          <a:lstStyle/>
          <a:p>
            <a:endParaRPr lang="da-DK" sz="1100" b="1" dirty="0">
              <a:solidFill>
                <a:schemeClr val="accent3"/>
              </a:solidFill>
              <a:latin typeface="Montserrat" panose="00000500000000000000" pitchFamily="2" charset="0"/>
              <a:ea typeface="Work Sans Bold Roman" charset="0"/>
              <a:cs typeface="Work Sans Bold Roman" charset="0"/>
            </a:endParaRPr>
          </a:p>
          <a:p>
            <a:endParaRPr lang="da-DK" sz="1100" b="1" dirty="0">
              <a:solidFill>
                <a:schemeClr val="accent3"/>
              </a:solidFill>
              <a:latin typeface="Montserrat" panose="00000500000000000000" pitchFamily="2" charset="0"/>
              <a:ea typeface="Work Sans Bold Roman" charset="0"/>
              <a:cs typeface="Work Sans Bold Roman" charset="0"/>
            </a:endParaRPr>
          </a:p>
          <a:p>
            <a:endParaRPr lang="da-DK" sz="1100" b="1" dirty="0">
              <a:solidFill>
                <a:schemeClr val="accent3"/>
              </a:solidFill>
              <a:latin typeface="Montserrat" panose="00000500000000000000" pitchFamily="2" charset="0"/>
              <a:ea typeface="Work Sans Bold Roman" charset="0"/>
              <a:cs typeface="Work Sans Bold Roman" charset="0"/>
            </a:endParaRPr>
          </a:p>
          <a:p>
            <a:endParaRPr lang="da-DK" sz="1100" b="1" dirty="0">
              <a:solidFill>
                <a:schemeClr val="accent3"/>
              </a:solidFill>
              <a:latin typeface="Montserrat" panose="00000500000000000000" pitchFamily="2" charset="0"/>
              <a:ea typeface="Work Sans Bold Roman" charset="0"/>
              <a:cs typeface="Work Sans Bold Roman" charset="0"/>
            </a:endParaRPr>
          </a:p>
        </p:txBody>
      </p:sp>
      <p:grpSp>
        <p:nvGrpSpPr>
          <p:cNvPr id="8" name="Gruppe 7">
            <a:extLst>
              <a:ext uri="{FF2B5EF4-FFF2-40B4-BE49-F238E27FC236}">
                <a16:creationId xmlns:a16="http://schemas.microsoft.com/office/drawing/2014/main" id="{A089E388-240C-9AD0-70CF-7DB7A288EDDF}"/>
              </a:ext>
            </a:extLst>
          </p:cNvPr>
          <p:cNvGrpSpPr/>
          <p:nvPr/>
        </p:nvGrpSpPr>
        <p:grpSpPr>
          <a:xfrm>
            <a:off x="638631" y="1657235"/>
            <a:ext cx="510412" cy="523829"/>
            <a:chOff x="197775" y="1294560"/>
            <a:chExt cx="1477328" cy="1477328"/>
          </a:xfrm>
        </p:grpSpPr>
        <p:sp>
          <p:nvSpPr>
            <p:cNvPr id="9" name="Ellipse 8">
              <a:extLst>
                <a:ext uri="{FF2B5EF4-FFF2-40B4-BE49-F238E27FC236}">
                  <a16:creationId xmlns:a16="http://schemas.microsoft.com/office/drawing/2014/main" id="{DDD187B1-D1BA-A85B-8769-4694F0316DD0}"/>
                </a:ext>
              </a:extLst>
            </p:cNvPr>
            <p:cNvSpPr/>
            <p:nvPr/>
          </p:nvSpPr>
          <p:spPr>
            <a:xfrm>
              <a:off x="197775" y="1294560"/>
              <a:ext cx="1477328" cy="147732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err="1"/>
            </a:p>
          </p:txBody>
        </p:sp>
        <p:pic>
          <p:nvPicPr>
            <p:cNvPr id="10" name="Grafik 9">
              <a:extLst>
                <a:ext uri="{FF2B5EF4-FFF2-40B4-BE49-F238E27FC236}">
                  <a16:creationId xmlns:a16="http://schemas.microsoft.com/office/drawing/2014/main" id="{60F5A381-9D75-F66C-FD1C-AE51AC633E16}"/>
                </a:ext>
              </a:extLst>
            </p:cNvPr>
            <p:cNvPicPr>
              <a:picLocks/>
            </p:cNvPicPr>
            <p:nvPr/>
          </p:nvPicPr>
          <p:blipFill>
            <a:blip r:embed="rId2">
              <a:extLst>
                <a:ext uri="{96DAC541-7B7A-43D3-8B79-37D633B846F1}">
                  <asvg:svgBlip xmlns:asvg="http://schemas.microsoft.com/office/drawing/2016/SVG/main" r:embed="rId3"/>
                </a:ext>
              </a:extLst>
            </a:blip>
            <a:stretch>
              <a:fillRect/>
            </a:stretch>
          </p:blipFill>
          <p:spPr>
            <a:xfrm>
              <a:off x="444935" y="1445824"/>
              <a:ext cx="1195231" cy="1195231"/>
            </a:xfrm>
            <a:prstGeom prst="rect">
              <a:avLst/>
            </a:prstGeom>
          </p:spPr>
        </p:pic>
      </p:grpSp>
      <p:sp>
        <p:nvSpPr>
          <p:cNvPr id="11" name="Rektangel 10">
            <a:extLst>
              <a:ext uri="{FF2B5EF4-FFF2-40B4-BE49-F238E27FC236}">
                <a16:creationId xmlns:a16="http://schemas.microsoft.com/office/drawing/2014/main" id="{4C5FC01C-7D1D-3F5A-4DE1-AFDEB03F7BED}"/>
              </a:ext>
            </a:extLst>
          </p:cNvPr>
          <p:cNvSpPr/>
          <p:nvPr/>
        </p:nvSpPr>
        <p:spPr>
          <a:xfrm>
            <a:off x="804671" y="1516814"/>
            <a:ext cx="5731579" cy="48954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0" tIns="180000" rIns="180000" bIns="180000" numCol="1" spcCol="0" rtlCol="0" fromWordArt="0" anchor="t" anchorCtr="0" forceAA="0" compatLnSpc="1">
            <a:prstTxWarp prst="textNoShape">
              <a:avLst/>
            </a:prstTxWarp>
            <a:noAutofit/>
          </a:bodyPr>
          <a:lstStyle/>
          <a:p>
            <a:r>
              <a:rPr lang="da-DK" sz="1100" b="1" dirty="0">
                <a:solidFill>
                  <a:schemeClr val="accent3"/>
                </a:solidFill>
                <a:latin typeface="Montserrat"/>
                <a:ea typeface="Work Sans Bold Roman" charset="0"/>
                <a:cs typeface="Work Sans Bold Roman" charset="0"/>
              </a:rPr>
              <a:t>Fordele</a:t>
            </a:r>
          </a:p>
          <a:p>
            <a:pPr marL="171450" indent="-171450">
              <a:buFont typeface="Arial" panose="020B0604020202020204" pitchFamily="34" charset="0"/>
              <a:buChar char="•"/>
            </a:pPr>
            <a:r>
              <a:rPr lang="da-DK" sz="1100" dirty="0">
                <a:solidFill>
                  <a:schemeClr val="accent3"/>
                </a:solidFill>
                <a:latin typeface="Montserrat"/>
                <a:ea typeface="Work Sans Bold Roman" charset="0"/>
                <a:cs typeface="Work Sans Bold Roman" charset="0"/>
              </a:rPr>
              <a:t>Spørgeskemaer med faste spørgsmål, som sendes ud til mange, er typisk nemmere at analysere, hvis I har udvalgt en større målgruppe.</a:t>
            </a:r>
          </a:p>
          <a:p>
            <a:pPr marL="171450" indent="-171450">
              <a:buFont typeface="Arial" panose="020B0604020202020204" pitchFamily="34" charset="0"/>
              <a:buChar char="•"/>
            </a:pPr>
            <a:r>
              <a:rPr lang="da-DK" sz="1100" dirty="0">
                <a:solidFill>
                  <a:schemeClr val="accent3"/>
                </a:solidFill>
                <a:latin typeface="Montserrat"/>
                <a:ea typeface="Work Sans Bold Roman" charset="0"/>
                <a:cs typeface="Work Sans Bold Roman" charset="0"/>
              </a:rPr>
              <a:t>Muligt at skræddersy de spørgsmål, som I gerne vil stille, og det I gerne vil undersøge.</a:t>
            </a:r>
          </a:p>
          <a:p>
            <a:pPr marL="171450" indent="-171450">
              <a:buFont typeface="Arial" panose="020B0604020202020204" pitchFamily="34" charset="0"/>
              <a:buChar char="•"/>
            </a:pPr>
            <a:r>
              <a:rPr lang="da-DK" sz="1100" dirty="0">
                <a:solidFill>
                  <a:schemeClr val="accent3"/>
                </a:solidFill>
                <a:latin typeface="Montserrat"/>
                <a:ea typeface="Work Sans Bold Roman" charset="0"/>
                <a:cs typeface="Work Sans Bold Roman" charset="0"/>
              </a:rPr>
              <a:t>Endnu friere mulighed for at udvælge de respondenter, I gerne vil ramme, end ved brug af registerdata.</a:t>
            </a:r>
          </a:p>
          <a:p>
            <a:pPr marL="171450" indent="-171450">
              <a:buFont typeface="Arial" panose="020B0604020202020204" pitchFamily="34" charset="0"/>
              <a:buChar char="•"/>
            </a:pPr>
            <a:r>
              <a:rPr lang="da-DK" sz="1100" dirty="0">
                <a:solidFill>
                  <a:schemeClr val="accent3"/>
                </a:solidFill>
                <a:latin typeface="Montserrat"/>
                <a:ea typeface="Work Sans Bold Roman" charset="0"/>
                <a:cs typeface="Work Sans Bold Roman" charset="0"/>
              </a:rPr>
              <a:t>Større repræsentativitet end ved fx kvalitative undersøgelser. Det skal dog altid eftertjekkes, hvem der har svaret på spørgeskemaet. Forskning viser fx at flere kvinder end mænd typisk svarer på spørgeskemaer. Hvis jeres fordeling af køn, etnicitet eller fx overenskomsttyper ikke er repræsentativt, kan det påvirke resultater.</a:t>
            </a:r>
          </a:p>
          <a:p>
            <a:pPr marL="171450" indent="-171450">
              <a:buFont typeface="Arial" panose="020B0604020202020204" pitchFamily="34" charset="0"/>
              <a:buChar char="•"/>
            </a:pPr>
            <a:r>
              <a:rPr lang="da-DK" sz="1100" dirty="0">
                <a:solidFill>
                  <a:schemeClr val="accent3"/>
                </a:solidFill>
                <a:latin typeface="Montserrat"/>
                <a:ea typeface="Work Sans Bold Roman" charset="0"/>
                <a:cs typeface="Work Sans Bold Roman" charset="0"/>
              </a:rPr>
              <a:t>Afhængig af hvordan I sammensætter jeres spørgeskema, kan I også give mulighed for, at jeres medarbejdere kan svare anonymt.</a:t>
            </a:r>
          </a:p>
          <a:p>
            <a:pPr marL="171450" indent="-171450">
              <a:buFont typeface="Arial" panose="020B0604020202020204" pitchFamily="34" charset="0"/>
              <a:buChar char="•"/>
            </a:pPr>
            <a:endParaRPr lang="da-DK" sz="1100" dirty="0">
              <a:solidFill>
                <a:schemeClr val="accent3"/>
              </a:solidFill>
              <a:latin typeface="Montserrat" panose="00000500000000000000" pitchFamily="2" charset="0"/>
              <a:ea typeface="Work Sans Bold Roman" charset="0"/>
              <a:cs typeface="Work Sans Bold Roman" charset="0"/>
            </a:endParaRPr>
          </a:p>
          <a:p>
            <a:r>
              <a:rPr lang="da-DK" sz="1100" b="1" dirty="0">
                <a:solidFill>
                  <a:schemeClr val="accent3"/>
                </a:solidFill>
                <a:latin typeface="Montserrat"/>
                <a:ea typeface="Work Sans Bold Roman" charset="0"/>
                <a:cs typeface="Work Sans Bold Roman" charset="0"/>
              </a:rPr>
              <a:t>Udfordringer</a:t>
            </a:r>
          </a:p>
          <a:p>
            <a:pPr marL="171450" indent="-171450">
              <a:buFont typeface="Arial" panose="020B0604020202020204" pitchFamily="34" charset="0"/>
              <a:buChar char="•"/>
            </a:pPr>
            <a:r>
              <a:rPr lang="da-DK" sz="1100" dirty="0">
                <a:solidFill>
                  <a:schemeClr val="accent3"/>
                </a:solidFill>
                <a:latin typeface="Montserrat"/>
                <a:ea typeface="Work Sans Bold Roman" charset="0"/>
                <a:cs typeface="Work Sans Bold Roman" charset="0"/>
              </a:rPr>
              <a:t>Et spørgeskema giver ikke altid en så dybdegående forståelse af et emne, som fx kvalitative undersøgelser kan give.</a:t>
            </a:r>
          </a:p>
          <a:p>
            <a:pPr marL="171450" indent="-171450">
              <a:buFont typeface="Arial" panose="020B0604020202020204" pitchFamily="34" charset="0"/>
              <a:buChar char="•"/>
            </a:pPr>
            <a:r>
              <a:rPr lang="da-DK" sz="1100" dirty="0">
                <a:solidFill>
                  <a:schemeClr val="accent3"/>
                </a:solidFill>
                <a:latin typeface="Montserrat"/>
                <a:ea typeface="Work Sans Bold Roman" charset="0"/>
                <a:cs typeface="Work Sans Bold Roman" charset="0"/>
              </a:rPr>
              <a:t>Når I først har udsendt et spørgeskema, kan I ikke tilpasse spørgerammen. Derfor skal der lægges et større arbejde i at stille de rigtige spørgsmål. Det sker typisk, at spørgsmål kan være forvirrende eller blive misforstået, hvilket påvirker data. </a:t>
            </a:r>
            <a:endParaRPr lang="da-DK" sz="1100" dirty="0">
              <a:solidFill>
                <a:schemeClr val="accent3"/>
              </a:solidFill>
              <a:latin typeface="Montserrat" panose="00000500000000000000" pitchFamily="2" charset="0"/>
              <a:ea typeface="Work Sans Bold Roman" charset="0"/>
              <a:cs typeface="Work Sans Bold Roman" charset="0"/>
            </a:endParaRPr>
          </a:p>
          <a:p>
            <a:pPr marL="171450" indent="-171450">
              <a:buFont typeface="Arial" panose="020B0604020202020204" pitchFamily="34" charset="0"/>
              <a:buChar char="•"/>
            </a:pPr>
            <a:r>
              <a:rPr lang="da-DK" sz="1100" dirty="0">
                <a:solidFill>
                  <a:schemeClr val="accent3"/>
                </a:solidFill>
                <a:latin typeface="Montserrat"/>
                <a:ea typeface="Work Sans Bold Roman" charset="0"/>
                <a:cs typeface="Work Sans Bold Roman" charset="0"/>
              </a:rPr>
              <a:t>Det kan være svært at få en høj svarprocent. Spørgeskemaer med en lav svarprocent kan påvirke validiteten af undersøgelsen.</a:t>
            </a:r>
          </a:p>
          <a:p>
            <a:pPr marL="171450" indent="-171450">
              <a:buFont typeface="Arial" panose="020B0604020202020204" pitchFamily="34" charset="0"/>
              <a:buChar char="•"/>
            </a:pPr>
            <a:r>
              <a:rPr lang="da-DK" sz="1100" dirty="0">
                <a:solidFill>
                  <a:schemeClr val="accent3"/>
                </a:solidFill>
                <a:latin typeface="Montserrat"/>
                <a:ea typeface="Work Sans Bold Roman" charset="0"/>
                <a:cs typeface="Work Sans Bold Roman" charset="0"/>
              </a:rPr>
              <a:t>Nogle medarbejdere har kun begrænset eller ingen brug af computer i løbet af dagen og vil derfor være svære at nå med digitale spørgeskema.</a:t>
            </a:r>
          </a:p>
        </p:txBody>
      </p:sp>
    </p:spTree>
    <p:extLst>
      <p:ext uri="{BB962C8B-B14F-4D97-AF65-F5344CB8AC3E}">
        <p14:creationId xmlns:p14="http://schemas.microsoft.com/office/powerpoint/2010/main" val="26657179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kstfelt 11">
            <a:extLst>
              <a:ext uri="{FF2B5EF4-FFF2-40B4-BE49-F238E27FC236}">
                <a16:creationId xmlns:a16="http://schemas.microsoft.com/office/drawing/2014/main" id="{6C240B67-1E65-2E4D-7C21-9DB20F106816}"/>
              </a:ext>
            </a:extLst>
          </p:cNvPr>
          <p:cNvSpPr txBox="1"/>
          <p:nvPr/>
        </p:nvSpPr>
        <p:spPr>
          <a:xfrm>
            <a:off x="479384" y="1525036"/>
            <a:ext cx="5752975" cy="677108"/>
          </a:xfrm>
          <a:prstGeom prst="rect">
            <a:avLst/>
          </a:prstGeom>
          <a:noFill/>
        </p:spPr>
        <p:txBody>
          <a:bodyPr wrap="square" lIns="0" tIns="0" rIns="0" bIns="0" rtlCol="0" anchor="t">
            <a:spAutoFit/>
          </a:bodyPr>
          <a:lstStyle/>
          <a:p>
            <a:pPr defTabSz="844048"/>
            <a:r>
              <a:rPr lang="da-DK" sz="1100" dirty="0">
                <a:solidFill>
                  <a:srgbClr val="453673"/>
                </a:solidFill>
                <a:latin typeface="Montserrat"/>
                <a:ea typeface="Work Sans Bold Roman" charset="0"/>
                <a:cs typeface="Work Sans Bold Roman" charset="0"/>
              </a:rPr>
              <a:t>Medarbejderne ved bedst selv, hvad der har betydning for, hvornår de vælger at stoppe med at arbejde og hvad der skal til, for at få dem til at blive. Drevet af et ønske om at sætte kvalificerede målrettede handlinger i gang udsendte Halsnæs Kommune i januar 2023 et spørgeskema til alle medarbejdere over 50 år. </a:t>
            </a:r>
          </a:p>
        </p:txBody>
      </p:sp>
      <p:sp>
        <p:nvSpPr>
          <p:cNvPr id="8" name="Tekstfelt 7">
            <a:extLst>
              <a:ext uri="{FF2B5EF4-FFF2-40B4-BE49-F238E27FC236}">
                <a16:creationId xmlns:a16="http://schemas.microsoft.com/office/drawing/2014/main" id="{140B8EAF-0C98-7AC6-4829-55D7AD4E67EA}"/>
              </a:ext>
            </a:extLst>
          </p:cNvPr>
          <p:cNvSpPr txBox="1"/>
          <p:nvPr/>
        </p:nvSpPr>
        <p:spPr>
          <a:xfrm>
            <a:off x="479384" y="5678831"/>
            <a:ext cx="5231723" cy="2727926"/>
          </a:xfrm>
          <a:prstGeom prst="rect">
            <a:avLst/>
          </a:prstGeom>
          <a:noFill/>
        </p:spPr>
        <p:txBody>
          <a:bodyPr wrap="square" lIns="0" tIns="0" rIns="0" bIns="0" rtlCol="0" anchor="t">
            <a:spAutoFit/>
          </a:bodyPr>
          <a:lstStyle/>
          <a:p>
            <a:pPr defTabSz="844048"/>
            <a:r>
              <a:rPr lang="da-DK" sz="1100" b="1" dirty="0">
                <a:solidFill>
                  <a:srgbClr val="453673"/>
                </a:solidFill>
                <a:latin typeface="Montserrat"/>
                <a:ea typeface="Work Sans Bold Roman" charset="0"/>
                <a:cs typeface="Work Sans Bold Roman" charset="0"/>
              </a:rPr>
              <a:t>Analyse og resultater</a:t>
            </a:r>
          </a:p>
          <a:p>
            <a:pPr defTabSz="844048"/>
            <a:r>
              <a:rPr lang="da-DK" sz="1100" dirty="0">
                <a:solidFill>
                  <a:srgbClr val="453673"/>
                </a:solidFill>
                <a:latin typeface="Montserrat"/>
                <a:ea typeface="Work Sans Bold Roman" charset="0"/>
                <a:cs typeface="Work Sans Bold Roman" charset="0"/>
              </a:rPr>
              <a:t>Halsnæs Kommune ønskede at stå tilbage med en ”top 3” over mekanismer, der hhv. hæmmer og fremmer tilbagetrækning fra arbejdsmarkedet. Viden om, hvornår man går i gang med at planlægge seniorarbejdslivet og effekten af seniorsamtalen. Resultaterne skulle kunne trækkes generelt for hele kommunen, med mulighed for at blive konkret i forhold til velfærdsområderne og for lederne. </a:t>
            </a:r>
          </a:p>
          <a:p>
            <a:pPr defTabSz="844048"/>
            <a:endParaRPr lang="da-DK" sz="1100" dirty="0">
              <a:solidFill>
                <a:srgbClr val="453673"/>
              </a:solidFill>
              <a:latin typeface="Montserrat"/>
              <a:ea typeface="Work Sans Bold Roman" charset="0"/>
              <a:cs typeface="Work Sans Bold Roman" charset="0"/>
            </a:endParaRPr>
          </a:p>
          <a:p>
            <a:pPr defTabSz="844048"/>
            <a:r>
              <a:rPr lang="da-DK" sz="1100" dirty="0">
                <a:solidFill>
                  <a:srgbClr val="453673"/>
                </a:solidFill>
                <a:latin typeface="Montserrat"/>
                <a:ea typeface="Work Sans Bold Roman" charset="0"/>
                <a:cs typeface="Work Sans Bold Roman" charset="0"/>
              </a:rPr>
              <a:t>Der blev udsendt elektronisk spørgeskemaet til 1.046 medarbejdere. Der blev kommunikeret ud bl.a. på fællesnettet, information til ledere og TR. Medarbejderne fik mulighed for at svare både elektronisk og manuelt via en printversion. Hver uge blev der udsendt en ”Hjælp os med at blive klogere – vi vil stadig meget gerne have dit svar” mail. Undersøgelsen opnåede en svarprocent på 56 og dermed repræsentativ. På baggrund af resultatet vil der blive stillet forslag til initiativer, som skal drøftes i både leder og medarbejderfora.  </a:t>
            </a:r>
            <a:endParaRPr lang="da-DK" sz="1100" dirty="0">
              <a:solidFill>
                <a:srgbClr val="453673"/>
              </a:solidFill>
              <a:latin typeface="Montserrat"/>
            </a:endParaRPr>
          </a:p>
        </p:txBody>
      </p:sp>
      <p:sp>
        <p:nvSpPr>
          <p:cNvPr id="3" name="Titel 10">
            <a:extLst>
              <a:ext uri="{FF2B5EF4-FFF2-40B4-BE49-F238E27FC236}">
                <a16:creationId xmlns:a16="http://schemas.microsoft.com/office/drawing/2014/main" id="{8BD5670B-2058-B020-A053-93AE3B9B966E}"/>
              </a:ext>
            </a:extLst>
          </p:cNvPr>
          <p:cNvSpPr txBox="1">
            <a:spLocks/>
          </p:cNvSpPr>
          <p:nvPr/>
        </p:nvSpPr>
        <p:spPr>
          <a:xfrm>
            <a:off x="479384" y="695179"/>
            <a:ext cx="5103865" cy="829857"/>
          </a:xfrm>
          <a:prstGeom prst="rect">
            <a:avLst/>
          </a:prstGeom>
        </p:spPr>
        <p:txBody>
          <a:bodyPr vert="horz" lIns="0" tIns="0" rIns="0" bIns="0" rtlCol="0" anchor="t" anchorCtr="0">
            <a:noAutofit/>
          </a:bodyPr>
          <a:lstStyle>
            <a:lvl1pPr algn="l" defTabSz="244223" rtl="0" eaLnBrk="1" latinLnBrk="0" hangingPunct="1">
              <a:lnSpc>
                <a:spcPct val="100000"/>
              </a:lnSpc>
              <a:spcBef>
                <a:spcPct val="0"/>
              </a:spcBef>
              <a:buNone/>
              <a:defRPr sz="1577" b="1" kern="1200" cap="none" baseline="0">
                <a:solidFill>
                  <a:schemeClr val="tx1"/>
                </a:solidFill>
                <a:latin typeface="Montserrat" pitchFamily="2" charset="77"/>
                <a:ea typeface="Montserrat" pitchFamily="2" charset="77"/>
                <a:cs typeface="Montserrat" pitchFamily="2" charset="77"/>
              </a:defRPr>
            </a:lvl1pPr>
          </a:lstStyle>
          <a:p>
            <a:r>
              <a:rPr lang="da-DK" sz="1401" b="0" dirty="0">
                <a:solidFill>
                  <a:srgbClr val="453673"/>
                </a:solidFill>
                <a:latin typeface="Montserrat" panose="00000500000000000000" pitchFamily="2" charset="0"/>
              </a:rPr>
              <a:t>Halsnæs Kommunes</a:t>
            </a:r>
            <a:br>
              <a:rPr lang="da-DK" dirty="0">
                <a:solidFill>
                  <a:srgbClr val="453673"/>
                </a:solidFill>
                <a:latin typeface="Montserrat" panose="00000500000000000000" pitchFamily="2" charset="0"/>
              </a:rPr>
            </a:br>
            <a:r>
              <a:rPr lang="da-DK" sz="2800" dirty="0">
                <a:solidFill>
                  <a:srgbClr val="453673"/>
                </a:solidFill>
                <a:latin typeface="Montserrat" panose="00000500000000000000" pitchFamily="2" charset="0"/>
              </a:rPr>
              <a:t>spørgeskemaundersøgelse</a:t>
            </a:r>
            <a:endParaRPr lang="da-DK" dirty="0">
              <a:solidFill>
                <a:srgbClr val="453673"/>
              </a:solidFill>
              <a:latin typeface="Montserrat" panose="00000500000000000000" pitchFamily="2" charset="0"/>
            </a:endParaRPr>
          </a:p>
        </p:txBody>
      </p:sp>
      <p:sp>
        <p:nvSpPr>
          <p:cNvPr id="20" name="Rektangel 19">
            <a:extLst>
              <a:ext uri="{FF2B5EF4-FFF2-40B4-BE49-F238E27FC236}">
                <a16:creationId xmlns:a16="http://schemas.microsoft.com/office/drawing/2014/main" id="{7A91D685-8DB0-429A-A564-C2A073F61E4E}"/>
              </a:ext>
            </a:extLst>
          </p:cNvPr>
          <p:cNvSpPr/>
          <p:nvPr/>
        </p:nvSpPr>
        <p:spPr>
          <a:xfrm>
            <a:off x="479386" y="2528390"/>
            <a:ext cx="5807220" cy="282419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0" tIns="180000" rIns="180000" bIns="180000" numCol="1" spcCol="0" rtlCol="0" fromWordArt="0" anchor="t" anchorCtr="0" forceAA="0" compatLnSpc="1">
            <a:prstTxWarp prst="textNoShape">
              <a:avLst/>
            </a:prstTxWarp>
            <a:noAutofit/>
          </a:bodyPr>
          <a:lstStyle/>
          <a:p>
            <a:endParaRPr lang="da-DK" sz="1100" b="1" dirty="0">
              <a:solidFill>
                <a:schemeClr val="accent3"/>
              </a:solidFill>
              <a:latin typeface="Montserrat" panose="00000500000000000000" pitchFamily="2" charset="0"/>
              <a:ea typeface="Work Sans Bold Roman" charset="0"/>
              <a:cs typeface="Work Sans Bold Roman" charset="0"/>
            </a:endParaRPr>
          </a:p>
          <a:p>
            <a:endParaRPr lang="da-DK" sz="1100" b="1" dirty="0">
              <a:solidFill>
                <a:schemeClr val="accent3"/>
              </a:solidFill>
              <a:latin typeface="Montserrat" panose="00000500000000000000" pitchFamily="2" charset="0"/>
              <a:ea typeface="Work Sans Bold Roman" charset="0"/>
              <a:cs typeface="Work Sans Bold Roman" charset="0"/>
            </a:endParaRPr>
          </a:p>
          <a:p>
            <a:endParaRPr lang="da-DK" sz="1100" b="1" dirty="0">
              <a:solidFill>
                <a:schemeClr val="accent3"/>
              </a:solidFill>
              <a:latin typeface="Montserrat" panose="00000500000000000000" pitchFamily="2" charset="0"/>
              <a:ea typeface="Work Sans Bold Roman" charset="0"/>
              <a:cs typeface="Work Sans Bold Roman" charset="0"/>
            </a:endParaRPr>
          </a:p>
          <a:p>
            <a:endParaRPr lang="da-DK" sz="1100" b="1" dirty="0">
              <a:solidFill>
                <a:schemeClr val="accent3"/>
              </a:solidFill>
              <a:latin typeface="Montserrat" panose="00000500000000000000" pitchFamily="2" charset="0"/>
              <a:ea typeface="Work Sans Bold Roman" charset="0"/>
              <a:cs typeface="Work Sans Bold Roman" charset="0"/>
            </a:endParaRPr>
          </a:p>
        </p:txBody>
      </p:sp>
      <p:sp>
        <p:nvSpPr>
          <p:cNvPr id="22" name="Ellipse 21">
            <a:extLst>
              <a:ext uri="{FF2B5EF4-FFF2-40B4-BE49-F238E27FC236}">
                <a16:creationId xmlns:a16="http://schemas.microsoft.com/office/drawing/2014/main" id="{67AFF2E8-2F6D-3E1E-5A0B-E2369B82EDB7}"/>
              </a:ext>
            </a:extLst>
          </p:cNvPr>
          <p:cNvSpPr/>
          <p:nvPr/>
        </p:nvSpPr>
        <p:spPr>
          <a:xfrm>
            <a:off x="638631" y="2668810"/>
            <a:ext cx="510412" cy="52382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err="1"/>
          </a:p>
        </p:txBody>
      </p:sp>
      <p:sp>
        <p:nvSpPr>
          <p:cNvPr id="24" name="Rektangel 23">
            <a:extLst>
              <a:ext uri="{FF2B5EF4-FFF2-40B4-BE49-F238E27FC236}">
                <a16:creationId xmlns:a16="http://schemas.microsoft.com/office/drawing/2014/main" id="{14071A0D-F3D4-4D89-6915-C7B7C8ABD0CC}"/>
              </a:ext>
            </a:extLst>
          </p:cNvPr>
          <p:cNvSpPr/>
          <p:nvPr/>
        </p:nvSpPr>
        <p:spPr>
          <a:xfrm>
            <a:off x="804672" y="2528389"/>
            <a:ext cx="5481934" cy="48954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0" tIns="180000" rIns="180000" bIns="180000" numCol="1" spcCol="0" rtlCol="0" fromWordArt="0" anchor="t" anchorCtr="0" forceAA="0" compatLnSpc="1">
            <a:prstTxWarp prst="textNoShape">
              <a:avLst/>
            </a:prstTxWarp>
            <a:noAutofit/>
          </a:bodyPr>
          <a:lstStyle/>
          <a:p>
            <a:pPr defTabSz="844048"/>
            <a:r>
              <a:rPr lang="da-DK" sz="1100" b="1" dirty="0">
                <a:solidFill>
                  <a:srgbClr val="453673"/>
                </a:solidFill>
                <a:latin typeface="Montserrat"/>
                <a:ea typeface="Work Sans Bold Roman" charset="0"/>
                <a:cs typeface="Work Sans Bold Roman" charset="0"/>
              </a:rPr>
              <a:t>Udvælgelse af spørgsmål og valg af metode</a:t>
            </a:r>
          </a:p>
          <a:p>
            <a:pPr defTabSz="844048"/>
            <a:r>
              <a:rPr lang="da-DK" sz="1100" dirty="0">
                <a:solidFill>
                  <a:srgbClr val="453673"/>
                </a:solidFill>
                <a:latin typeface="Montserrat"/>
                <a:ea typeface="Work Sans Bold Roman" charset="0"/>
                <a:cs typeface="Work Sans Bold Roman" charset="0"/>
              </a:rPr>
              <a:t>Output bliver ikke stærkere end det input undersøgelsen giver. Inden udsendelse var der en række relevante overvejelser, som blev ledetråd for planlægning og gennemførelse af undersøgelsen, herunder: </a:t>
            </a:r>
          </a:p>
          <a:p>
            <a:pPr defTabSz="844048"/>
            <a:endParaRPr lang="da-DK" sz="1100" dirty="0">
              <a:solidFill>
                <a:srgbClr val="453673"/>
              </a:solidFill>
              <a:latin typeface="Montserrat"/>
              <a:ea typeface="Work Sans Bold Roman" charset="0"/>
              <a:cs typeface="Work Sans Bold Roman" charset="0"/>
            </a:endParaRPr>
          </a:p>
          <a:p>
            <a:pPr defTabSz="844048"/>
            <a:r>
              <a:rPr lang="da-DK" sz="1100" b="1" dirty="0">
                <a:solidFill>
                  <a:srgbClr val="453673"/>
                </a:solidFill>
                <a:latin typeface="Montserrat"/>
                <a:ea typeface="Work Sans Bold Roman" charset="0"/>
                <a:cs typeface="Work Sans Bold Roman" charset="0"/>
              </a:rPr>
              <a:t>Hvad vil vi gerne stå tilbage med af informationer?</a:t>
            </a:r>
          </a:p>
          <a:p>
            <a:pPr marL="158115" indent="-158115" defTabSz="844048">
              <a:buFont typeface="Arial" panose="020B0604020202020204" pitchFamily="34" charset="0"/>
              <a:buChar char="•"/>
            </a:pPr>
            <a:r>
              <a:rPr lang="da-DK" sz="1100" dirty="0">
                <a:solidFill>
                  <a:srgbClr val="453673"/>
                </a:solidFill>
                <a:latin typeface="Montserrat"/>
                <a:ea typeface="Work Sans Bold Roman" charset="0"/>
                <a:cs typeface="Work Sans Bold Roman" charset="0"/>
              </a:rPr>
              <a:t>Hvem skal bruge resultaterne?</a:t>
            </a:r>
          </a:p>
          <a:p>
            <a:pPr marL="158115" indent="-158115" defTabSz="844048">
              <a:buFont typeface="Arial" panose="020B0604020202020204" pitchFamily="34" charset="0"/>
              <a:buChar char="•"/>
            </a:pPr>
            <a:r>
              <a:rPr lang="da-DK" sz="1100" dirty="0">
                <a:solidFill>
                  <a:srgbClr val="453673"/>
                </a:solidFill>
                <a:latin typeface="Montserrat"/>
                <a:ea typeface="Work Sans Bold Roman" charset="0"/>
                <a:cs typeface="Work Sans Bold Roman" charset="0"/>
              </a:rPr>
              <a:t>Hvad skal resultaterne bruges til?</a:t>
            </a:r>
          </a:p>
          <a:p>
            <a:pPr marL="158115" indent="-158115" defTabSz="844048">
              <a:buFont typeface="Arial" panose="020B0604020202020204" pitchFamily="34" charset="0"/>
              <a:buChar char="•"/>
            </a:pPr>
            <a:r>
              <a:rPr lang="da-DK" sz="1100" dirty="0">
                <a:solidFill>
                  <a:srgbClr val="453673"/>
                </a:solidFill>
                <a:latin typeface="Montserrat"/>
                <a:ea typeface="Work Sans Bold Roman" charset="0"/>
                <a:cs typeface="Work Sans Bold Roman" charset="0"/>
              </a:rPr>
              <a:t>Hvilke hypoteser har vi? Hvad er det for fortællinger, vi har brug for at få undersøgt - og få hhv.  </a:t>
            </a:r>
            <a:r>
              <a:rPr lang="da-DK" sz="1100" dirty="0" err="1">
                <a:solidFill>
                  <a:srgbClr val="453673"/>
                </a:solidFill>
                <a:latin typeface="Montserrat"/>
                <a:ea typeface="Work Sans Bold Roman" charset="0"/>
                <a:cs typeface="Work Sans Bold Roman" charset="0"/>
              </a:rPr>
              <a:t>be</a:t>
            </a:r>
            <a:r>
              <a:rPr lang="da-DK" sz="1100" dirty="0">
                <a:solidFill>
                  <a:srgbClr val="453673"/>
                </a:solidFill>
                <a:latin typeface="Montserrat"/>
                <a:ea typeface="Work Sans Bold Roman" charset="0"/>
                <a:cs typeface="Work Sans Bold Roman" charset="0"/>
              </a:rPr>
              <a:t>- eller afkræftet?</a:t>
            </a:r>
          </a:p>
          <a:p>
            <a:pPr marL="158115" indent="-158115" defTabSz="844048">
              <a:buFont typeface="Arial" panose="020B0604020202020204" pitchFamily="34" charset="0"/>
              <a:buChar char="•"/>
            </a:pPr>
            <a:r>
              <a:rPr lang="da-DK" sz="1100" dirty="0">
                <a:solidFill>
                  <a:srgbClr val="453673"/>
                </a:solidFill>
                <a:latin typeface="Montserrat"/>
                <a:ea typeface="Work Sans Bold Roman" charset="0"/>
                <a:cs typeface="Work Sans Bold Roman" charset="0"/>
              </a:rPr>
              <a:t>Hvem og hvor mange skal vi række ud til?</a:t>
            </a:r>
          </a:p>
          <a:p>
            <a:pPr marL="158115" indent="-158115" defTabSz="844048">
              <a:buFont typeface="Arial" panose="020B0604020202020204" pitchFamily="34" charset="0"/>
              <a:buChar char="•"/>
            </a:pPr>
            <a:r>
              <a:rPr lang="da-DK" sz="1100" dirty="0">
                <a:solidFill>
                  <a:srgbClr val="453673"/>
                </a:solidFill>
                <a:latin typeface="Montserrat"/>
                <a:ea typeface="Work Sans Bold Roman" charset="0"/>
                <a:cs typeface="Work Sans Bold Roman" charset="0"/>
              </a:rPr>
              <a:t>Hvordan vil vi indsamle svar? </a:t>
            </a:r>
          </a:p>
          <a:p>
            <a:pPr marL="158115" indent="-158115" defTabSz="844048">
              <a:buFont typeface="Arial" panose="020B0604020202020204" pitchFamily="34" charset="0"/>
              <a:buChar char="•"/>
            </a:pPr>
            <a:r>
              <a:rPr lang="da-DK" sz="1100" dirty="0">
                <a:solidFill>
                  <a:srgbClr val="453673"/>
                </a:solidFill>
                <a:latin typeface="Montserrat"/>
                <a:ea typeface="Work Sans Bold Roman" charset="0"/>
                <a:cs typeface="Work Sans Bold Roman" charset="0"/>
              </a:rPr>
              <a:t>Hvordan sikrer vi en </a:t>
            </a:r>
            <a:r>
              <a:rPr lang="da-DK" sz="1100" dirty="0" err="1">
                <a:solidFill>
                  <a:srgbClr val="453673"/>
                </a:solidFill>
                <a:latin typeface="Montserrat"/>
                <a:ea typeface="Work Sans Bold Roman" charset="0"/>
                <a:cs typeface="Work Sans Bold Roman" charset="0"/>
              </a:rPr>
              <a:t>tilfredstillende</a:t>
            </a:r>
            <a:r>
              <a:rPr lang="da-DK" sz="1100" dirty="0">
                <a:solidFill>
                  <a:srgbClr val="453673"/>
                </a:solidFill>
                <a:latin typeface="Montserrat"/>
                <a:ea typeface="Work Sans Bold Roman" charset="0"/>
                <a:cs typeface="Work Sans Bold Roman" charset="0"/>
              </a:rPr>
              <a:t> svarprocent?</a:t>
            </a:r>
          </a:p>
          <a:p>
            <a:pPr defTabSz="844048"/>
            <a:endParaRPr lang="da-DK" sz="1100" dirty="0">
              <a:solidFill>
                <a:srgbClr val="453673"/>
              </a:solidFill>
              <a:latin typeface="Montserrat"/>
              <a:ea typeface="Work Sans Bold Roman" charset="0"/>
              <a:cs typeface="Work Sans Bold Roman" charset="0"/>
            </a:endParaRPr>
          </a:p>
          <a:p>
            <a:pPr defTabSz="844048"/>
            <a:endParaRPr lang="da-DK" sz="1100" dirty="0">
              <a:solidFill>
                <a:srgbClr val="453673"/>
              </a:solidFill>
              <a:latin typeface="Montserrat"/>
              <a:ea typeface="Work Sans Bold Roman" charset="0"/>
              <a:cs typeface="Work Sans Bold Roman" charset="0"/>
            </a:endParaRPr>
          </a:p>
          <a:p>
            <a:pPr defTabSz="844048"/>
            <a:endParaRPr lang="da-DK" sz="1100" b="1" dirty="0">
              <a:solidFill>
                <a:srgbClr val="453673"/>
              </a:solidFill>
              <a:latin typeface="Montserrat"/>
              <a:ea typeface="Work Sans Bold Roman" charset="0"/>
              <a:cs typeface="Work Sans Bold Roman" charset="0"/>
            </a:endParaRPr>
          </a:p>
        </p:txBody>
      </p:sp>
      <p:pic>
        <p:nvPicPr>
          <p:cNvPr id="26" name="Grafik 25">
            <a:extLst>
              <a:ext uri="{FF2B5EF4-FFF2-40B4-BE49-F238E27FC236}">
                <a16:creationId xmlns:a16="http://schemas.microsoft.com/office/drawing/2014/main" id="{75323E32-2EAD-3F6D-4C03-C20873CAA674}"/>
              </a:ext>
            </a:extLst>
          </p:cNvPr>
          <p:cNvPicPr>
            <a:picLocks/>
          </p:cNvPicPr>
          <p:nvPr/>
        </p:nvPicPr>
        <p:blipFill>
          <a:blip r:embed="rId2">
            <a:extLst>
              <a:ext uri="{96DAC541-7B7A-43D3-8B79-37D633B846F1}">
                <asvg:svgBlip xmlns:asvg="http://schemas.microsoft.com/office/drawing/2016/SVG/main" r:embed="rId3"/>
              </a:ext>
            </a:extLst>
          </a:blip>
          <a:stretch>
            <a:fillRect/>
          </a:stretch>
        </p:blipFill>
        <p:spPr>
          <a:xfrm>
            <a:off x="737631" y="2756245"/>
            <a:ext cx="341361" cy="341336"/>
          </a:xfrm>
          <a:prstGeom prst="rect">
            <a:avLst/>
          </a:prstGeom>
        </p:spPr>
      </p:pic>
    </p:spTree>
    <p:extLst>
      <p:ext uri="{BB962C8B-B14F-4D97-AF65-F5344CB8AC3E}">
        <p14:creationId xmlns:p14="http://schemas.microsoft.com/office/powerpoint/2010/main" val="5547176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0">
            <a:extLst>
              <a:ext uri="{FF2B5EF4-FFF2-40B4-BE49-F238E27FC236}">
                <a16:creationId xmlns:a16="http://schemas.microsoft.com/office/drawing/2014/main" id="{1A981C3A-3D9C-3EB9-3773-04F7531890AD}"/>
              </a:ext>
            </a:extLst>
          </p:cNvPr>
          <p:cNvSpPr txBox="1">
            <a:spLocks/>
          </p:cNvSpPr>
          <p:nvPr/>
        </p:nvSpPr>
        <p:spPr>
          <a:xfrm>
            <a:off x="479386" y="843712"/>
            <a:ext cx="4584342" cy="829857"/>
          </a:xfrm>
          <a:prstGeom prst="rect">
            <a:avLst/>
          </a:prstGeom>
        </p:spPr>
        <p:txBody>
          <a:bodyPr vert="horz" lIns="0" tIns="0" rIns="0" bIns="0" rtlCol="0" anchor="t" anchorCtr="0">
            <a:noAutofit/>
          </a:bodyPr>
          <a:lstStyle>
            <a:lvl1pPr algn="l" defTabSz="244223" rtl="0" eaLnBrk="1" latinLnBrk="0" hangingPunct="1">
              <a:lnSpc>
                <a:spcPct val="100000"/>
              </a:lnSpc>
              <a:spcBef>
                <a:spcPct val="0"/>
              </a:spcBef>
              <a:buNone/>
              <a:defRPr sz="1577" b="1" kern="1200" cap="none" baseline="0">
                <a:solidFill>
                  <a:schemeClr val="tx1"/>
                </a:solidFill>
                <a:latin typeface="Montserrat" pitchFamily="2" charset="77"/>
                <a:ea typeface="Montserrat" pitchFamily="2" charset="77"/>
                <a:cs typeface="Montserrat" pitchFamily="2" charset="77"/>
              </a:defRPr>
            </a:lvl1pPr>
          </a:lstStyle>
          <a:p>
            <a:r>
              <a:rPr lang="da-DK" sz="1401" b="0">
                <a:solidFill>
                  <a:srgbClr val="453673"/>
                </a:solidFill>
                <a:latin typeface="Montserrat" panose="00000500000000000000" pitchFamily="2" charset="0"/>
              </a:rPr>
              <a:t>Overvejelser til afholdelse af </a:t>
            </a:r>
            <a:br>
              <a:rPr lang="da-DK">
                <a:solidFill>
                  <a:srgbClr val="453673"/>
                </a:solidFill>
                <a:latin typeface="Montserrat" panose="00000500000000000000" pitchFamily="2" charset="0"/>
              </a:rPr>
            </a:br>
            <a:r>
              <a:rPr lang="da-DK" sz="2800">
                <a:solidFill>
                  <a:srgbClr val="453673"/>
                </a:solidFill>
                <a:latin typeface="Montserrat" panose="00000500000000000000" pitchFamily="2" charset="0"/>
              </a:rPr>
              <a:t>Fokusgrupper</a:t>
            </a:r>
            <a:endParaRPr lang="da-DK">
              <a:solidFill>
                <a:srgbClr val="453673"/>
              </a:solidFill>
              <a:latin typeface="Montserrat" panose="00000500000000000000" pitchFamily="2" charset="0"/>
            </a:endParaRPr>
          </a:p>
        </p:txBody>
      </p:sp>
      <p:sp>
        <p:nvSpPr>
          <p:cNvPr id="16" name="Rektangel 15">
            <a:extLst>
              <a:ext uri="{FF2B5EF4-FFF2-40B4-BE49-F238E27FC236}">
                <a16:creationId xmlns:a16="http://schemas.microsoft.com/office/drawing/2014/main" id="{85C3C921-3C9F-185E-2591-1F207900B9FC}"/>
              </a:ext>
            </a:extLst>
          </p:cNvPr>
          <p:cNvSpPr/>
          <p:nvPr/>
        </p:nvSpPr>
        <p:spPr>
          <a:xfrm>
            <a:off x="479386" y="7101688"/>
            <a:ext cx="6056864" cy="12256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r>
              <a:rPr lang="da-DK" sz="1200" b="1" dirty="0">
                <a:solidFill>
                  <a:schemeClr val="bg1"/>
                </a:solidFill>
                <a:latin typeface="Montserrat" panose="00000500000000000000" pitchFamily="2" charset="0"/>
                <a:ea typeface="Work Sans Bold Roman" charset="0"/>
                <a:cs typeface="Work Sans Bold Roman" charset="0"/>
              </a:rPr>
              <a:t>Seniorpartnerskabets gode råd</a:t>
            </a:r>
          </a:p>
          <a:p>
            <a:endParaRPr lang="da-DK" sz="1200" dirty="0">
              <a:solidFill>
                <a:schemeClr val="bg1"/>
              </a:solidFill>
              <a:latin typeface="Montserrat" panose="00000500000000000000" pitchFamily="2" charset="0"/>
              <a:ea typeface="Work Sans Bold Roman" charset="0"/>
              <a:cs typeface="Work Sans Bold Roman" charset="0"/>
            </a:endParaRPr>
          </a:p>
          <a:p>
            <a:pPr marL="171454" indent="-171454">
              <a:buClr>
                <a:schemeClr val="bg1"/>
              </a:buClr>
              <a:buFontTx/>
              <a:buChar char="→"/>
            </a:pPr>
            <a:r>
              <a:rPr lang="da-DK" sz="1100" dirty="0">
                <a:solidFill>
                  <a:schemeClr val="bg1"/>
                </a:solidFill>
                <a:latin typeface="Montserrat" panose="00000500000000000000" pitchFamily="2" charset="0"/>
                <a:ea typeface="Work Sans Bold Roman" charset="0"/>
                <a:cs typeface="Work Sans Bold Roman" charset="0"/>
              </a:rPr>
              <a:t>Afhængigt at hvilke(n) medarbejdergruppe(r) I udvælger, kan det være en god idé at adskille ledere og medarbejdere i fokusgruppen, så alle oplever, at de har et trygt rum til at udtrykke sig i.</a:t>
            </a:r>
            <a:endParaRPr lang="da-DK" sz="1200" dirty="0">
              <a:solidFill>
                <a:schemeClr val="bg1"/>
              </a:solidFill>
              <a:latin typeface="Montserrat" panose="00000500000000000000" pitchFamily="2" charset="0"/>
              <a:ea typeface="Work Sans Bold Roman" charset="0"/>
              <a:cs typeface="Work Sans Bold Roman" charset="0"/>
            </a:endParaRPr>
          </a:p>
        </p:txBody>
      </p:sp>
      <p:sp>
        <p:nvSpPr>
          <p:cNvPr id="3" name="Rektangel 2">
            <a:extLst>
              <a:ext uri="{FF2B5EF4-FFF2-40B4-BE49-F238E27FC236}">
                <a16:creationId xmlns:a16="http://schemas.microsoft.com/office/drawing/2014/main" id="{C21E5ACD-0DB3-87C0-4E82-BA3A06F919CE}"/>
              </a:ext>
            </a:extLst>
          </p:cNvPr>
          <p:cNvSpPr/>
          <p:nvPr/>
        </p:nvSpPr>
        <p:spPr>
          <a:xfrm>
            <a:off x="479386" y="1947954"/>
            <a:ext cx="6056864" cy="501331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0" tIns="180000" rIns="180000" bIns="180000" numCol="1" spcCol="0" rtlCol="0" fromWordArt="0" anchor="t" anchorCtr="0" forceAA="0" compatLnSpc="1">
            <a:prstTxWarp prst="textNoShape">
              <a:avLst/>
            </a:prstTxWarp>
            <a:noAutofit/>
          </a:bodyPr>
          <a:lstStyle/>
          <a:p>
            <a:endParaRPr lang="da-DK" sz="1100" b="1" dirty="0">
              <a:solidFill>
                <a:schemeClr val="accent3"/>
              </a:solidFill>
              <a:latin typeface="Montserrat" panose="00000500000000000000" pitchFamily="2" charset="0"/>
              <a:ea typeface="Work Sans Bold Roman" charset="0"/>
              <a:cs typeface="Work Sans Bold Roman" charset="0"/>
            </a:endParaRPr>
          </a:p>
          <a:p>
            <a:endParaRPr lang="da-DK" sz="1100" b="1" dirty="0">
              <a:solidFill>
                <a:schemeClr val="accent3"/>
              </a:solidFill>
              <a:latin typeface="Montserrat" panose="00000500000000000000" pitchFamily="2" charset="0"/>
              <a:ea typeface="Work Sans Bold Roman" charset="0"/>
              <a:cs typeface="Work Sans Bold Roman" charset="0"/>
            </a:endParaRPr>
          </a:p>
          <a:p>
            <a:endParaRPr lang="da-DK" sz="1100" b="1" dirty="0">
              <a:solidFill>
                <a:schemeClr val="accent3"/>
              </a:solidFill>
              <a:latin typeface="Montserrat" panose="00000500000000000000" pitchFamily="2" charset="0"/>
              <a:ea typeface="Work Sans Bold Roman" charset="0"/>
              <a:cs typeface="Work Sans Bold Roman" charset="0"/>
            </a:endParaRPr>
          </a:p>
          <a:p>
            <a:endParaRPr lang="da-DK" sz="1100" b="1" dirty="0">
              <a:solidFill>
                <a:schemeClr val="accent3"/>
              </a:solidFill>
              <a:latin typeface="Montserrat" panose="00000500000000000000" pitchFamily="2" charset="0"/>
              <a:ea typeface="Work Sans Bold Roman" charset="0"/>
              <a:cs typeface="Work Sans Bold Roman" charset="0"/>
            </a:endParaRPr>
          </a:p>
        </p:txBody>
      </p:sp>
      <p:sp>
        <p:nvSpPr>
          <p:cNvPr id="10" name="Rektangel 9">
            <a:extLst>
              <a:ext uri="{FF2B5EF4-FFF2-40B4-BE49-F238E27FC236}">
                <a16:creationId xmlns:a16="http://schemas.microsoft.com/office/drawing/2014/main" id="{06BE51FC-B545-18E5-E21E-9A7CF3B4461F}"/>
              </a:ext>
            </a:extLst>
          </p:cNvPr>
          <p:cNvSpPr/>
          <p:nvPr/>
        </p:nvSpPr>
        <p:spPr>
          <a:xfrm>
            <a:off x="804671" y="1947953"/>
            <a:ext cx="5731579" cy="48954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0" tIns="180000" rIns="180000" bIns="180000" numCol="1" spcCol="0" rtlCol="0" fromWordArt="0" anchor="t" anchorCtr="0" forceAA="0" compatLnSpc="1">
            <a:prstTxWarp prst="textNoShape">
              <a:avLst/>
            </a:prstTxWarp>
            <a:noAutofit/>
          </a:bodyPr>
          <a:lstStyle/>
          <a:p>
            <a:endParaRPr lang="da-DK" sz="1100" b="1" dirty="0">
              <a:solidFill>
                <a:schemeClr val="accent3"/>
              </a:solidFill>
              <a:latin typeface="Montserrat"/>
              <a:ea typeface="Work Sans Bold Roman" charset="0"/>
              <a:cs typeface="Work Sans Bold Roman" charset="0"/>
            </a:endParaRPr>
          </a:p>
          <a:p>
            <a:r>
              <a:rPr lang="da-DK" sz="1100" b="1" dirty="0">
                <a:solidFill>
                  <a:schemeClr val="accent3"/>
                </a:solidFill>
                <a:latin typeface="Montserrat"/>
                <a:ea typeface="Work Sans Bold Roman" charset="0"/>
                <a:cs typeface="Work Sans Bold Roman" charset="0"/>
              </a:rPr>
              <a:t>Fordele</a:t>
            </a:r>
          </a:p>
          <a:p>
            <a:pPr marL="171450" indent="-171450">
              <a:buFont typeface="Arial" panose="020B0604020202020204" pitchFamily="34" charset="0"/>
              <a:buChar char="•"/>
            </a:pPr>
            <a:r>
              <a:rPr lang="da-DK" sz="1100" dirty="0">
                <a:solidFill>
                  <a:schemeClr val="accent3"/>
                </a:solidFill>
                <a:latin typeface="Montserrat" panose="00000500000000000000" pitchFamily="2" charset="0"/>
                <a:ea typeface="Work Sans Bold Roman" charset="0"/>
                <a:cs typeface="Work Sans Bold Roman" charset="0"/>
              </a:rPr>
              <a:t>Ved brug af fokusgrupper kan I få en bedre forståelse af de emner, som I gerne vil undersøge, da I ved at afholde fokusgrupper kan få respondenterne til at nuancere og udfolde deres svar.</a:t>
            </a:r>
          </a:p>
          <a:p>
            <a:pPr marL="171450" indent="-171450">
              <a:buFont typeface="Arial" panose="020B0604020202020204" pitchFamily="34" charset="0"/>
              <a:buChar char="•"/>
            </a:pPr>
            <a:r>
              <a:rPr lang="da-DK" sz="1100" dirty="0">
                <a:solidFill>
                  <a:schemeClr val="accent3"/>
                </a:solidFill>
                <a:latin typeface="Montserrat" panose="00000500000000000000" pitchFamily="2" charset="0"/>
                <a:ea typeface="Work Sans Bold Roman" charset="0"/>
                <a:cs typeface="Work Sans Bold Roman" charset="0"/>
              </a:rPr>
              <a:t>En fokusgruppe kan altid tilpasses og justeres løbende, og det giver jer mulighed for at udforske emner eller idéer som opstår undervejs</a:t>
            </a:r>
          </a:p>
          <a:p>
            <a:pPr marL="171450" indent="-171450">
              <a:buFont typeface="Arial" panose="020B0604020202020204" pitchFamily="34" charset="0"/>
              <a:buChar char="•"/>
            </a:pPr>
            <a:r>
              <a:rPr lang="da-DK" sz="1100" dirty="0">
                <a:solidFill>
                  <a:schemeClr val="accent3"/>
                </a:solidFill>
                <a:latin typeface="Montserrat" panose="00000500000000000000" pitchFamily="2" charset="0"/>
                <a:ea typeface="Work Sans Bold Roman" charset="0"/>
                <a:cs typeface="Work Sans Bold Roman" charset="0"/>
              </a:rPr>
              <a:t>Fokusgrupper er gode til at bidrage med idéer og løsninger.</a:t>
            </a:r>
          </a:p>
          <a:p>
            <a:endParaRPr lang="da-DK" sz="1100" dirty="0">
              <a:solidFill>
                <a:schemeClr val="accent3"/>
              </a:solidFill>
              <a:latin typeface="Montserrat" panose="00000500000000000000" pitchFamily="2" charset="0"/>
              <a:ea typeface="Work Sans Bold Roman" charset="0"/>
              <a:cs typeface="Work Sans Bold Roman" charset="0"/>
            </a:endParaRPr>
          </a:p>
          <a:p>
            <a:pPr marL="171450" indent="-171450">
              <a:buFont typeface="Arial" panose="020B0604020202020204" pitchFamily="34" charset="0"/>
              <a:buChar char="•"/>
            </a:pPr>
            <a:endParaRPr lang="da-DK" sz="1100" dirty="0">
              <a:solidFill>
                <a:schemeClr val="accent3"/>
              </a:solidFill>
              <a:latin typeface="Montserrat" panose="00000500000000000000" pitchFamily="2" charset="0"/>
              <a:ea typeface="Work Sans Bold Roman" charset="0"/>
              <a:cs typeface="Work Sans Bold Roman" charset="0"/>
            </a:endParaRPr>
          </a:p>
          <a:p>
            <a:r>
              <a:rPr lang="da-DK" sz="1100" b="1" dirty="0">
                <a:solidFill>
                  <a:schemeClr val="accent3"/>
                </a:solidFill>
                <a:latin typeface="Montserrat"/>
                <a:ea typeface="Work Sans Bold Roman" charset="0"/>
                <a:cs typeface="Work Sans Bold Roman" charset="0"/>
              </a:rPr>
              <a:t>Udfordringer</a:t>
            </a:r>
          </a:p>
          <a:p>
            <a:pPr marL="171450" indent="-171450">
              <a:buFont typeface="Arial" panose="020B0604020202020204" pitchFamily="34" charset="0"/>
              <a:buChar char="•"/>
            </a:pPr>
            <a:r>
              <a:rPr lang="da-DK" sz="1100" dirty="0">
                <a:solidFill>
                  <a:schemeClr val="accent3"/>
                </a:solidFill>
                <a:latin typeface="Montserrat" panose="00000500000000000000" pitchFamily="2" charset="0"/>
                <a:ea typeface="Work Sans Bold Roman" charset="0"/>
                <a:cs typeface="Work Sans Bold Roman" charset="0"/>
              </a:rPr>
              <a:t>En fokusgruppe er typisk mere begrænset i antal respondenter, hvorfor data er mindre repræsentativ. Seniorpartnerskabet anbefaler, at I læser side 29, hvor Rebild Kommune har formået at lave en større fokusgruppe som led i deres seniorindsats.</a:t>
            </a:r>
          </a:p>
          <a:p>
            <a:pPr marL="171450" indent="-171450">
              <a:buFont typeface="Arial" panose="020B0604020202020204" pitchFamily="34" charset="0"/>
              <a:buChar char="•"/>
            </a:pPr>
            <a:r>
              <a:rPr lang="da-DK" sz="1100" dirty="0">
                <a:solidFill>
                  <a:schemeClr val="accent3"/>
                </a:solidFill>
                <a:latin typeface="Montserrat" panose="00000500000000000000" pitchFamily="2" charset="0"/>
                <a:ea typeface="Work Sans Bold Roman" charset="0"/>
                <a:cs typeface="Work Sans Bold Roman" charset="0"/>
              </a:rPr>
              <a:t>Respondenter i en fokusgruppe kan være mere tilbøjelige til at påvirke hinandens holdninger og gruppens dynamik, hvilket svækker datavaliditeten.</a:t>
            </a:r>
          </a:p>
          <a:p>
            <a:pPr marL="171450" indent="-171450">
              <a:buFont typeface="Arial" panose="020B0604020202020204" pitchFamily="34" charset="0"/>
              <a:buChar char="•"/>
            </a:pPr>
            <a:r>
              <a:rPr lang="da-DK" sz="1100" dirty="0">
                <a:solidFill>
                  <a:schemeClr val="accent3"/>
                </a:solidFill>
                <a:latin typeface="Montserrat" panose="00000500000000000000" pitchFamily="2" charset="0"/>
                <a:ea typeface="Work Sans Bold Roman" charset="0"/>
                <a:cs typeface="Work Sans Bold Roman" charset="0"/>
              </a:rPr>
              <a:t>Fokusgruppedata kræver, at I har de rette analytiske kompetencer til rådighed, da det er en kompleks og flydende størrelse.</a:t>
            </a:r>
          </a:p>
          <a:p>
            <a:pPr marL="171450" indent="-171450">
              <a:buFont typeface="Arial" panose="020B0604020202020204" pitchFamily="34" charset="0"/>
              <a:buChar char="•"/>
            </a:pPr>
            <a:r>
              <a:rPr lang="da-DK" sz="1100" dirty="0">
                <a:solidFill>
                  <a:schemeClr val="accent3"/>
                </a:solidFill>
                <a:latin typeface="Montserrat" panose="00000500000000000000" pitchFamily="2" charset="0"/>
                <a:ea typeface="Work Sans Bold Roman" charset="0"/>
                <a:cs typeface="Work Sans Bold Roman" charset="0"/>
              </a:rPr>
              <a:t>Fokusgrupper kræver ligesom spørgeskemaer flere ressourcer end registerdata, da det både kræver tid at forberede, afholde og analysere på. </a:t>
            </a:r>
          </a:p>
          <a:p>
            <a:pPr marL="171450" indent="-171450">
              <a:buFont typeface="Arial" panose="020B0604020202020204" pitchFamily="34" charset="0"/>
              <a:buChar char="•"/>
            </a:pPr>
            <a:r>
              <a:rPr lang="da-DK" sz="1100" dirty="0">
                <a:solidFill>
                  <a:schemeClr val="accent3"/>
                </a:solidFill>
                <a:latin typeface="Montserrat" panose="00000500000000000000" pitchFamily="2" charset="0"/>
                <a:ea typeface="Work Sans Bold Roman" charset="0"/>
                <a:cs typeface="Work Sans Bold Roman" charset="0"/>
              </a:rPr>
              <a:t>Det kan også være en udfordring af rekruttere medarbejdere til at deltage i en fokusgruppe.</a:t>
            </a:r>
          </a:p>
        </p:txBody>
      </p:sp>
      <p:grpSp>
        <p:nvGrpSpPr>
          <p:cNvPr id="14" name="Gruppe 13">
            <a:extLst>
              <a:ext uri="{FF2B5EF4-FFF2-40B4-BE49-F238E27FC236}">
                <a16:creationId xmlns:a16="http://schemas.microsoft.com/office/drawing/2014/main" id="{4484FE36-A3FF-B9AF-27C5-F017F61F2BC2}"/>
              </a:ext>
            </a:extLst>
          </p:cNvPr>
          <p:cNvGrpSpPr/>
          <p:nvPr/>
        </p:nvGrpSpPr>
        <p:grpSpPr>
          <a:xfrm>
            <a:off x="665927" y="2142966"/>
            <a:ext cx="510412" cy="523829"/>
            <a:chOff x="638631" y="2088374"/>
            <a:chExt cx="510412" cy="523829"/>
          </a:xfrm>
        </p:grpSpPr>
        <p:sp>
          <p:nvSpPr>
            <p:cNvPr id="7" name="Ellipse 6">
              <a:extLst>
                <a:ext uri="{FF2B5EF4-FFF2-40B4-BE49-F238E27FC236}">
                  <a16:creationId xmlns:a16="http://schemas.microsoft.com/office/drawing/2014/main" id="{6A361BC1-BC72-A9AF-9FAC-BDD49CA64136}"/>
                </a:ext>
              </a:extLst>
            </p:cNvPr>
            <p:cNvSpPr/>
            <p:nvPr/>
          </p:nvSpPr>
          <p:spPr>
            <a:xfrm>
              <a:off x="638631" y="2088374"/>
              <a:ext cx="510412" cy="52382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err="1"/>
            </a:p>
          </p:txBody>
        </p:sp>
        <p:pic>
          <p:nvPicPr>
            <p:cNvPr id="11" name="Grafik 10">
              <a:extLst>
                <a:ext uri="{FF2B5EF4-FFF2-40B4-BE49-F238E27FC236}">
                  <a16:creationId xmlns:a16="http://schemas.microsoft.com/office/drawing/2014/main" id="{45680FF2-5177-5EA8-D6E6-AC68B0E53FA0}"/>
                </a:ext>
              </a:extLst>
            </p:cNvPr>
            <p:cNvPicPr>
              <a:picLocks/>
            </p:cNvPicPr>
            <p:nvPr/>
          </p:nvPicPr>
          <p:blipFill>
            <a:blip r:embed="rId2">
              <a:extLst>
                <a:ext uri="{96DAC541-7B7A-43D3-8B79-37D633B846F1}">
                  <asvg:svgBlip xmlns:asvg="http://schemas.microsoft.com/office/drawing/2016/SVG/main" r:embed="rId3"/>
                </a:ext>
              </a:extLst>
            </a:blip>
            <a:stretch>
              <a:fillRect/>
            </a:stretch>
          </p:blipFill>
          <p:spPr>
            <a:xfrm>
              <a:off x="728338" y="2184799"/>
              <a:ext cx="330998" cy="330978"/>
            </a:xfrm>
            <a:prstGeom prst="rect">
              <a:avLst/>
            </a:prstGeom>
          </p:spPr>
        </p:pic>
      </p:grpSp>
    </p:spTree>
    <p:extLst>
      <p:ext uri="{BB962C8B-B14F-4D97-AF65-F5344CB8AC3E}">
        <p14:creationId xmlns:p14="http://schemas.microsoft.com/office/powerpoint/2010/main" val="24735139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kstfelt 11">
            <a:extLst>
              <a:ext uri="{FF2B5EF4-FFF2-40B4-BE49-F238E27FC236}">
                <a16:creationId xmlns:a16="http://schemas.microsoft.com/office/drawing/2014/main" id="{00390927-F31E-13F0-1579-DF68AA4AE36C}"/>
              </a:ext>
            </a:extLst>
          </p:cNvPr>
          <p:cNvSpPr txBox="1"/>
          <p:nvPr/>
        </p:nvSpPr>
        <p:spPr>
          <a:xfrm>
            <a:off x="493788" y="1511309"/>
            <a:ext cx="5870423" cy="1862048"/>
          </a:xfrm>
          <a:prstGeom prst="rect">
            <a:avLst/>
          </a:prstGeom>
          <a:noFill/>
        </p:spPr>
        <p:txBody>
          <a:bodyPr wrap="square" lIns="0" tIns="0" rIns="0" bIns="0" rtlCol="0">
            <a:spAutoFit/>
          </a:bodyPr>
          <a:lstStyle/>
          <a:p>
            <a:r>
              <a:rPr lang="da-DK" sz="1100" dirty="0">
                <a:solidFill>
                  <a:srgbClr val="453673"/>
                </a:solidFill>
                <a:latin typeface="Montserrat" panose="00000500000000000000" pitchFamily="2" charset="0"/>
                <a:ea typeface="Work Sans Bold Roman" charset="0"/>
                <a:cs typeface="Work Sans Bold Roman" charset="0"/>
              </a:rPr>
              <a:t>I Rebild kommune ønskede man at blive klogere på, hvordan de kommunalt ansatte seniorer inden for pleje- og omsorgsområdet kunne få lyst og mulighed for at blive længere på deres arbejdsplads. Derfor inviterede man til ‘Seniortopmøde’.</a:t>
            </a:r>
          </a:p>
          <a:p>
            <a:endParaRPr lang="da-DK" sz="1100" dirty="0">
              <a:solidFill>
                <a:srgbClr val="453673"/>
              </a:solidFill>
              <a:latin typeface="Montserrat" panose="00000500000000000000" pitchFamily="2" charset="0"/>
              <a:ea typeface="Work Sans Bold Roman" charset="0"/>
              <a:cs typeface="Work Sans Bold Roman" charset="0"/>
            </a:endParaRPr>
          </a:p>
          <a:p>
            <a:r>
              <a:rPr lang="da-DK" sz="1100" b="1" dirty="0">
                <a:solidFill>
                  <a:srgbClr val="453673"/>
                </a:solidFill>
                <a:latin typeface="Montserrat" panose="00000500000000000000" pitchFamily="2" charset="0"/>
                <a:ea typeface="Work Sans Bold Roman" charset="0"/>
                <a:cs typeface="Work Sans Bold Roman" charset="0"/>
              </a:rPr>
              <a:t>Samlede medarbejdere og ledere til topmøde</a:t>
            </a:r>
          </a:p>
          <a:p>
            <a:r>
              <a:rPr lang="da-DK" sz="1100" dirty="0">
                <a:solidFill>
                  <a:srgbClr val="453673"/>
                </a:solidFill>
                <a:latin typeface="Montserrat" panose="00000500000000000000" pitchFamily="2" charset="0"/>
                <a:ea typeface="Work Sans Bold Roman" charset="0"/>
                <a:cs typeface="Work Sans Bold Roman" charset="0"/>
              </a:rPr>
              <a:t>Rebild kommune sendte en invitation til alle medarbejdere, som var fyldt 57 år, og som arbejdede på et af kommunens ældrecentre, i hjemmeplejen eller i sygeplejen. Ligeledes var alle ledere på disse områder inviteret.</a:t>
            </a:r>
          </a:p>
          <a:p>
            <a:endParaRPr lang="da-DK" sz="1100" dirty="0">
              <a:solidFill>
                <a:srgbClr val="453673"/>
              </a:solidFill>
              <a:latin typeface="Montserrat" panose="00000500000000000000" pitchFamily="2" charset="0"/>
              <a:ea typeface="Work Sans Bold Roman" charset="0"/>
              <a:cs typeface="Work Sans Bold Roman" charset="0"/>
            </a:endParaRPr>
          </a:p>
          <a:p>
            <a:r>
              <a:rPr lang="da-DK" sz="1100" dirty="0">
                <a:solidFill>
                  <a:srgbClr val="453673"/>
                </a:solidFill>
                <a:latin typeface="Montserrat" panose="00000500000000000000" pitchFamily="2" charset="0"/>
                <a:ea typeface="Work Sans Bold Roman" charset="0"/>
                <a:cs typeface="Work Sans Bold Roman" charset="0"/>
              </a:rPr>
              <a:t>I stedet for at afholde en konference, hvor seniorer og ledere kun skulle lytte, brugte Rebild kommune også topmødet som én stor fokusgruppe.</a:t>
            </a:r>
          </a:p>
        </p:txBody>
      </p:sp>
      <p:sp>
        <p:nvSpPr>
          <p:cNvPr id="13" name="Rektangel 12">
            <a:extLst>
              <a:ext uri="{FF2B5EF4-FFF2-40B4-BE49-F238E27FC236}">
                <a16:creationId xmlns:a16="http://schemas.microsoft.com/office/drawing/2014/main" id="{A4CF2779-6F0E-F54B-E53D-58F837F8342B}"/>
              </a:ext>
            </a:extLst>
          </p:cNvPr>
          <p:cNvSpPr/>
          <p:nvPr/>
        </p:nvSpPr>
        <p:spPr>
          <a:xfrm>
            <a:off x="493788" y="6539038"/>
            <a:ext cx="5849862" cy="24767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r>
              <a:rPr lang="da-DK" sz="1100" b="1" dirty="0">
                <a:solidFill>
                  <a:srgbClr val="453673"/>
                </a:solidFill>
                <a:latin typeface="Montserrat" panose="00000500000000000000" pitchFamily="2" charset="0"/>
              </a:rPr>
              <a:t>Input fra topmødet blev til rammeaftale og kolleganetværk</a:t>
            </a:r>
          </a:p>
          <a:p>
            <a:r>
              <a:rPr lang="da-DK" sz="1100" dirty="0">
                <a:solidFill>
                  <a:srgbClr val="453673"/>
                </a:solidFill>
                <a:latin typeface="Montserrat" panose="00000500000000000000" pitchFamily="2" charset="0"/>
              </a:rPr>
              <a:t>På baggrund af topmødet og de input medarbejderne gav Rebild kommune, udarbejdede kommunen en rammeaftale for senioraftaler. Rammeaftalen forhandlede de med de lokale fællestillidsrepræsentanter fra FOA og DSR. Rammeaftalen beskriver de senioraftaler, der kan forhandles mellem leder og medarbejder. </a:t>
            </a:r>
          </a:p>
          <a:p>
            <a:endParaRPr lang="da-DK" sz="1100" dirty="0">
              <a:solidFill>
                <a:srgbClr val="453673"/>
              </a:solidFill>
              <a:latin typeface="Montserrat" panose="00000500000000000000" pitchFamily="2" charset="0"/>
            </a:endParaRPr>
          </a:p>
          <a:p>
            <a:r>
              <a:rPr lang="da-DK" sz="1100" dirty="0">
                <a:solidFill>
                  <a:srgbClr val="453673"/>
                </a:solidFill>
                <a:latin typeface="Montserrat" panose="00000500000000000000" pitchFamily="2" charset="0"/>
              </a:rPr>
              <a:t>Til topmødet blev deltagerne også engageret til at danne mindre kolleganetværk, hvor man også fremover kunne snakke om at være senior med kolleger i samme situation. Rebild kommune hjælper netværkene ved at svare på spørgsmål og give information, men kolleganetværkerne er 100% medarbejderdrevet.</a:t>
            </a:r>
          </a:p>
          <a:p>
            <a:endParaRPr lang="da-DK" sz="1100" dirty="0">
              <a:solidFill>
                <a:schemeClr val="tx2"/>
              </a:solidFill>
              <a:latin typeface="Montserrat" panose="00000500000000000000" pitchFamily="2" charset="0"/>
              <a:ea typeface="Work Sans Bold Roman" charset="0"/>
              <a:cs typeface="Work Sans Bold Roman" charset="0"/>
            </a:endParaRPr>
          </a:p>
        </p:txBody>
      </p:sp>
      <p:sp>
        <p:nvSpPr>
          <p:cNvPr id="18" name="Rektangel 17">
            <a:extLst>
              <a:ext uri="{FF2B5EF4-FFF2-40B4-BE49-F238E27FC236}">
                <a16:creationId xmlns:a16="http://schemas.microsoft.com/office/drawing/2014/main" id="{19864B2F-73CD-7D6A-2610-838FA895E526}"/>
              </a:ext>
            </a:extLst>
          </p:cNvPr>
          <p:cNvSpPr/>
          <p:nvPr/>
        </p:nvSpPr>
        <p:spPr>
          <a:xfrm>
            <a:off x="493789" y="3597118"/>
            <a:ext cx="5849862" cy="278007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2" spcCol="0" rtlCol="0" fromWordArt="0" anchor="ctr" anchorCtr="0" forceAA="0" compatLnSpc="1">
            <a:prstTxWarp prst="textNoShape">
              <a:avLst/>
            </a:prstTxWarp>
            <a:noAutofit/>
          </a:bodyPr>
          <a:lstStyle/>
          <a:p>
            <a:r>
              <a:rPr lang="da-DK" sz="1100" b="1" dirty="0">
                <a:solidFill>
                  <a:schemeClr val="bg1"/>
                </a:solidFill>
                <a:latin typeface="Montserrat" panose="00000500000000000000" pitchFamily="2" charset="0"/>
                <a:ea typeface="Work Sans Bold Roman" charset="0"/>
                <a:cs typeface="Work Sans Bold Roman" charset="0"/>
              </a:rPr>
              <a:t>Reflektér, lyt og del</a:t>
            </a:r>
          </a:p>
          <a:p>
            <a:r>
              <a:rPr lang="da-DK" sz="1100" dirty="0">
                <a:solidFill>
                  <a:schemeClr val="bg1"/>
                </a:solidFill>
                <a:latin typeface="Montserrat" panose="00000500000000000000" pitchFamily="2" charset="0"/>
                <a:ea typeface="Work Sans Bold Roman" charset="0"/>
                <a:cs typeface="Work Sans Bold Roman" charset="0"/>
              </a:rPr>
              <a:t>På topmødet blev de deltagende seniorer i forskellige gruppearbejder bedt om at reflektere, skrive ned og til sidst fortælle egne og lytte til andre seniorers tanker om, hvordan de kan fortsætte på deres arbejdsplads</a:t>
            </a:r>
          </a:p>
          <a:p>
            <a:endParaRPr lang="da-DK" sz="1100" dirty="0">
              <a:solidFill>
                <a:schemeClr val="bg1"/>
              </a:solidFill>
              <a:latin typeface="Montserrat" panose="00000500000000000000" pitchFamily="2" charset="0"/>
              <a:ea typeface="Work Sans Bold Roman" charset="0"/>
              <a:cs typeface="Work Sans Bold Roman" charset="0"/>
            </a:endParaRPr>
          </a:p>
          <a:p>
            <a:r>
              <a:rPr lang="da-DK" sz="1100" b="1" dirty="0">
                <a:solidFill>
                  <a:schemeClr val="bg1"/>
                </a:solidFill>
                <a:latin typeface="Montserrat" panose="00000500000000000000" pitchFamily="2" charset="0"/>
                <a:ea typeface="Work Sans Bold Roman" charset="0"/>
                <a:cs typeface="Work Sans Bold Roman" charset="0"/>
              </a:rPr>
              <a:t>Seniorerne blev bedt om at svare på:</a:t>
            </a:r>
          </a:p>
          <a:p>
            <a:pPr marL="228600" indent="-228600">
              <a:buAutoNum type="arabicPeriod"/>
            </a:pPr>
            <a:r>
              <a:rPr lang="da-DK" sz="1100" b="1" dirty="0">
                <a:solidFill>
                  <a:schemeClr val="bg1"/>
                </a:solidFill>
                <a:latin typeface="Montserrat" pitchFamily="2" charset="77"/>
                <a:ea typeface="Work Sans Bold Roman" charset="0"/>
                <a:cs typeface="Work Sans Bold Roman" charset="0"/>
              </a:rPr>
              <a:t>Hvad </a:t>
            </a:r>
            <a:r>
              <a:rPr lang="da-DK" sz="1100" b="1" u="sng" dirty="0">
                <a:solidFill>
                  <a:schemeClr val="bg1"/>
                </a:solidFill>
                <a:latin typeface="Montserrat" pitchFamily="2" charset="77"/>
                <a:ea typeface="Work Sans Bold Roman" charset="0"/>
                <a:cs typeface="Work Sans Bold Roman" charset="0"/>
              </a:rPr>
              <a:t>kan</a:t>
            </a:r>
            <a:r>
              <a:rPr lang="da-DK" sz="1100" b="1" dirty="0">
                <a:solidFill>
                  <a:schemeClr val="bg1"/>
                </a:solidFill>
                <a:latin typeface="Montserrat" pitchFamily="2" charset="77"/>
                <a:ea typeface="Work Sans Bold Roman" charset="0"/>
                <a:cs typeface="Work Sans Bold Roman" charset="0"/>
              </a:rPr>
              <a:t> du?</a:t>
            </a:r>
          </a:p>
          <a:p>
            <a:r>
              <a:rPr lang="da-DK" sz="1100" dirty="0">
                <a:solidFill>
                  <a:schemeClr val="bg1"/>
                </a:solidFill>
                <a:latin typeface="Montserrat" panose="00000500000000000000" pitchFamily="2" charset="0"/>
                <a:ea typeface="Work Sans Bold Roman" charset="0"/>
                <a:cs typeface="Work Sans Bold Roman" charset="0"/>
              </a:rPr>
              <a:t>- Hvordan kan vi få dig til at blive længere på arbejdsmarkedet?</a:t>
            </a:r>
          </a:p>
          <a:p>
            <a:r>
              <a:rPr lang="da-DK" sz="1100" dirty="0">
                <a:solidFill>
                  <a:schemeClr val="bg1"/>
                </a:solidFill>
                <a:latin typeface="Montserrat" panose="00000500000000000000" pitchFamily="2" charset="0"/>
                <a:ea typeface="Work Sans Bold Roman" charset="0"/>
                <a:cs typeface="Work Sans Bold Roman" charset="0"/>
              </a:rPr>
              <a:t>- Hvad kan stoppe dig fra at blive længere på arbejdsmarkedet?</a:t>
            </a:r>
          </a:p>
          <a:p>
            <a:endParaRPr lang="da-DK" sz="1100" dirty="0">
              <a:solidFill>
                <a:schemeClr val="bg1"/>
              </a:solidFill>
              <a:latin typeface="Montserrat" panose="00000500000000000000" pitchFamily="2" charset="0"/>
              <a:ea typeface="Work Sans Bold Roman" charset="0"/>
              <a:cs typeface="Work Sans Bold Roman" charset="0"/>
            </a:endParaRPr>
          </a:p>
        </p:txBody>
      </p:sp>
      <p:sp>
        <p:nvSpPr>
          <p:cNvPr id="3" name="Titel 1">
            <a:extLst>
              <a:ext uri="{FF2B5EF4-FFF2-40B4-BE49-F238E27FC236}">
                <a16:creationId xmlns:a16="http://schemas.microsoft.com/office/drawing/2014/main" id="{DC13B14E-E8CF-722F-2929-3674DEFC0B10}"/>
              </a:ext>
            </a:extLst>
          </p:cNvPr>
          <p:cNvSpPr txBox="1">
            <a:spLocks/>
          </p:cNvSpPr>
          <p:nvPr/>
        </p:nvSpPr>
        <p:spPr>
          <a:xfrm>
            <a:off x="493788" y="1096545"/>
            <a:ext cx="5870424" cy="1578160"/>
          </a:xfrm>
          <a:prstGeom prst="rect">
            <a:avLst/>
          </a:prstGeom>
        </p:spPr>
        <p:txBody>
          <a:bodyPr vert="horz" lIns="0" tIns="0" rIns="0" bIns="0" rtlCol="0" anchor="t" anchorCtr="0">
            <a:noAutofit/>
          </a:bodyPr>
          <a:lstStyle>
            <a:lvl1pPr algn="l" defTabSz="244223" rtl="0" eaLnBrk="1" latinLnBrk="0" hangingPunct="1">
              <a:lnSpc>
                <a:spcPct val="100000"/>
              </a:lnSpc>
              <a:spcBef>
                <a:spcPct val="0"/>
              </a:spcBef>
              <a:buNone/>
              <a:defRPr sz="1577" b="1" kern="1200" cap="none" baseline="0">
                <a:solidFill>
                  <a:schemeClr val="tx1"/>
                </a:solidFill>
                <a:latin typeface="Montserrat" pitchFamily="2" charset="77"/>
                <a:ea typeface="Montserrat" pitchFamily="2" charset="77"/>
                <a:cs typeface="Montserrat" pitchFamily="2" charset="77"/>
              </a:defRPr>
            </a:lvl1pPr>
          </a:lstStyle>
          <a:p>
            <a:r>
              <a:rPr lang="da-DK" dirty="0">
                <a:solidFill>
                  <a:schemeClr val="accent3"/>
                </a:solidFill>
                <a:latin typeface="Montserrat" panose="00000500000000000000" pitchFamily="2" charset="0"/>
              </a:rPr>
              <a:t>Rebild kommunes ‘Seniortopmøde 2022’</a:t>
            </a:r>
            <a:endParaRPr lang="da-DK" dirty="0">
              <a:solidFill>
                <a:srgbClr val="453673"/>
              </a:solidFill>
              <a:latin typeface="Montserrat" panose="00000500000000000000" pitchFamily="2" charset="0"/>
            </a:endParaRPr>
          </a:p>
        </p:txBody>
      </p:sp>
      <p:sp>
        <p:nvSpPr>
          <p:cNvPr id="6" name="Rektangel 5">
            <a:extLst>
              <a:ext uri="{FF2B5EF4-FFF2-40B4-BE49-F238E27FC236}">
                <a16:creationId xmlns:a16="http://schemas.microsoft.com/office/drawing/2014/main" id="{88F25650-15E4-BC40-641A-DFB9A5177A04}"/>
              </a:ext>
            </a:extLst>
          </p:cNvPr>
          <p:cNvSpPr/>
          <p:nvPr/>
        </p:nvSpPr>
        <p:spPr>
          <a:xfrm>
            <a:off x="3467725" y="3660950"/>
            <a:ext cx="5479722" cy="2780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2" spcCol="0" rtlCol="0" fromWordArt="0" anchor="ctr" anchorCtr="0" forceAA="0" compatLnSpc="1">
            <a:prstTxWarp prst="textNoShape">
              <a:avLst/>
            </a:prstTxWarp>
            <a:noAutofit/>
          </a:bodyPr>
          <a:lstStyle/>
          <a:p>
            <a:r>
              <a:rPr lang="da-DK" sz="1100" b="1" dirty="0">
                <a:solidFill>
                  <a:schemeClr val="bg1"/>
                </a:solidFill>
                <a:latin typeface="Montserrat" pitchFamily="2" charset="77"/>
                <a:ea typeface="Work Sans Bold Roman" charset="0"/>
                <a:cs typeface="Work Sans Bold Roman" charset="0"/>
              </a:rPr>
              <a:t>2. Hvad </a:t>
            </a:r>
            <a:r>
              <a:rPr lang="da-DK" sz="1100" b="1" u="sng" dirty="0">
                <a:solidFill>
                  <a:schemeClr val="bg1"/>
                </a:solidFill>
                <a:latin typeface="Montserrat" pitchFamily="2" charset="77"/>
                <a:ea typeface="Work Sans Bold Roman" charset="0"/>
                <a:cs typeface="Work Sans Bold Roman" charset="0"/>
              </a:rPr>
              <a:t>vil</a:t>
            </a:r>
            <a:r>
              <a:rPr lang="da-DK" sz="1100" b="1" dirty="0">
                <a:solidFill>
                  <a:schemeClr val="bg1"/>
                </a:solidFill>
                <a:latin typeface="Montserrat" pitchFamily="2" charset="77"/>
                <a:ea typeface="Work Sans Bold Roman" charset="0"/>
                <a:cs typeface="Work Sans Bold Roman" charset="0"/>
              </a:rPr>
              <a:t> du?</a:t>
            </a:r>
          </a:p>
          <a:p>
            <a:r>
              <a:rPr lang="da-DK" sz="1100" dirty="0">
                <a:solidFill>
                  <a:schemeClr val="bg1"/>
                </a:solidFill>
                <a:latin typeface="Montserrat" panose="00000500000000000000" pitchFamily="2" charset="0"/>
                <a:ea typeface="Work Sans Bold Roman" charset="0"/>
                <a:cs typeface="Work Sans Bold Roman" charset="0"/>
              </a:rPr>
              <a:t>- Hvad skal der til for, at du har lyst til at blive på din arbejdsplads?</a:t>
            </a:r>
          </a:p>
          <a:p>
            <a:endParaRPr lang="da-DK" sz="1100" dirty="0">
              <a:solidFill>
                <a:schemeClr val="bg1"/>
              </a:solidFill>
              <a:latin typeface="Montserrat" panose="00000500000000000000" pitchFamily="2" charset="0"/>
              <a:ea typeface="Work Sans Bold Roman" charset="0"/>
              <a:cs typeface="Work Sans Bold Roman" charset="0"/>
            </a:endParaRPr>
          </a:p>
          <a:p>
            <a:endParaRPr lang="da-DK" sz="1100" dirty="0">
              <a:solidFill>
                <a:schemeClr val="bg1"/>
              </a:solidFill>
              <a:latin typeface="Montserrat" panose="00000500000000000000" pitchFamily="2" charset="0"/>
              <a:ea typeface="Work Sans Bold Roman" charset="0"/>
              <a:cs typeface="Work Sans Bold Roman" charset="0"/>
            </a:endParaRPr>
          </a:p>
          <a:p>
            <a:r>
              <a:rPr lang="da-DK" sz="1100" b="1" dirty="0">
                <a:solidFill>
                  <a:schemeClr val="bg1"/>
                </a:solidFill>
                <a:latin typeface="Montserrat" pitchFamily="2" charset="77"/>
                <a:ea typeface="Work Sans Bold Roman" charset="0"/>
                <a:cs typeface="Work Sans Bold Roman" charset="0"/>
              </a:rPr>
              <a:t>3. Hvilke </a:t>
            </a:r>
            <a:r>
              <a:rPr lang="da-DK" sz="1100" b="1" u="sng" dirty="0">
                <a:solidFill>
                  <a:schemeClr val="bg1"/>
                </a:solidFill>
                <a:latin typeface="Montserrat" pitchFamily="2" charset="77"/>
                <a:ea typeface="Work Sans Bold Roman" charset="0"/>
                <a:cs typeface="Work Sans Bold Roman" charset="0"/>
              </a:rPr>
              <a:t>muligheder</a:t>
            </a:r>
            <a:r>
              <a:rPr lang="da-DK" sz="1100" b="1" dirty="0">
                <a:solidFill>
                  <a:schemeClr val="bg1"/>
                </a:solidFill>
                <a:latin typeface="Montserrat" pitchFamily="2" charset="77"/>
                <a:ea typeface="Work Sans Bold Roman" charset="0"/>
                <a:cs typeface="Work Sans Bold Roman" charset="0"/>
              </a:rPr>
              <a:t> vil du gerne have?</a:t>
            </a:r>
          </a:p>
          <a:p>
            <a:r>
              <a:rPr lang="da-DK" sz="1100" dirty="0">
                <a:solidFill>
                  <a:schemeClr val="bg1"/>
                </a:solidFill>
                <a:latin typeface="Montserrat" panose="00000500000000000000" pitchFamily="2" charset="0"/>
                <a:ea typeface="Work Sans Bold Roman" charset="0"/>
                <a:cs typeface="Work Sans Bold Roman" charset="0"/>
              </a:rPr>
              <a:t>- Hvad skal der til for, at du har en god balance mellem dit arbejdsliv og din fritid?</a:t>
            </a:r>
          </a:p>
          <a:p>
            <a:r>
              <a:rPr lang="da-DK" sz="1100" dirty="0">
                <a:solidFill>
                  <a:schemeClr val="bg1"/>
                </a:solidFill>
                <a:latin typeface="Montserrat" panose="00000500000000000000" pitchFamily="2" charset="0"/>
                <a:ea typeface="Work Sans Bold Roman" charset="0"/>
                <a:cs typeface="Work Sans Bold Roman" charset="0"/>
              </a:rPr>
              <a:t>- Hvilke muligheder vil du gerne have for at få en god balance mellem dit arbejdsliv og din fritid?</a:t>
            </a:r>
          </a:p>
        </p:txBody>
      </p:sp>
    </p:spTree>
    <p:extLst>
      <p:ext uri="{BB962C8B-B14F-4D97-AF65-F5344CB8AC3E}">
        <p14:creationId xmlns:p14="http://schemas.microsoft.com/office/powerpoint/2010/main" val="2232579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A9042BFA-BF9C-10DB-73E2-ED5B5E063BB8}"/>
              </a:ext>
            </a:extLst>
          </p:cNvPr>
          <p:cNvSpPr>
            <a:spLocks noGrp="1"/>
          </p:cNvSpPr>
          <p:nvPr>
            <p:ph type="title"/>
          </p:nvPr>
        </p:nvSpPr>
        <p:spPr>
          <a:xfrm>
            <a:off x="476335" y="3827713"/>
            <a:ext cx="4584342" cy="1578160"/>
          </a:xfrm>
        </p:spPr>
        <p:txBody>
          <a:bodyPr/>
          <a:lstStyle/>
          <a:p>
            <a:br>
              <a:rPr lang="da-DK" sz="4800" dirty="0"/>
            </a:br>
            <a:r>
              <a:rPr lang="da-DK" sz="4800" dirty="0"/>
              <a:t>Indledning</a:t>
            </a:r>
          </a:p>
        </p:txBody>
      </p:sp>
    </p:spTree>
    <p:extLst>
      <p:ext uri="{BB962C8B-B14F-4D97-AF65-F5344CB8AC3E}">
        <p14:creationId xmlns:p14="http://schemas.microsoft.com/office/powerpoint/2010/main" val="37374576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668A8897-B359-DC4C-ADD4-61C912B29EEE}"/>
              </a:ext>
            </a:extLst>
          </p:cNvPr>
          <p:cNvSpPr/>
          <p:nvPr/>
        </p:nvSpPr>
        <p:spPr>
          <a:xfrm>
            <a:off x="495884" y="3091929"/>
            <a:ext cx="5847768" cy="37964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0" tIns="180000" rIns="180000" bIns="180000" numCol="1" spcCol="0" rtlCol="0" fromWordArt="0" anchor="t" anchorCtr="0" forceAA="0" compatLnSpc="1">
            <a:prstTxWarp prst="textNoShape">
              <a:avLst/>
            </a:prstTxWarp>
            <a:noAutofit/>
          </a:bodyPr>
          <a:lstStyle/>
          <a:p>
            <a:endParaRPr lang="da-DK" sz="1200">
              <a:solidFill>
                <a:schemeClr val="accent3"/>
              </a:solidFill>
              <a:latin typeface="Montserrat" panose="00000500000000000000" pitchFamily="2" charset="0"/>
              <a:ea typeface="Work Sans Bold Roman" charset="0"/>
              <a:cs typeface="Work Sans Bold Roman" charset="0"/>
            </a:endParaRPr>
          </a:p>
        </p:txBody>
      </p:sp>
      <p:sp>
        <p:nvSpPr>
          <p:cNvPr id="4" name="Tekstfelt 3">
            <a:extLst>
              <a:ext uri="{FF2B5EF4-FFF2-40B4-BE49-F238E27FC236}">
                <a16:creationId xmlns:a16="http://schemas.microsoft.com/office/drawing/2014/main" id="{ABDE0724-5E59-A0B6-9503-4B37A3069C97}"/>
              </a:ext>
            </a:extLst>
          </p:cNvPr>
          <p:cNvSpPr txBox="1"/>
          <p:nvPr/>
        </p:nvSpPr>
        <p:spPr>
          <a:xfrm>
            <a:off x="495883" y="1381930"/>
            <a:ext cx="5952541" cy="1862048"/>
          </a:xfrm>
          <a:prstGeom prst="rect">
            <a:avLst/>
          </a:prstGeom>
          <a:noFill/>
        </p:spPr>
        <p:txBody>
          <a:bodyPr wrap="square" lIns="0" tIns="0" rIns="0" bIns="0" rtlCol="0">
            <a:spAutoFit/>
          </a:bodyPr>
          <a:lstStyle/>
          <a:p>
            <a:endParaRPr lang="da-DK" sz="1100" dirty="0">
              <a:solidFill>
                <a:srgbClr val="453673"/>
              </a:solidFill>
              <a:latin typeface="Montserrat" panose="00000500000000000000" pitchFamily="2" charset="0"/>
              <a:ea typeface="Work Sans Bold Roman" charset="0"/>
              <a:cs typeface="Work Sans Bold Roman" charset="0"/>
            </a:endParaRPr>
          </a:p>
          <a:p>
            <a:r>
              <a:rPr lang="da-DK" sz="1100" dirty="0">
                <a:solidFill>
                  <a:srgbClr val="453673"/>
                </a:solidFill>
                <a:latin typeface="Montserrat" panose="00000500000000000000" pitchFamily="2" charset="0"/>
                <a:ea typeface="Work Sans Bold Roman" charset="0"/>
                <a:cs typeface="Work Sans Bold Roman" charset="0"/>
              </a:rPr>
              <a:t>Skal det lykkes at få flere seniormedarbejdere til at blive længere, kræver det, at de ansvarlige kan få engageret både ledere og medarbejdere på de kommunale arbejdspladser. Aktive medspillere er den essentielle grundsten i indsatsen. </a:t>
            </a:r>
          </a:p>
          <a:p>
            <a:endParaRPr lang="da-DK" sz="1100" dirty="0">
              <a:solidFill>
                <a:srgbClr val="453673"/>
              </a:solidFill>
              <a:latin typeface="Montserrat" panose="00000500000000000000" pitchFamily="2" charset="0"/>
              <a:ea typeface="Work Sans Bold Roman" charset="0"/>
              <a:cs typeface="Work Sans Bold Roman" charset="0"/>
            </a:endParaRPr>
          </a:p>
          <a:p>
            <a:r>
              <a:rPr lang="da-DK" sz="1100" dirty="0">
                <a:solidFill>
                  <a:srgbClr val="453673"/>
                </a:solidFill>
                <a:latin typeface="Montserrat" panose="00000500000000000000" pitchFamily="2" charset="0"/>
                <a:ea typeface="Work Sans Bold Roman" charset="0"/>
                <a:cs typeface="Work Sans Bold Roman" charset="0"/>
              </a:rPr>
              <a:t>Hvordan I griber implementeringen an, kan I tilpasse efter, hvad I tror, der vil fungere bedst på den pågældende arbejdsplads. Seniorpartnerskabet har udarbejdet en generel tilgang, som I kan tilpasse. </a:t>
            </a:r>
          </a:p>
          <a:p>
            <a:endParaRPr lang="da-DK" sz="1100" b="1" dirty="0">
              <a:solidFill>
                <a:srgbClr val="453673"/>
              </a:solidFill>
              <a:latin typeface="Montserrat" panose="00000500000000000000" pitchFamily="2" charset="0"/>
              <a:ea typeface="Work Sans Bold Roman" charset="0"/>
              <a:cs typeface="Work Sans Bold Roman" charset="0"/>
            </a:endParaRPr>
          </a:p>
          <a:p>
            <a:endParaRPr lang="da-DK" sz="1100" b="1" dirty="0">
              <a:solidFill>
                <a:srgbClr val="453673"/>
              </a:solidFill>
              <a:latin typeface="Montserrat" panose="00000500000000000000" pitchFamily="2" charset="0"/>
              <a:ea typeface="Work Sans Bold Roman" charset="0"/>
              <a:cs typeface="Work Sans Bold Roman" charset="0"/>
            </a:endParaRPr>
          </a:p>
          <a:p>
            <a:r>
              <a:rPr lang="da-DK" sz="1100" b="1" dirty="0">
                <a:solidFill>
                  <a:srgbClr val="453673"/>
                </a:solidFill>
                <a:latin typeface="Montserrat" panose="00000500000000000000" pitchFamily="2" charset="0"/>
                <a:ea typeface="Work Sans Bold Roman" charset="0"/>
                <a:cs typeface="Work Sans Bold Roman" charset="0"/>
              </a:rPr>
              <a:t>	</a:t>
            </a:r>
            <a:endParaRPr lang="da-DK" sz="1100" dirty="0">
              <a:solidFill>
                <a:srgbClr val="453673"/>
              </a:solidFill>
              <a:latin typeface="Montserrat" panose="00000500000000000000" pitchFamily="2" charset="0"/>
              <a:ea typeface="Work Sans Bold Roman" charset="0"/>
              <a:cs typeface="Work Sans Bold Roman" charset="0"/>
            </a:endParaRPr>
          </a:p>
        </p:txBody>
      </p:sp>
      <p:sp>
        <p:nvSpPr>
          <p:cNvPr id="2" name="Rektangel 1">
            <a:extLst>
              <a:ext uri="{FF2B5EF4-FFF2-40B4-BE49-F238E27FC236}">
                <a16:creationId xmlns:a16="http://schemas.microsoft.com/office/drawing/2014/main" id="{2B667501-C9FD-51A8-DF9B-3FE8E1CF88E2}"/>
              </a:ext>
            </a:extLst>
          </p:cNvPr>
          <p:cNvSpPr/>
          <p:nvPr/>
        </p:nvSpPr>
        <p:spPr>
          <a:xfrm>
            <a:off x="2" y="1898"/>
            <a:ext cx="638629" cy="6114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80000" rIns="144000" bIns="180000" numCol="1" spcCol="0" rtlCol="0" fromWordArt="0" anchor="ctr" anchorCtr="0" forceAA="0" compatLnSpc="1">
            <a:prstTxWarp prst="textNoShape">
              <a:avLst/>
            </a:prstTxWarp>
            <a:noAutofit/>
          </a:bodyPr>
          <a:lstStyle/>
          <a:p>
            <a:pPr algn="ctr"/>
            <a:r>
              <a:rPr lang="da-DK" sz="2400" b="1">
                <a:solidFill>
                  <a:schemeClr val="bg1"/>
                </a:solidFill>
                <a:latin typeface="Montserrat" panose="00000500000000000000" pitchFamily="2" charset="0"/>
                <a:ea typeface="Work Sans Bold Roman" charset="0"/>
                <a:cs typeface="Work Sans Bold Roman" charset="0"/>
              </a:rPr>
              <a:t>11</a:t>
            </a:r>
          </a:p>
        </p:txBody>
      </p:sp>
      <p:sp>
        <p:nvSpPr>
          <p:cNvPr id="5" name="Rektangel 4">
            <a:extLst>
              <a:ext uri="{FF2B5EF4-FFF2-40B4-BE49-F238E27FC236}">
                <a16:creationId xmlns:a16="http://schemas.microsoft.com/office/drawing/2014/main" id="{12C38557-1B26-B145-E569-9328867DAD5D}"/>
              </a:ext>
            </a:extLst>
          </p:cNvPr>
          <p:cNvSpPr/>
          <p:nvPr/>
        </p:nvSpPr>
        <p:spPr>
          <a:xfrm>
            <a:off x="4146139" y="50333"/>
            <a:ext cx="2711859" cy="611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r>
              <a:rPr lang="da-DK" sz="1000" dirty="0">
                <a:solidFill>
                  <a:schemeClr val="accent3"/>
                </a:solidFill>
                <a:latin typeface="Montserrat" panose="00000500000000000000" pitchFamily="2" charset="0"/>
                <a:ea typeface="Work Sans Bold Roman" charset="0"/>
                <a:cs typeface="Work Sans Bold Roman" charset="0"/>
              </a:rPr>
              <a:t>Dette kapitel kan bruges til at sikre en god implementeringsproces.</a:t>
            </a:r>
          </a:p>
        </p:txBody>
      </p:sp>
      <p:pic>
        <p:nvPicPr>
          <p:cNvPr id="8" name="Grafik 7">
            <a:extLst>
              <a:ext uri="{FF2B5EF4-FFF2-40B4-BE49-F238E27FC236}">
                <a16:creationId xmlns:a16="http://schemas.microsoft.com/office/drawing/2014/main" id="{926F6D9D-C86D-94BF-32FE-FC7E1B7548E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62178" y="128708"/>
            <a:ext cx="394172" cy="394172"/>
          </a:xfrm>
          <a:prstGeom prst="rect">
            <a:avLst/>
          </a:prstGeom>
        </p:spPr>
      </p:pic>
      <p:pic>
        <p:nvPicPr>
          <p:cNvPr id="10" name="Grafik 9">
            <a:extLst>
              <a:ext uri="{FF2B5EF4-FFF2-40B4-BE49-F238E27FC236}">
                <a16:creationId xmlns:a16="http://schemas.microsoft.com/office/drawing/2014/main" id="{144DC66B-99E8-F8F6-84E2-92BFF7833AFF}"/>
              </a:ext>
            </a:extLst>
          </p:cNvPr>
          <p:cNvPicPr>
            <a:picLocks/>
          </p:cNvPicPr>
          <p:nvPr/>
        </p:nvPicPr>
        <p:blipFill>
          <a:blip r:embed="rId4">
            <a:extLst>
              <a:ext uri="{96DAC541-7B7A-43D3-8B79-37D633B846F1}">
                <asvg:svgBlip xmlns:asvg="http://schemas.microsoft.com/office/drawing/2016/SVG/main" r:embed="rId5"/>
              </a:ext>
            </a:extLst>
          </a:blip>
          <a:stretch>
            <a:fillRect/>
          </a:stretch>
        </p:blipFill>
        <p:spPr>
          <a:xfrm>
            <a:off x="636475" y="3224499"/>
            <a:ext cx="696106" cy="696106"/>
          </a:xfrm>
          <a:prstGeom prst="rect">
            <a:avLst/>
          </a:prstGeom>
        </p:spPr>
      </p:pic>
      <p:sp>
        <p:nvSpPr>
          <p:cNvPr id="21" name="Tekstfelt 20">
            <a:extLst>
              <a:ext uri="{FF2B5EF4-FFF2-40B4-BE49-F238E27FC236}">
                <a16:creationId xmlns:a16="http://schemas.microsoft.com/office/drawing/2014/main" id="{FB6D923D-27F6-EDB3-7188-8FC0A8A41A4D}"/>
              </a:ext>
            </a:extLst>
          </p:cNvPr>
          <p:cNvSpPr txBox="1"/>
          <p:nvPr/>
        </p:nvSpPr>
        <p:spPr>
          <a:xfrm>
            <a:off x="711596" y="4045721"/>
            <a:ext cx="5430973" cy="2631490"/>
          </a:xfrm>
          <a:prstGeom prst="rect">
            <a:avLst/>
          </a:prstGeom>
          <a:noFill/>
        </p:spPr>
        <p:txBody>
          <a:bodyPr wrap="square">
            <a:spAutoFit/>
          </a:bodyPr>
          <a:lstStyle/>
          <a:p>
            <a:r>
              <a:rPr lang="da-DK" sz="1100" dirty="0">
                <a:solidFill>
                  <a:srgbClr val="453673"/>
                </a:solidFill>
                <a:latin typeface="Montserrat" panose="00000500000000000000" pitchFamily="2" charset="0"/>
              </a:rPr>
              <a:t>Arbejdspladserne kan ikke engagere sig, hvis ikke de bliver tilbudt muligheden. Derfor ligger der en stor kommunikationsopgave i starten af processen, hvor ordet om indsatsen skal spredes. </a:t>
            </a:r>
            <a:br>
              <a:rPr lang="da-DK" sz="1100" dirty="0">
                <a:solidFill>
                  <a:srgbClr val="453673"/>
                </a:solidFill>
                <a:latin typeface="Montserrat" panose="00000500000000000000" pitchFamily="2" charset="0"/>
              </a:rPr>
            </a:br>
            <a:br>
              <a:rPr lang="da-DK" sz="1100" dirty="0">
                <a:solidFill>
                  <a:srgbClr val="453673"/>
                </a:solidFill>
                <a:latin typeface="Montserrat" panose="00000500000000000000" pitchFamily="2" charset="0"/>
              </a:rPr>
            </a:br>
            <a:r>
              <a:rPr lang="da-DK" sz="1100" dirty="0">
                <a:solidFill>
                  <a:srgbClr val="453673"/>
                </a:solidFill>
                <a:latin typeface="Montserrat" panose="00000500000000000000" pitchFamily="2" charset="0"/>
              </a:rPr>
              <a:t>Dette gøres mest effektivt ved at identificere allerede eksisterende fora, hvor de relevante målgrupper for indsatsen mødes. Det kunne være i MED, ledergrupper eller andre steder, hvor der udveksles viden og perspektiver på muligheder og barrierer. Lederne af de kommunale arbejdspladser er en vigtig målgruppe, og det kan være relevant at forhøre sig om muligheden for at komme med et oplæg på de tværgående møder, der findes for kommunale ledere. </a:t>
            </a:r>
          </a:p>
          <a:p>
            <a:endParaRPr lang="da-DK" sz="1100" dirty="0">
              <a:solidFill>
                <a:srgbClr val="453673"/>
              </a:solidFill>
              <a:latin typeface="Montserrat" panose="00000500000000000000" pitchFamily="2" charset="0"/>
            </a:endParaRPr>
          </a:p>
          <a:p>
            <a:r>
              <a:rPr lang="da-DK" sz="1100" dirty="0">
                <a:solidFill>
                  <a:srgbClr val="453673"/>
                </a:solidFill>
                <a:latin typeface="Montserrat" panose="00000500000000000000" pitchFamily="2" charset="0"/>
              </a:rPr>
              <a:t>Det vil naturligvis altid være en mulighed for at komme på besøg hos enkelte, større arbejdspladser, der er essentielle for at skabe forandring i netop jeres kommune. </a:t>
            </a:r>
          </a:p>
        </p:txBody>
      </p:sp>
      <p:sp>
        <p:nvSpPr>
          <p:cNvPr id="23" name="Tekstfelt 22">
            <a:extLst>
              <a:ext uri="{FF2B5EF4-FFF2-40B4-BE49-F238E27FC236}">
                <a16:creationId xmlns:a16="http://schemas.microsoft.com/office/drawing/2014/main" id="{AADDC7F3-BAF6-E103-AFC9-19921F3EBBA3}"/>
              </a:ext>
            </a:extLst>
          </p:cNvPr>
          <p:cNvSpPr txBox="1"/>
          <p:nvPr/>
        </p:nvSpPr>
        <p:spPr>
          <a:xfrm>
            <a:off x="1425463" y="3341719"/>
            <a:ext cx="4928553" cy="446276"/>
          </a:xfrm>
          <a:prstGeom prst="rect">
            <a:avLst/>
          </a:prstGeom>
          <a:noFill/>
        </p:spPr>
        <p:txBody>
          <a:bodyPr wrap="square">
            <a:spAutoFit/>
          </a:bodyPr>
          <a:lstStyle/>
          <a:p>
            <a:pPr lvl="0">
              <a:tabLst>
                <a:tab pos="457200" algn="l"/>
              </a:tabLst>
            </a:pPr>
            <a:r>
              <a:rPr lang="da-DK" sz="1150" b="1">
                <a:solidFill>
                  <a:srgbClr val="453673"/>
                </a:solidFill>
                <a:effectLst/>
                <a:latin typeface="Montserrat" panose="00000500000000000000" pitchFamily="2" charset="0"/>
                <a:ea typeface="Times New Roman" panose="02020603050405020304" pitchFamily="18" charset="0"/>
              </a:rPr>
              <a:t>Sæt retning og definer formål og effekt – konkretisér og kommunikér </a:t>
            </a:r>
            <a:endParaRPr lang="da-DK" sz="1150" b="1">
              <a:solidFill>
                <a:srgbClr val="453673"/>
              </a:solidFill>
              <a:effectLst/>
              <a:latin typeface="Montserrat" panose="00000500000000000000" pitchFamily="2" charset="0"/>
              <a:ea typeface="Calibri" panose="020F0502020204030204" pitchFamily="34" charset="0"/>
            </a:endParaRPr>
          </a:p>
        </p:txBody>
      </p:sp>
      <p:sp>
        <p:nvSpPr>
          <p:cNvPr id="28" name="Rektangel 27">
            <a:extLst>
              <a:ext uri="{FF2B5EF4-FFF2-40B4-BE49-F238E27FC236}">
                <a16:creationId xmlns:a16="http://schemas.microsoft.com/office/drawing/2014/main" id="{5E3C572F-50C6-2DF3-B42D-32057EE29580}"/>
              </a:ext>
            </a:extLst>
          </p:cNvPr>
          <p:cNvSpPr/>
          <p:nvPr/>
        </p:nvSpPr>
        <p:spPr>
          <a:xfrm>
            <a:off x="495884" y="7060759"/>
            <a:ext cx="5847768" cy="17585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0" tIns="180000" rIns="180000" bIns="180000" numCol="1" spcCol="0" rtlCol="0" fromWordArt="0" anchor="t" anchorCtr="0" forceAA="0" compatLnSpc="1">
            <a:prstTxWarp prst="textNoShape">
              <a:avLst/>
            </a:prstTxWarp>
            <a:noAutofit/>
          </a:bodyPr>
          <a:lstStyle/>
          <a:p>
            <a:endParaRPr lang="da-DK" sz="1200">
              <a:solidFill>
                <a:schemeClr val="accent3"/>
              </a:solidFill>
              <a:latin typeface="Montserrat" panose="00000500000000000000" pitchFamily="2" charset="0"/>
              <a:ea typeface="Work Sans Bold Roman" charset="0"/>
              <a:cs typeface="Work Sans Bold Roman" charset="0"/>
            </a:endParaRPr>
          </a:p>
        </p:txBody>
      </p:sp>
      <p:sp>
        <p:nvSpPr>
          <p:cNvPr id="29" name="Tekstfelt 28">
            <a:extLst>
              <a:ext uri="{FF2B5EF4-FFF2-40B4-BE49-F238E27FC236}">
                <a16:creationId xmlns:a16="http://schemas.microsoft.com/office/drawing/2014/main" id="{1321CF5C-9176-37BE-340B-778D24CBA124}"/>
              </a:ext>
            </a:extLst>
          </p:cNvPr>
          <p:cNvSpPr txBox="1"/>
          <p:nvPr/>
        </p:nvSpPr>
        <p:spPr>
          <a:xfrm>
            <a:off x="1454258" y="7309371"/>
            <a:ext cx="4928553" cy="269304"/>
          </a:xfrm>
          <a:prstGeom prst="rect">
            <a:avLst/>
          </a:prstGeom>
          <a:noFill/>
        </p:spPr>
        <p:txBody>
          <a:bodyPr wrap="square">
            <a:spAutoFit/>
          </a:bodyPr>
          <a:lstStyle/>
          <a:p>
            <a:pPr lvl="0">
              <a:tabLst>
                <a:tab pos="457200" algn="l"/>
              </a:tabLst>
            </a:pPr>
            <a:r>
              <a:rPr lang="da-DK" sz="1150" b="1" dirty="0">
                <a:solidFill>
                  <a:srgbClr val="453673"/>
                </a:solidFill>
                <a:effectLst/>
                <a:latin typeface="Montserrat" panose="00000500000000000000" pitchFamily="2" charset="0"/>
                <a:ea typeface="Times New Roman" panose="02020603050405020304" pitchFamily="18" charset="0"/>
              </a:rPr>
              <a:t>Påvirk kulturen via involvering</a:t>
            </a:r>
            <a:endParaRPr lang="da-DK" sz="1150" b="1" dirty="0">
              <a:solidFill>
                <a:srgbClr val="453673"/>
              </a:solidFill>
              <a:effectLst/>
              <a:latin typeface="Montserrat" panose="00000500000000000000" pitchFamily="2" charset="0"/>
              <a:ea typeface="Calibri" panose="020F0502020204030204" pitchFamily="34" charset="0"/>
            </a:endParaRPr>
          </a:p>
        </p:txBody>
      </p:sp>
      <p:sp>
        <p:nvSpPr>
          <p:cNvPr id="30" name="Tekstfelt 29">
            <a:extLst>
              <a:ext uri="{FF2B5EF4-FFF2-40B4-BE49-F238E27FC236}">
                <a16:creationId xmlns:a16="http://schemas.microsoft.com/office/drawing/2014/main" id="{CAA823B6-6549-D2D5-2980-783E3345F8E4}"/>
              </a:ext>
            </a:extLst>
          </p:cNvPr>
          <p:cNvSpPr txBox="1"/>
          <p:nvPr/>
        </p:nvSpPr>
        <p:spPr>
          <a:xfrm>
            <a:off x="711595" y="7704381"/>
            <a:ext cx="5430973" cy="938719"/>
          </a:xfrm>
          <a:prstGeom prst="rect">
            <a:avLst/>
          </a:prstGeom>
          <a:noFill/>
        </p:spPr>
        <p:txBody>
          <a:bodyPr wrap="square">
            <a:spAutoFit/>
          </a:bodyPr>
          <a:lstStyle/>
          <a:p>
            <a:endParaRPr lang="da-DK" sz="1100" dirty="0">
              <a:solidFill>
                <a:srgbClr val="453673"/>
              </a:solidFill>
              <a:latin typeface="Montserrat" panose="00000500000000000000" pitchFamily="2" charset="0"/>
            </a:endParaRPr>
          </a:p>
          <a:p>
            <a:r>
              <a:rPr lang="da-DK" sz="1100" dirty="0">
                <a:solidFill>
                  <a:srgbClr val="453673"/>
                </a:solidFill>
                <a:latin typeface="Montserrat" panose="00000500000000000000" pitchFamily="2" charset="0"/>
              </a:rPr>
              <a:t>Lyt og lær fra de erfaringer, som de lokale arbejdspladser har gjort sig. </a:t>
            </a:r>
            <a:br>
              <a:rPr lang="da-DK" sz="1100" dirty="0">
                <a:solidFill>
                  <a:srgbClr val="453673"/>
                </a:solidFill>
                <a:latin typeface="Montserrat" panose="00000500000000000000" pitchFamily="2" charset="0"/>
              </a:rPr>
            </a:br>
            <a:r>
              <a:rPr lang="da-DK" sz="1100" dirty="0">
                <a:solidFill>
                  <a:srgbClr val="453673"/>
                </a:solidFill>
                <a:latin typeface="Montserrat" panose="00000500000000000000" pitchFamily="2" charset="0"/>
              </a:rPr>
              <a:t>Følg med i deres resultater og tag imod deres forslag til ændringer. De kan bidrage med vigtig viden, som kan vise sig relevant på tværs af kommunens seniorindsats.</a:t>
            </a:r>
          </a:p>
        </p:txBody>
      </p:sp>
      <p:pic>
        <p:nvPicPr>
          <p:cNvPr id="31" name="Grafik 30">
            <a:extLst>
              <a:ext uri="{FF2B5EF4-FFF2-40B4-BE49-F238E27FC236}">
                <a16:creationId xmlns:a16="http://schemas.microsoft.com/office/drawing/2014/main" id="{372ADCCC-E849-49C5-39FF-684BC0BFA4D5}"/>
              </a:ext>
            </a:extLst>
          </p:cNvPr>
          <p:cNvPicPr>
            <a:picLocks/>
          </p:cNvPicPr>
          <p:nvPr/>
        </p:nvPicPr>
        <p:blipFill>
          <a:blip r:embed="rId6">
            <a:extLst>
              <a:ext uri="{96DAC541-7B7A-43D3-8B79-37D633B846F1}">
                <asvg:svgBlip xmlns:asvg="http://schemas.microsoft.com/office/drawing/2016/SVG/main" r:embed="rId7"/>
              </a:ext>
            </a:extLst>
          </a:blip>
          <a:stretch>
            <a:fillRect/>
          </a:stretch>
        </p:blipFill>
        <p:spPr>
          <a:xfrm>
            <a:off x="747076" y="7167675"/>
            <a:ext cx="585505" cy="585505"/>
          </a:xfrm>
          <a:prstGeom prst="rect">
            <a:avLst/>
          </a:prstGeom>
        </p:spPr>
      </p:pic>
      <p:sp>
        <p:nvSpPr>
          <p:cNvPr id="6" name="Titel 1">
            <a:extLst>
              <a:ext uri="{FF2B5EF4-FFF2-40B4-BE49-F238E27FC236}">
                <a16:creationId xmlns:a16="http://schemas.microsoft.com/office/drawing/2014/main" id="{1376459D-582F-3157-623B-745708A7D131}"/>
              </a:ext>
            </a:extLst>
          </p:cNvPr>
          <p:cNvSpPr txBox="1">
            <a:spLocks/>
          </p:cNvSpPr>
          <p:nvPr/>
        </p:nvSpPr>
        <p:spPr>
          <a:xfrm>
            <a:off x="495884" y="837913"/>
            <a:ext cx="4584342" cy="643358"/>
          </a:xfrm>
          <a:prstGeom prst="rect">
            <a:avLst/>
          </a:prstGeom>
        </p:spPr>
        <p:txBody>
          <a:bodyPr vert="horz" lIns="0" tIns="0" rIns="0" bIns="0" rtlCol="0" anchor="t" anchorCtr="0">
            <a:noAutofit/>
          </a:bodyPr>
          <a:lstStyle>
            <a:lvl1pPr algn="l" defTabSz="244223" rtl="0" eaLnBrk="1" latinLnBrk="0" hangingPunct="1">
              <a:lnSpc>
                <a:spcPct val="100000"/>
              </a:lnSpc>
              <a:spcBef>
                <a:spcPct val="0"/>
              </a:spcBef>
              <a:buNone/>
              <a:defRPr sz="1577" b="1" kern="1200" cap="none" baseline="0">
                <a:solidFill>
                  <a:schemeClr val="tx1"/>
                </a:solidFill>
                <a:latin typeface="Montserrat" pitchFamily="2" charset="77"/>
                <a:ea typeface="Montserrat" pitchFamily="2" charset="77"/>
                <a:cs typeface="Montserrat" pitchFamily="2" charset="77"/>
              </a:defRPr>
            </a:lvl1pPr>
          </a:lstStyle>
          <a:p>
            <a:r>
              <a:rPr lang="da-DK" sz="1600" dirty="0">
                <a:solidFill>
                  <a:schemeClr val="accent3"/>
                </a:solidFill>
                <a:latin typeface="Montserrat" panose="00000500000000000000" pitchFamily="2" charset="0"/>
              </a:rPr>
              <a:t>Gode råd til implementeringen </a:t>
            </a:r>
          </a:p>
          <a:p>
            <a:r>
              <a:rPr lang="da-DK" sz="1600" dirty="0">
                <a:solidFill>
                  <a:schemeClr val="accent3"/>
                </a:solidFill>
                <a:latin typeface="Montserrat" panose="00000500000000000000" pitchFamily="2" charset="0"/>
              </a:rPr>
              <a:t>af indsatsen </a:t>
            </a:r>
            <a:endParaRPr lang="da-DK" dirty="0">
              <a:solidFill>
                <a:srgbClr val="453673"/>
              </a:solidFill>
              <a:latin typeface="Montserrat" panose="00000500000000000000" pitchFamily="2" charset="0"/>
            </a:endParaRPr>
          </a:p>
        </p:txBody>
      </p:sp>
    </p:spTree>
    <p:extLst>
      <p:ext uri="{BB962C8B-B14F-4D97-AF65-F5344CB8AC3E}">
        <p14:creationId xmlns:p14="http://schemas.microsoft.com/office/powerpoint/2010/main" val="20179114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ktangel 24">
            <a:extLst>
              <a:ext uri="{FF2B5EF4-FFF2-40B4-BE49-F238E27FC236}">
                <a16:creationId xmlns:a16="http://schemas.microsoft.com/office/drawing/2014/main" id="{48534DED-9974-51B4-0894-AEA802DCA1F1}"/>
              </a:ext>
            </a:extLst>
          </p:cNvPr>
          <p:cNvSpPr/>
          <p:nvPr/>
        </p:nvSpPr>
        <p:spPr>
          <a:xfrm>
            <a:off x="495884" y="7031829"/>
            <a:ext cx="5847768" cy="23856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0" tIns="180000" rIns="180000" bIns="180000" numCol="1" spcCol="0" rtlCol="0" fromWordArt="0" anchor="t" anchorCtr="0" forceAA="0" compatLnSpc="1">
            <a:prstTxWarp prst="textNoShape">
              <a:avLst/>
            </a:prstTxWarp>
            <a:noAutofit/>
          </a:bodyPr>
          <a:lstStyle/>
          <a:p>
            <a:endParaRPr lang="da-DK" sz="1200">
              <a:solidFill>
                <a:schemeClr val="accent3"/>
              </a:solidFill>
              <a:latin typeface="Montserrat" panose="00000500000000000000" pitchFamily="2" charset="0"/>
              <a:ea typeface="Work Sans Bold Roman" charset="0"/>
              <a:cs typeface="Work Sans Bold Roman" charset="0"/>
            </a:endParaRPr>
          </a:p>
        </p:txBody>
      </p:sp>
      <p:sp>
        <p:nvSpPr>
          <p:cNvPr id="18" name="Rektangel 17">
            <a:extLst>
              <a:ext uri="{FF2B5EF4-FFF2-40B4-BE49-F238E27FC236}">
                <a16:creationId xmlns:a16="http://schemas.microsoft.com/office/drawing/2014/main" id="{4FBC9636-F013-3941-C479-10EF9E563E66}"/>
              </a:ext>
            </a:extLst>
          </p:cNvPr>
          <p:cNvSpPr/>
          <p:nvPr/>
        </p:nvSpPr>
        <p:spPr>
          <a:xfrm>
            <a:off x="495884" y="4055491"/>
            <a:ext cx="5847768" cy="28324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0" tIns="180000" rIns="180000" bIns="180000" numCol="1" spcCol="0" rtlCol="0" fromWordArt="0" anchor="t" anchorCtr="0" forceAA="0" compatLnSpc="1">
            <a:prstTxWarp prst="textNoShape">
              <a:avLst/>
            </a:prstTxWarp>
            <a:noAutofit/>
          </a:bodyPr>
          <a:lstStyle/>
          <a:p>
            <a:endParaRPr lang="da-DK" sz="1200">
              <a:solidFill>
                <a:schemeClr val="accent3"/>
              </a:solidFill>
              <a:latin typeface="Montserrat" panose="00000500000000000000" pitchFamily="2" charset="0"/>
              <a:ea typeface="Work Sans Bold Roman" charset="0"/>
              <a:cs typeface="Work Sans Bold Roman" charset="0"/>
            </a:endParaRPr>
          </a:p>
        </p:txBody>
      </p:sp>
      <p:sp>
        <p:nvSpPr>
          <p:cNvPr id="8" name="Rektangel 7">
            <a:extLst>
              <a:ext uri="{FF2B5EF4-FFF2-40B4-BE49-F238E27FC236}">
                <a16:creationId xmlns:a16="http://schemas.microsoft.com/office/drawing/2014/main" id="{A5473FB9-645E-EE5F-D1D8-F14DFAC2D810}"/>
              </a:ext>
            </a:extLst>
          </p:cNvPr>
          <p:cNvSpPr/>
          <p:nvPr/>
        </p:nvSpPr>
        <p:spPr>
          <a:xfrm>
            <a:off x="495884" y="1712302"/>
            <a:ext cx="5847768" cy="219927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0" tIns="180000" rIns="180000" bIns="180000" numCol="1" spcCol="0" rtlCol="0" fromWordArt="0" anchor="t" anchorCtr="0" forceAA="0" compatLnSpc="1">
            <a:prstTxWarp prst="textNoShape">
              <a:avLst/>
            </a:prstTxWarp>
            <a:noAutofit/>
          </a:bodyPr>
          <a:lstStyle/>
          <a:p>
            <a:endParaRPr lang="da-DK" sz="1200">
              <a:solidFill>
                <a:schemeClr val="accent3"/>
              </a:solidFill>
              <a:latin typeface="Montserrat" panose="00000500000000000000" pitchFamily="2" charset="0"/>
              <a:ea typeface="Work Sans Bold Roman" charset="0"/>
              <a:cs typeface="Work Sans Bold Roman" charset="0"/>
            </a:endParaRPr>
          </a:p>
        </p:txBody>
      </p:sp>
      <p:pic>
        <p:nvPicPr>
          <p:cNvPr id="14" name="Grafik 13">
            <a:extLst>
              <a:ext uri="{FF2B5EF4-FFF2-40B4-BE49-F238E27FC236}">
                <a16:creationId xmlns:a16="http://schemas.microsoft.com/office/drawing/2014/main" id="{87690A19-BB7E-D8BC-6FC5-954DA9FF8139}"/>
              </a:ext>
            </a:extLst>
          </p:cNvPr>
          <p:cNvPicPr>
            <a:picLocks/>
          </p:cNvPicPr>
          <p:nvPr/>
        </p:nvPicPr>
        <p:blipFill>
          <a:blip r:embed="rId2">
            <a:extLst>
              <a:ext uri="{96DAC541-7B7A-43D3-8B79-37D633B846F1}">
                <asvg:svgBlip xmlns:asvg="http://schemas.microsoft.com/office/drawing/2016/SVG/main" r:embed="rId3"/>
              </a:ext>
            </a:extLst>
          </a:blip>
          <a:stretch>
            <a:fillRect/>
          </a:stretch>
        </p:blipFill>
        <p:spPr>
          <a:xfrm>
            <a:off x="727300" y="7214403"/>
            <a:ext cx="573275" cy="573275"/>
          </a:xfrm>
          <a:prstGeom prst="rect">
            <a:avLst/>
          </a:prstGeom>
        </p:spPr>
      </p:pic>
      <p:pic>
        <p:nvPicPr>
          <p:cNvPr id="15" name="Grafik 14">
            <a:extLst>
              <a:ext uri="{FF2B5EF4-FFF2-40B4-BE49-F238E27FC236}">
                <a16:creationId xmlns:a16="http://schemas.microsoft.com/office/drawing/2014/main" id="{BACF4F64-CAB5-46A4-B0AB-150F83E41B39}"/>
              </a:ext>
            </a:extLst>
          </p:cNvPr>
          <p:cNvPicPr>
            <a:picLocks/>
          </p:cNvPicPr>
          <p:nvPr/>
        </p:nvPicPr>
        <p:blipFill>
          <a:blip r:embed="rId4">
            <a:extLst>
              <a:ext uri="{96DAC541-7B7A-43D3-8B79-37D633B846F1}">
                <asvg:svgBlip xmlns:asvg="http://schemas.microsoft.com/office/drawing/2016/SVG/main" r:embed="rId5"/>
              </a:ext>
            </a:extLst>
          </a:blip>
          <a:stretch>
            <a:fillRect/>
          </a:stretch>
        </p:blipFill>
        <p:spPr>
          <a:xfrm>
            <a:off x="770693" y="4221579"/>
            <a:ext cx="486490" cy="486490"/>
          </a:xfrm>
          <a:prstGeom prst="rect">
            <a:avLst/>
          </a:prstGeom>
        </p:spPr>
      </p:pic>
      <p:pic>
        <p:nvPicPr>
          <p:cNvPr id="16" name="Grafik 15">
            <a:extLst>
              <a:ext uri="{FF2B5EF4-FFF2-40B4-BE49-F238E27FC236}">
                <a16:creationId xmlns:a16="http://schemas.microsoft.com/office/drawing/2014/main" id="{634B2CFA-64EE-24B9-2ADB-FD1A30579512}"/>
              </a:ext>
            </a:extLst>
          </p:cNvPr>
          <p:cNvPicPr>
            <a:picLocks/>
          </p:cNvPicPr>
          <p:nvPr/>
        </p:nvPicPr>
        <p:blipFill>
          <a:blip r:embed="rId6">
            <a:extLst>
              <a:ext uri="{96DAC541-7B7A-43D3-8B79-37D633B846F1}">
                <asvg:svgBlip xmlns:asvg="http://schemas.microsoft.com/office/drawing/2016/SVG/main" r:embed="rId7"/>
              </a:ext>
            </a:extLst>
          </a:blip>
          <a:stretch>
            <a:fillRect/>
          </a:stretch>
        </p:blipFill>
        <p:spPr>
          <a:xfrm>
            <a:off x="770693" y="1882375"/>
            <a:ext cx="634690" cy="634690"/>
          </a:xfrm>
          <a:prstGeom prst="rect">
            <a:avLst/>
          </a:prstGeom>
        </p:spPr>
      </p:pic>
      <p:sp>
        <p:nvSpPr>
          <p:cNvPr id="5" name="Titel 1">
            <a:extLst>
              <a:ext uri="{FF2B5EF4-FFF2-40B4-BE49-F238E27FC236}">
                <a16:creationId xmlns:a16="http://schemas.microsoft.com/office/drawing/2014/main" id="{C545B593-DFA9-9617-C042-E7E8444B4C7C}"/>
              </a:ext>
            </a:extLst>
          </p:cNvPr>
          <p:cNvSpPr txBox="1">
            <a:spLocks/>
          </p:cNvSpPr>
          <p:nvPr/>
        </p:nvSpPr>
        <p:spPr>
          <a:xfrm>
            <a:off x="495883" y="837913"/>
            <a:ext cx="5272527" cy="643358"/>
          </a:xfrm>
          <a:prstGeom prst="rect">
            <a:avLst/>
          </a:prstGeom>
        </p:spPr>
        <p:txBody>
          <a:bodyPr vert="horz" lIns="0" tIns="0" rIns="0" bIns="0" rtlCol="0" anchor="t" anchorCtr="0">
            <a:noAutofit/>
          </a:bodyPr>
          <a:lstStyle>
            <a:lvl1pPr algn="l" defTabSz="244223" rtl="0" eaLnBrk="1" latinLnBrk="0" hangingPunct="1">
              <a:lnSpc>
                <a:spcPct val="100000"/>
              </a:lnSpc>
              <a:spcBef>
                <a:spcPct val="0"/>
              </a:spcBef>
              <a:buNone/>
              <a:defRPr sz="1577" b="1" kern="1200" cap="none" baseline="0">
                <a:solidFill>
                  <a:schemeClr val="tx1"/>
                </a:solidFill>
                <a:latin typeface="Montserrat" pitchFamily="2" charset="77"/>
                <a:ea typeface="Montserrat" pitchFamily="2" charset="77"/>
                <a:cs typeface="Montserrat" pitchFamily="2" charset="77"/>
              </a:defRPr>
            </a:lvl1pPr>
          </a:lstStyle>
          <a:p>
            <a:r>
              <a:rPr lang="da-DK" sz="1600" dirty="0">
                <a:solidFill>
                  <a:schemeClr val="accent3"/>
                </a:solidFill>
                <a:latin typeface="Montserrat" panose="00000500000000000000" pitchFamily="2" charset="0"/>
              </a:rPr>
              <a:t>Gode råd til implementeringen </a:t>
            </a:r>
          </a:p>
          <a:p>
            <a:r>
              <a:rPr lang="da-DK" sz="1600" dirty="0">
                <a:solidFill>
                  <a:schemeClr val="accent3"/>
                </a:solidFill>
                <a:latin typeface="Montserrat" panose="00000500000000000000" pitchFamily="2" charset="0"/>
              </a:rPr>
              <a:t>af indsatsen </a:t>
            </a:r>
            <a:endParaRPr lang="da-DK" dirty="0">
              <a:solidFill>
                <a:srgbClr val="453673"/>
              </a:solidFill>
              <a:latin typeface="Montserrat" panose="00000500000000000000" pitchFamily="2" charset="0"/>
            </a:endParaRPr>
          </a:p>
        </p:txBody>
      </p:sp>
      <p:sp>
        <p:nvSpPr>
          <p:cNvPr id="11" name="Tekstfelt 10">
            <a:extLst>
              <a:ext uri="{FF2B5EF4-FFF2-40B4-BE49-F238E27FC236}">
                <a16:creationId xmlns:a16="http://schemas.microsoft.com/office/drawing/2014/main" id="{B0B56EF1-E582-1245-30B4-0835371E77F5}"/>
              </a:ext>
            </a:extLst>
          </p:cNvPr>
          <p:cNvSpPr txBox="1"/>
          <p:nvPr/>
        </p:nvSpPr>
        <p:spPr>
          <a:xfrm>
            <a:off x="711596" y="2503524"/>
            <a:ext cx="5430973" cy="1277273"/>
          </a:xfrm>
          <a:prstGeom prst="rect">
            <a:avLst/>
          </a:prstGeom>
          <a:noFill/>
        </p:spPr>
        <p:txBody>
          <a:bodyPr wrap="square">
            <a:spAutoFit/>
          </a:bodyPr>
          <a:lstStyle/>
          <a:p>
            <a:r>
              <a:rPr lang="da-DK" sz="1100" dirty="0">
                <a:solidFill>
                  <a:schemeClr val="accent3"/>
                </a:solidFill>
                <a:latin typeface="Montserrat" panose="00000500000000000000" pitchFamily="2" charset="0"/>
                <a:ea typeface="Work Sans Bold Roman" charset="0"/>
                <a:cs typeface="Work Sans Bold Roman" charset="0"/>
              </a:rPr>
              <a:t>Det er vigtigt, at I får snakket med medarbejdere og ledere på de(n) udvalgte arbejdsplads(er) om, hvad de selv ser af muligheder og udfordringer i forhold til at rekruttere og fastholde seniormedarbejdere. Fordi de kender arbejdspladsen, kan dialogen med dem give vigtige inputs til, hvordan I løser udfordringerne. Lav en systematisk opsamling af de drøftelser I har med lederne og medarbejderne fra de kommunale arbejdspladser. </a:t>
            </a:r>
          </a:p>
        </p:txBody>
      </p:sp>
      <p:sp>
        <p:nvSpPr>
          <p:cNvPr id="17" name="Tekstfelt 16">
            <a:extLst>
              <a:ext uri="{FF2B5EF4-FFF2-40B4-BE49-F238E27FC236}">
                <a16:creationId xmlns:a16="http://schemas.microsoft.com/office/drawing/2014/main" id="{54CB6A0A-E4E5-F940-AADF-43AB8C51F549}"/>
              </a:ext>
            </a:extLst>
          </p:cNvPr>
          <p:cNvSpPr txBox="1"/>
          <p:nvPr/>
        </p:nvSpPr>
        <p:spPr>
          <a:xfrm>
            <a:off x="1425463" y="2051646"/>
            <a:ext cx="4928553" cy="269304"/>
          </a:xfrm>
          <a:prstGeom prst="rect">
            <a:avLst/>
          </a:prstGeom>
          <a:noFill/>
        </p:spPr>
        <p:txBody>
          <a:bodyPr wrap="square">
            <a:spAutoFit/>
          </a:bodyPr>
          <a:lstStyle/>
          <a:p>
            <a:r>
              <a:rPr lang="da-DK" sz="1150" b="1" dirty="0">
                <a:solidFill>
                  <a:schemeClr val="accent3"/>
                </a:solidFill>
                <a:latin typeface="Montserrat" panose="00000500000000000000" pitchFamily="2" charset="0"/>
                <a:ea typeface="Work Sans Bold Roman" charset="0"/>
                <a:cs typeface="Work Sans Bold Roman" charset="0"/>
              </a:rPr>
              <a:t>Forstå dem, der skal gøre noget anderledes</a:t>
            </a:r>
          </a:p>
        </p:txBody>
      </p:sp>
      <p:sp>
        <p:nvSpPr>
          <p:cNvPr id="19" name="Tekstfelt 18">
            <a:extLst>
              <a:ext uri="{FF2B5EF4-FFF2-40B4-BE49-F238E27FC236}">
                <a16:creationId xmlns:a16="http://schemas.microsoft.com/office/drawing/2014/main" id="{A6A481A3-58C8-6A0D-FB73-417B5C65C0D4}"/>
              </a:ext>
            </a:extLst>
          </p:cNvPr>
          <p:cNvSpPr txBox="1"/>
          <p:nvPr/>
        </p:nvSpPr>
        <p:spPr>
          <a:xfrm>
            <a:off x="1454258" y="4304102"/>
            <a:ext cx="4928553" cy="269304"/>
          </a:xfrm>
          <a:prstGeom prst="rect">
            <a:avLst/>
          </a:prstGeom>
          <a:noFill/>
        </p:spPr>
        <p:txBody>
          <a:bodyPr wrap="square">
            <a:spAutoFit/>
          </a:bodyPr>
          <a:lstStyle/>
          <a:p>
            <a:r>
              <a:rPr lang="da-DK" sz="1150" b="1" dirty="0">
                <a:solidFill>
                  <a:schemeClr val="accent3"/>
                </a:solidFill>
                <a:latin typeface="Montserrat" panose="00000500000000000000" pitchFamily="2" charset="0"/>
                <a:ea typeface="Work Sans Bold Roman" charset="0"/>
                <a:cs typeface="Work Sans Bold Roman" charset="0"/>
              </a:rPr>
              <a:t>Skab mulighed for forandring for den enkelte arbejdsplads</a:t>
            </a:r>
            <a:endParaRPr lang="da-DK" sz="1150" dirty="0">
              <a:solidFill>
                <a:schemeClr val="accent3"/>
              </a:solidFill>
              <a:latin typeface="Montserrat" panose="00000500000000000000" pitchFamily="2" charset="0"/>
              <a:ea typeface="Work Sans Bold Roman" charset="0"/>
              <a:cs typeface="Work Sans Bold Roman" charset="0"/>
            </a:endParaRPr>
          </a:p>
        </p:txBody>
      </p:sp>
      <p:sp>
        <p:nvSpPr>
          <p:cNvPr id="20" name="Tekstfelt 19">
            <a:extLst>
              <a:ext uri="{FF2B5EF4-FFF2-40B4-BE49-F238E27FC236}">
                <a16:creationId xmlns:a16="http://schemas.microsoft.com/office/drawing/2014/main" id="{0BBDB2AF-42F6-8129-D058-B0F4BF5082BC}"/>
              </a:ext>
            </a:extLst>
          </p:cNvPr>
          <p:cNvSpPr txBox="1"/>
          <p:nvPr/>
        </p:nvSpPr>
        <p:spPr>
          <a:xfrm>
            <a:off x="711595" y="4794254"/>
            <a:ext cx="5430973" cy="1954381"/>
          </a:xfrm>
          <a:prstGeom prst="rect">
            <a:avLst/>
          </a:prstGeom>
          <a:noFill/>
        </p:spPr>
        <p:txBody>
          <a:bodyPr wrap="square">
            <a:spAutoFit/>
          </a:bodyPr>
          <a:lstStyle/>
          <a:p>
            <a:r>
              <a:rPr lang="da-DK" sz="1100" dirty="0">
                <a:solidFill>
                  <a:schemeClr val="accent3"/>
                </a:solidFill>
                <a:latin typeface="Montserrat" panose="00000500000000000000" pitchFamily="2" charset="0"/>
                <a:ea typeface="Work Sans Bold Roman" charset="0"/>
                <a:cs typeface="Work Sans Bold Roman" charset="0"/>
              </a:rPr>
              <a:t>Det er de lokale ledere, der har de nødvendige værktøjer til at få gennemført de ønskede forandringer, men det er jeres ansvar at klæde dem på til at kunne gøre det. I kan gøre det nemt for lederen ved at lave en materialesamling. Den kunne indeholde en præsentation, som de kan vise til deres arbejdsplads. Det kan være Seniorpartnerskabets øvrige værktøjer: Inspirationskataloget der er udviklet og indeholder gode eksempler på området, kommunikationsværktøjet</a:t>
            </a:r>
            <a:r>
              <a:rPr lang="da-DK" sz="1100" u="sng" dirty="0">
                <a:solidFill>
                  <a:schemeClr val="accent3"/>
                </a:solidFill>
                <a:latin typeface="Montserrat" panose="00000500000000000000" pitchFamily="2" charset="0"/>
                <a:ea typeface="Work Sans Bold Roman" charset="0"/>
                <a:cs typeface="Work Sans Bold Roman" charset="0"/>
              </a:rPr>
              <a:t>,</a:t>
            </a:r>
            <a:r>
              <a:rPr lang="da-DK" sz="1100" dirty="0">
                <a:solidFill>
                  <a:schemeClr val="accent3"/>
                </a:solidFill>
                <a:latin typeface="Montserrat" panose="00000500000000000000" pitchFamily="2" charset="0"/>
                <a:ea typeface="Work Sans Bold Roman" charset="0"/>
                <a:cs typeface="Work Sans Bold Roman" charset="0"/>
              </a:rPr>
              <a:t> samt endeligt det udarbejdede seniorsamtaleværktøj, der kan benyttes til fastholdelsessamtaler med seniormedarbejderne. Sørg for, at de kommer godt fra start, og vær tilstede og hjælp, hvor der kan være behov for det. Og følg op på, hvordan det går dem.</a:t>
            </a:r>
          </a:p>
        </p:txBody>
      </p:sp>
      <p:sp>
        <p:nvSpPr>
          <p:cNvPr id="27" name="Tekstfelt 26">
            <a:extLst>
              <a:ext uri="{FF2B5EF4-FFF2-40B4-BE49-F238E27FC236}">
                <a16:creationId xmlns:a16="http://schemas.microsoft.com/office/drawing/2014/main" id="{BE72A9EB-1EB6-3D2B-67CC-557ED0FA5F7C}"/>
              </a:ext>
            </a:extLst>
          </p:cNvPr>
          <p:cNvSpPr txBox="1"/>
          <p:nvPr/>
        </p:nvSpPr>
        <p:spPr>
          <a:xfrm>
            <a:off x="711596" y="7854354"/>
            <a:ext cx="5430973" cy="1446550"/>
          </a:xfrm>
          <a:prstGeom prst="rect">
            <a:avLst/>
          </a:prstGeom>
          <a:noFill/>
        </p:spPr>
        <p:txBody>
          <a:bodyPr wrap="square">
            <a:spAutoFit/>
          </a:bodyPr>
          <a:lstStyle/>
          <a:p>
            <a:r>
              <a:rPr lang="da-DK" sz="1100" dirty="0">
                <a:solidFill>
                  <a:schemeClr val="accent3"/>
                </a:solidFill>
                <a:latin typeface="Montserrat" panose="00000500000000000000" pitchFamily="2" charset="0"/>
                <a:ea typeface="Work Sans Bold Roman" charset="0"/>
                <a:cs typeface="Work Sans Bold Roman" charset="0"/>
              </a:rPr>
              <a:t>Før jeres første møder er det en god ide at blive helt skarpe på den brændende platform, der eksisterer i jeres kommune. Brug de data og tal som Hovedudvalget har videregivet, som illustrerer det nuværende problem på området og synliggør det potentiale, der ligger for de enkelte arbejdspladser i at investere i fastholdelse og rekruttering af seniormedarbejdere. Læg en plan og arbejd ud fra den – men vær åben for, at jeres plan kan ændre sig, når I gør jer de første erfaringer og ser de første resultater.</a:t>
            </a:r>
          </a:p>
        </p:txBody>
      </p:sp>
      <p:sp>
        <p:nvSpPr>
          <p:cNvPr id="28" name="Tekstfelt 27">
            <a:extLst>
              <a:ext uri="{FF2B5EF4-FFF2-40B4-BE49-F238E27FC236}">
                <a16:creationId xmlns:a16="http://schemas.microsoft.com/office/drawing/2014/main" id="{8F1ACD01-AC9B-EC9B-3365-FD7B43B54BE2}"/>
              </a:ext>
            </a:extLst>
          </p:cNvPr>
          <p:cNvSpPr txBox="1"/>
          <p:nvPr/>
        </p:nvSpPr>
        <p:spPr>
          <a:xfrm>
            <a:off x="1425463" y="7371173"/>
            <a:ext cx="4928553" cy="269304"/>
          </a:xfrm>
          <a:prstGeom prst="rect">
            <a:avLst/>
          </a:prstGeom>
          <a:noFill/>
        </p:spPr>
        <p:txBody>
          <a:bodyPr wrap="square">
            <a:spAutoFit/>
          </a:bodyPr>
          <a:lstStyle/>
          <a:p>
            <a:r>
              <a:rPr lang="da-DK" sz="1150" b="1" dirty="0">
                <a:solidFill>
                  <a:schemeClr val="accent3"/>
                </a:solidFill>
                <a:latin typeface="Montserrat" panose="00000500000000000000" pitchFamily="2" charset="0"/>
                <a:ea typeface="Work Sans Bold Roman" charset="0"/>
                <a:cs typeface="Work Sans Bold Roman" charset="0"/>
              </a:rPr>
              <a:t>Forbered jer – men vær åbne over for ændringer</a:t>
            </a:r>
          </a:p>
        </p:txBody>
      </p:sp>
    </p:spTree>
    <p:extLst>
      <p:ext uri="{BB962C8B-B14F-4D97-AF65-F5344CB8AC3E}">
        <p14:creationId xmlns:p14="http://schemas.microsoft.com/office/powerpoint/2010/main" val="2978238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05D12FD6-E104-FBA5-129F-079BA24689A2}"/>
              </a:ext>
            </a:extLst>
          </p:cNvPr>
          <p:cNvSpPr/>
          <p:nvPr/>
        </p:nvSpPr>
        <p:spPr>
          <a:xfrm>
            <a:off x="494853" y="2319983"/>
            <a:ext cx="5583218" cy="572549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defTabSz="914423">
              <a:defRPr/>
            </a:pPr>
            <a:endParaRPr lang="da-DK" sz="1200" b="1" dirty="0">
              <a:solidFill>
                <a:srgbClr val="000000"/>
              </a:solidFill>
              <a:latin typeface="Montserrat" panose="00000500000000000000" pitchFamily="2" charset="0"/>
              <a:ea typeface="Work Sans Bold Roman" charset="0"/>
              <a:cs typeface="Work Sans Bold Roman" charset="0"/>
            </a:endParaRPr>
          </a:p>
        </p:txBody>
      </p:sp>
      <p:sp>
        <p:nvSpPr>
          <p:cNvPr id="7" name="Rektangel 6">
            <a:extLst>
              <a:ext uri="{FF2B5EF4-FFF2-40B4-BE49-F238E27FC236}">
                <a16:creationId xmlns:a16="http://schemas.microsoft.com/office/drawing/2014/main" id="{7D8A90F2-02D0-51F6-74A6-4F1B7EF57D37}"/>
              </a:ext>
            </a:extLst>
          </p:cNvPr>
          <p:cNvSpPr/>
          <p:nvPr/>
        </p:nvSpPr>
        <p:spPr>
          <a:xfrm>
            <a:off x="494853" y="2319984"/>
            <a:ext cx="5583218" cy="5797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defTabSz="914423">
              <a:defRPr/>
            </a:pPr>
            <a:r>
              <a:rPr lang="da-DK" sz="1200" b="1">
                <a:solidFill>
                  <a:srgbClr val="453673"/>
                </a:solidFill>
                <a:latin typeface="Montserrat" panose="00000500000000000000" pitchFamily="2" charset="0"/>
                <a:ea typeface="Work Sans Bold Roman" charset="0"/>
                <a:cs typeface="Work Sans Bold Roman" charset="0"/>
              </a:rPr>
              <a:t>Opgave			Ansvarlig	            Opfølgning</a:t>
            </a:r>
          </a:p>
        </p:txBody>
      </p:sp>
      <p:cxnSp>
        <p:nvCxnSpPr>
          <p:cNvPr id="9" name="Lige forbindelse 8">
            <a:extLst>
              <a:ext uri="{FF2B5EF4-FFF2-40B4-BE49-F238E27FC236}">
                <a16:creationId xmlns:a16="http://schemas.microsoft.com/office/drawing/2014/main" id="{189D7C79-E2DB-E53E-083C-DC436A97CCC3}"/>
              </a:ext>
            </a:extLst>
          </p:cNvPr>
          <p:cNvCxnSpPr>
            <a:cxnSpLocks/>
          </p:cNvCxnSpPr>
          <p:nvPr/>
        </p:nvCxnSpPr>
        <p:spPr>
          <a:xfrm>
            <a:off x="4615031" y="2899752"/>
            <a:ext cx="0" cy="5145724"/>
          </a:xfrm>
          <a:prstGeom prst="line">
            <a:avLst/>
          </a:prstGeom>
          <a:ln w="12700">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Lige forbindelse 10">
            <a:extLst>
              <a:ext uri="{FF2B5EF4-FFF2-40B4-BE49-F238E27FC236}">
                <a16:creationId xmlns:a16="http://schemas.microsoft.com/office/drawing/2014/main" id="{412DBF45-6401-CA62-19CA-99F0B0F862FB}"/>
              </a:ext>
            </a:extLst>
          </p:cNvPr>
          <p:cNvCxnSpPr>
            <a:cxnSpLocks/>
          </p:cNvCxnSpPr>
          <p:nvPr/>
        </p:nvCxnSpPr>
        <p:spPr>
          <a:xfrm>
            <a:off x="494853" y="3626159"/>
            <a:ext cx="5583218" cy="0"/>
          </a:xfrm>
          <a:prstGeom prst="line">
            <a:avLst/>
          </a:prstGeom>
          <a:ln w="12700">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Lige forbindelse 14">
            <a:extLst>
              <a:ext uri="{FF2B5EF4-FFF2-40B4-BE49-F238E27FC236}">
                <a16:creationId xmlns:a16="http://schemas.microsoft.com/office/drawing/2014/main" id="{6DA884A5-CA77-F915-88CD-FE9506B3E9B9}"/>
              </a:ext>
            </a:extLst>
          </p:cNvPr>
          <p:cNvCxnSpPr>
            <a:cxnSpLocks/>
          </p:cNvCxnSpPr>
          <p:nvPr/>
        </p:nvCxnSpPr>
        <p:spPr>
          <a:xfrm>
            <a:off x="494853" y="4362712"/>
            <a:ext cx="5583218" cy="0"/>
          </a:xfrm>
          <a:prstGeom prst="line">
            <a:avLst/>
          </a:prstGeom>
          <a:ln w="12700">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Lige forbindelse 15">
            <a:extLst>
              <a:ext uri="{FF2B5EF4-FFF2-40B4-BE49-F238E27FC236}">
                <a16:creationId xmlns:a16="http://schemas.microsoft.com/office/drawing/2014/main" id="{295B3B83-3B4F-40DB-D03E-5013B791D6BD}"/>
              </a:ext>
            </a:extLst>
          </p:cNvPr>
          <p:cNvCxnSpPr>
            <a:cxnSpLocks/>
          </p:cNvCxnSpPr>
          <p:nvPr/>
        </p:nvCxnSpPr>
        <p:spPr>
          <a:xfrm>
            <a:off x="494853" y="5099265"/>
            <a:ext cx="5583218" cy="0"/>
          </a:xfrm>
          <a:prstGeom prst="line">
            <a:avLst/>
          </a:prstGeom>
          <a:ln w="12700">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Tekstfelt 18">
            <a:extLst>
              <a:ext uri="{FF2B5EF4-FFF2-40B4-BE49-F238E27FC236}">
                <a16:creationId xmlns:a16="http://schemas.microsoft.com/office/drawing/2014/main" id="{0A6FAB10-38FA-62F3-878B-F3E76259630B}"/>
              </a:ext>
            </a:extLst>
          </p:cNvPr>
          <p:cNvSpPr txBox="1"/>
          <p:nvPr/>
        </p:nvSpPr>
        <p:spPr>
          <a:xfrm>
            <a:off x="700413" y="2999402"/>
            <a:ext cx="2613212" cy="507831"/>
          </a:xfrm>
          <a:prstGeom prst="rect">
            <a:avLst/>
          </a:prstGeom>
          <a:noFill/>
        </p:spPr>
        <p:txBody>
          <a:bodyPr wrap="square" lIns="0" tIns="0" rIns="0" bIns="0" rtlCol="0">
            <a:spAutoFit/>
          </a:bodyPr>
          <a:lstStyle/>
          <a:p>
            <a:pPr defTabSz="914423">
              <a:defRPr/>
            </a:pPr>
            <a:r>
              <a:rPr lang="da-DK" sz="1100" dirty="0">
                <a:solidFill>
                  <a:srgbClr val="453673"/>
                </a:solidFill>
                <a:latin typeface="Montserrat" panose="00000500000000000000" pitchFamily="2" charset="0"/>
                <a:ea typeface="Work Sans Bold Roman" charset="0"/>
                <a:cs typeface="Work Sans Bold Roman" charset="0"/>
              </a:rPr>
              <a:t>Overlevere viden og materiale </a:t>
            </a:r>
          </a:p>
          <a:p>
            <a:pPr defTabSz="914423">
              <a:defRPr/>
            </a:pPr>
            <a:r>
              <a:rPr lang="da-DK" sz="1100" dirty="0">
                <a:solidFill>
                  <a:srgbClr val="453673"/>
                </a:solidFill>
                <a:latin typeface="Montserrat" panose="00000500000000000000" pitchFamily="2" charset="0"/>
                <a:ea typeface="Work Sans Bold Roman" charset="0"/>
                <a:cs typeface="Work Sans Bold Roman" charset="0"/>
              </a:rPr>
              <a:t>til lokale med eller konkrete arbejdspladser</a:t>
            </a:r>
          </a:p>
        </p:txBody>
      </p:sp>
      <p:sp>
        <p:nvSpPr>
          <p:cNvPr id="20" name="Tekstfelt 19">
            <a:extLst>
              <a:ext uri="{FF2B5EF4-FFF2-40B4-BE49-F238E27FC236}">
                <a16:creationId xmlns:a16="http://schemas.microsoft.com/office/drawing/2014/main" id="{BCB86DD4-1329-28EB-545D-CB9EE89E8F95}"/>
              </a:ext>
            </a:extLst>
          </p:cNvPr>
          <p:cNvSpPr txBox="1"/>
          <p:nvPr/>
        </p:nvSpPr>
        <p:spPr>
          <a:xfrm>
            <a:off x="700413" y="3757612"/>
            <a:ext cx="2504401" cy="507831"/>
          </a:xfrm>
          <a:prstGeom prst="rect">
            <a:avLst/>
          </a:prstGeom>
          <a:noFill/>
        </p:spPr>
        <p:txBody>
          <a:bodyPr wrap="square" lIns="0" tIns="0" rIns="0" bIns="0" rtlCol="0">
            <a:spAutoFit/>
          </a:bodyPr>
          <a:lstStyle/>
          <a:p>
            <a:r>
              <a:rPr lang="da-DK" sz="1100" dirty="0">
                <a:solidFill>
                  <a:srgbClr val="453673"/>
                </a:solidFill>
                <a:latin typeface="Montserrat" panose="00000500000000000000" pitchFamily="2" charset="0"/>
                <a:ea typeface="Work Sans Bold Roman" charset="0"/>
                <a:cs typeface="Work Sans Bold Roman" charset="0"/>
              </a:rPr>
              <a:t>Rapportere tilbage til Hovedudvalget om jeres</a:t>
            </a:r>
          </a:p>
          <a:p>
            <a:r>
              <a:rPr lang="da-DK" sz="1100" dirty="0">
                <a:solidFill>
                  <a:srgbClr val="453673"/>
                </a:solidFill>
                <a:latin typeface="Montserrat" panose="00000500000000000000" pitchFamily="2" charset="0"/>
                <a:ea typeface="Work Sans Bold Roman" charset="0"/>
                <a:cs typeface="Work Sans Bold Roman" charset="0"/>
              </a:rPr>
              <a:t> erfaringer</a:t>
            </a:r>
          </a:p>
        </p:txBody>
      </p:sp>
      <p:sp>
        <p:nvSpPr>
          <p:cNvPr id="21" name="Titel 1">
            <a:extLst>
              <a:ext uri="{FF2B5EF4-FFF2-40B4-BE49-F238E27FC236}">
                <a16:creationId xmlns:a16="http://schemas.microsoft.com/office/drawing/2014/main" id="{7004B5BF-7EB4-FC25-B0FD-A8F08545456B}"/>
              </a:ext>
            </a:extLst>
          </p:cNvPr>
          <p:cNvSpPr txBox="1">
            <a:spLocks/>
          </p:cNvSpPr>
          <p:nvPr/>
        </p:nvSpPr>
        <p:spPr>
          <a:xfrm>
            <a:off x="527101" y="1018505"/>
            <a:ext cx="4584342" cy="1578160"/>
          </a:xfrm>
          <a:prstGeom prst="rect">
            <a:avLst/>
          </a:prstGeom>
        </p:spPr>
        <p:txBody>
          <a:bodyPr vert="horz" lIns="0" tIns="0" rIns="0" bIns="0" rtlCol="0" anchor="t" anchorCtr="0">
            <a:noAutofit/>
          </a:bodyPr>
          <a:lstStyle>
            <a:lvl1pPr algn="l" defTabSz="244217" rtl="0" eaLnBrk="1" latinLnBrk="0" hangingPunct="1">
              <a:lnSpc>
                <a:spcPct val="100000"/>
              </a:lnSpc>
              <a:spcBef>
                <a:spcPct val="0"/>
              </a:spcBef>
              <a:buNone/>
              <a:defRPr sz="1576" b="1" kern="1200" cap="none" baseline="0">
                <a:solidFill>
                  <a:schemeClr val="tx1"/>
                </a:solidFill>
                <a:latin typeface="Montserrat" pitchFamily="2" charset="77"/>
                <a:ea typeface="Montserrat" pitchFamily="2" charset="77"/>
                <a:cs typeface="Montserrat" pitchFamily="2" charset="77"/>
              </a:defRPr>
            </a:lvl1pPr>
          </a:lstStyle>
          <a:p>
            <a:pPr defTabSz="244223">
              <a:defRPr/>
            </a:pPr>
            <a:r>
              <a:rPr lang="da-DK" sz="1577">
                <a:solidFill>
                  <a:schemeClr val="accent3"/>
                </a:solidFill>
                <a:latin typeface="Montserrat" panose="00000500000000000000" pitchFamily="2" charset="0"/>
              </a:rPr>
              <a:t>Opfølgningsplan og ansvarsfordeling</a:t>
            </a:r>
          </a:p>
        </p:txBody>
      </p:sp>
      <p:sp>
        <p:nvSpPr>
          <p:cNvPr id="22" name="Rektangel 21">
            <a:extLst>
              <a:ext uri="{FF2B5EF4-FFF2-40B4-BE49-F238E27FC236}">
                <a16:creationId xmlns:a16="http://schemas.microsoft.com/office/drawing/2014/main" id="{D9BA575C-2D6B-5D08-9355-808D4AF21217}"/>
              </a:ext>
            </a:extLst>
          </p:cNvPr>
          <p:cNvSpPr/>
          <p:nvPr/>
        </p:nvSpPr>
        <p:spPr>
          <a:xfrm>
            <a:off x="2" y="4235"/>
            <a:ext cx="638629" cy="6114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80000" rIns="144000" bIns="180000" numCol="1" spcCol="0" rtlCol="0" fromWordArt="0" anchor="ctr" anchorCtr="0" forceAA="0" compatLnSpc="1">
            <a:prstTxWarp prst="textNoShape">
              <a:avLst/>
            </a:prstTxWarp>
            <a:noAutofit/>
          </a:bodyPr>
          <a:lstStyle/>
          <a:p>
            <a:pPr algn="ctr" defTabSz="914423">
              <a:defRPr/>
            </a:pPr>
            <a:r>
              <a:rPr lang="da-DK" sz="2400" b="1">
                <a:solidFill>
                  <a:srgbClr val="FFFFFF"/>
                </a:solidFill>
                <a:latin typeface="Montserrat" panose="00000500000000000000" pitchFamily="2" charset="0"/>
                <a:ea typeface="Work Sans Bold Roman" charset="0"/>
                <a:cs typeface="Work Sans Bold Roman" charset="0"/>
              </a:rPr>
              <a:t>12</a:t>
            </a:r>
          </a:p>
        </p:txBody>
      </p:sp>
      <p:sp>
        <p:nvSpPr>
          <p:cNvPr id="24" name="Tekstfelt 23">
            <a:extLst>
              <a:ext uri="{FF2B5EF4-FFF2-40B4-BE49-F238E27FC236}">
                <a16:creationId xmlns:a16="http://schemas.microsoft.com/office/drawing/2014/main" id="{EF5F9F9B-9959-2A7F-7A5D-D95E83463E49}"/>
              </a:ext>
            </a:extLst>
          </p:cNvPr>
          <p:cNvSpPr txBox="1"/>
          <p:nvPr/>
        </p:nvSpPr>
        <p:spPr>
          <a:xfrm>
            <a:off x="527101" y="1329025"/>
            <a:ext cx="5550970" cy="677108"/>
          </a:xfrm>
          <a:prstGeom prst="rect">
            <a:avLst/>
          </a:prstGeom>
          <a:noFill/>
        </p:spPr>
        <p:txBody>
          <a:bodyPr wrap="square" lIns="0" tIns="0" rIns="0" bIns="0" rtlCol="0">
            <a:spAutoFit/>
          </a:bodyPr>
          <a:lstStyle/>
          <a:p>
            <a:pPr defTabSz="914423">
              <a:defRPr/>
            </a:pPr>
            <a:endParaRPr lang="da-DK" sz="1100" dirty="0">
              <a:solidFill>
                <a:srgbClr val="453673"/>
              </a:solidFill>
              <a:latin typeface="Montserrat" panose="00000500000000000000" pitchFamily="2" charset="0"/>
              <a:ea typeface="Work Sans Bold Roman" charset="0"/>
              <a:cs typeface="Work Sans Bold Roman" charset="0"/>
            </a:endParaRPr>
          </a:p>
          <a:p>
            <a:pPr defTabSz="914423">
              <a:defRPr/>
            </a:pPr>
            <a:r>
              <a:rPr lang="da-DK" sz="1100" dirty="0">
                <a:solidFill>
                  <a:srgbClr val="453673"/>
                </a:solidFill>
                <a:latin typeface="Montserrat" panose="00000500000000000000" pitchFamily="2" charset="0"/>
                <a:ea typeface="Work Sans Bold Roman" charset="0"/>
                <a:cs typeface="Work Sans Bold Roman" charset="0"/>
              </a:rPr>
              <a:t>For at sikre systematisk opfølgning, anbefaler Seniorpartnerskabet, at I allerede nu uddelegerer ansvarsområder og ansvaret for, hvordan I sikre den gode opfølgning.</a:t>
            </a:r>
            <a:endParaRPr lang="da-DK" sz="1100" u="sng" dirty="0">
              <a:solidFill>
                <a:srgbClr val="453673"/>
              </a:solidFill>
              <a:latin typeface="Montserrat" panose="00000500000000000000" pitchFamily="2" charset="0"/>
              <a:ea typeface="Work Sans Bold Roman" charset="0"/>
              <a:cs typeface="Work Sans Bold Roman" charset="0"/>
            </a:endParaRPr>
          </a:p>
        </p:txBody>
      </p:sp>
      <p:cxnSp>
        <p:nvCxnSpPr>
          <p:cNvPr id="49" name="Lige forbindelse 48">
            <a:extLst>
              <a:ext uri="{FF2B5EF4-FFF2-40B4-BE49-F238E27FC236}">
                <a16:creationId xmlns:a16="http://schemas.microsoft.com/office/drawing/2014/main" id="{3B972920-74E3-EDD6-5DC0-3D32A26FC4AF}"/>
              </a:ext>
            </a:extLst>
          </p:cNvPr>
          <p:cNvCxnSpPr>
            <a:cxnSpLocks/>
          </p:cNvCxnSpPr>
          <p:nvPr/>
        </p:nvCxnSpPr>
        <p:spPr>
          <a:xfrm>
            <a:off x="494853" y="5835818"/>
            <a:ext cx="5583218" cy="0"/>
          </a:xfrm>
          <a:prstGeom prst="line">
            <a:avLst/>
          </a:prstGeom>
          <a:ln w="12700">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Lige forbindelse 49">
            <a:extLst>
              <a:ext uri="{FF2B5EF4-FFF2-40B4-BE49-F238E27FC236}">
                <a16:creationId xmlns:a16="http://schemas.microsoft.com/office/drawing/2014/main" id="{E8F2C102-E5E9-7E5D-9A95-5B1A1A6B13BD}"/>
              </a:ext>
            </a:extLst>
          </p:cNvPr>
          <p:cNvCxnSpPr>
            <a:cxnSpLocks/>
          </p:cNvCxnSpPr>
          <p:nvPr/>
        </p:nvCxnSpPr>
        <p:spPr>
          <a:xfrm>
            <a:off x="494853" y="2889606"/>
            <a:ext cx="5583218" cy="0"/>
          </a:xfrm>
          <a:prstGeom prst="line">
            <a:avLst/>
          </a:prstGeom>
          <a:ln w="12700">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Lige forbindelse 54">
            <a:extLst>
              <a:ext uri="{FF2B5EF4-FFF2-40B4-BE49-F238E27FC236}">
                <a16:creationId xmlns:a16="http://schemas.microsoft.com/office/drawing/2014/main" id="{2B780F5C-C2F4-D082-50E8-063B07071A4E}"/>
              </a:ext>
            </a:extLst>
          </p:cNvPr>
          <p:cNvCxnSpPr>
            <a:cxnSpLocks/>
          </p:cNvCxnSpPr>
          <p:nvPr/>
        </p:nvCxnSpPr>
        <p:spPr>
          <a:xfrm>
            <a:off x="3202530" y="2889606"/>
            <a:ext cx="0" cy="5155870"/>
          </a:xfrm>
          <a:prstGeom prst="line">
            <a:avLst/>
          </a:prstGeom>
          <a:ln w="12700">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Lige forbindelse 11">
            <a:extLst>
              <a:ext uri="{FF2B5EF4-FFF2-40B4-BE49-F238E27FC236}">
                <a16:creationId xmlns:a16="http://schemas.microsoft.com/office/drawing/2014/main" id="{329ED8D5-3A9B-97AF-03C8-47FE18360388}"/>
              </a:ext>
            </a:extLst>
          </p:cNvPr>
          <p:cNvCxnSpPr>
            <a:cxnSpLocks/>
          </p:cNvCxnSpPr>
          <p:nvPr/>
        </p:nvCxnSpPr>
        <p:spPr>
          <a:xfrm>
            <a:off x="494853" y="7308924"/>
            <a:ext cx="5583218" cy="0"/>
          </a:xfrm>
          <a:prstGeom prst="line">
            <a:avLst/>
          </a:prstGeom>
          <a:ln w="12700">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Lige forbindelse 12">
            <a:extLst>
              <a:ext uri="{FF2B5EF4-FFF2-40B4-BE49-F238E27FC236}">
                <a16:creationId xmlns:a16="http://schemas.microsoft.com/office/drawing/2014/main" id="{4E1DD5B6-4E26-0DCE-44E3-9D49C8C720BB}"/>
              </a:ext>
            </a:extLst>
          </p:cNvPr>
          <p:cNvCxnSpPr>
            <a:cxnSpLocks/>
          </p:cNvCxnSpPr>
          <p:nvPr/>
        </p:nvCxnSpPr>
        <p:spPr>
          <a:xfrm>
            <a:off x="494853" y="6572371"/>
            <a:ext cx="5583218" cy="0"/>
          </a:xfrm>
          <a:prstGeom prst="line">
            <a:avLst/>
          </a:prstGeom>
          <a:ln w="12700">
            <a:solidFill>
              <a:schemeClr val="accent3"/>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2657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954BF3-E326-17B3-BC5E-9694BFD76F09}"/>
              </a:ext>
            </a:extLst>
          </p:cNvPr>
          <p:cNvSpPr>
            <a:spLocks noGrp="1"/>
          </p:cNvSpPr>
          <p:nvPr>
            <p:ph type="title"/>
          </p:nvPr>
        </p:nvSpPr>
        <p:spPr>
          <a:xfrm>
            <a:off x="506813" y="931532"/>
            <a:ext cx="4584342" cy="1282255"/>
          </a:xfrm>
        </p:spPr>
        <p:txBody>
          <a:bodyPr/>
          <a:lstStyle/>
          <a:p>
            <a:r>
              <a:rPr lang="da-DK" sz="2500" dirty="0">
                <a:solidFill>
                  <a:srgbClr val="453673"/>
                </a:solidFill>
                <a:latin typeface="Montserrat" panose="00000500000000000000" pitchFamily="2" charset="0"/>
              </a:rPr>
              <a:t>Introduktion til håndbogen</a:t>
            </a:r>
          </a:p>
        </p:txBody>
      </p:sp>
      <p:sp>
        <p:nvSpPr>
          <p:cNvPr id="3" name="Tekstfelt 2">
            <a:extLst>
              <a:ext uri="{FF2B5EF4-FFF2-40B4-BE49-F238E27FC236}">
                <a16:creationId xmlns:a16="http://schemas.microsoft.com/office/drawing/2014/main" id="{8DFD572A-A5F5-46D9-4E96-3399C2338563}"/>
              </a:ext>
            </a:extLst>
          </p:cNvPr>
          <p:cNvSpPr txBox="1"/>
          <p:nvPr/>
        </p:nvSpPr>
        <p:spPr>
          <a:xfrm>
            <a:off x="506814" y="1666372"/>
            <a:ext cx="6008935" cy="5586145"/>
          </a:xfrm>
          <a:prstGeom prst="rect">
            <a:avLst/>
          </a:prstGeom>
          <a:noFill/>
        </p:spPr>
        <p:txBody>
          <a:bodyPr wrap="square" lIns="0" tIns="0" rIns="0" bIns="0" rtlCol="0">
            <a:spAutoFit/>
          </a:bodyPr>
          <a:lstStyle/>
          <a:p>
            <a:r>
              <a:rPr lang="da-DK" sz="1100" b="1" dirty="0">
                <a:solidFill>
                  <a:srgbClr val="453673"/>
                </a:solidFill>
                <a:latin typeface="Montserrat" panose="00000500000000000000" pitchFamily="2" charset="0"/>
                <a:ea typeface="Work Sans Bold Roman" charset="0"/>
                <a:cs typeface="Work Sans Bold Roman" charset="0"/>
              </a:rPr>
              <a:t>Introduktion til Seniorpartnerskabet</a:t>
            </a:r>
            <a:br>
              <a:rPr lang="da-DK" sz="1100" dirty="0">
                <a:solidFill>
                  <a:srgbClr val="453673"/>
                </a:solidFill>
                <a:latin typeface="Montserrat" panose="00000500000000000000" pitchFamily="2" charset="0"/>
                <a:ea typeface="Work Sans Bold Roman" charset="0"/>
                <a:cs typeface="Work Sans Bold Roman" charset="0"/>
              </a:rPr>
            </a:br>
            <a:r>
              <a:rPr lang="da-DK" sz="1100" dirty="0">
                <a:solidFill>
                  <a:srgbClr val="453673"/>
                </a:solidFill>
                <a:latin typeface="Montserrat" panose="00000500000000000000" pitchFamily="2" charset="0"/>
                <a:ea typeface="Work Sans Bold Roman" charset="0"/>
                <a:cs typeface="Work Sans Bold Roman" charset="0"/>
              </a:rPr>
              <a:t>KL og Forhandlingsfællesskabet står sammen med 43 kommuner bag Seniorpartnerskabet. Seniorpartnerskabet arbejder for at give flere seniorer lyst til og mulighed for at blive længere tid på det kommunale arbejdsmarked.</a:t>
            </a:r>
          </a:p>
          <a:p>
            <a:endParaRPr lang="da-DK" sz="1100" dirty="0">
              <a:solidFill>
                <a:srgbClr val="453673"/>
              </a:solidFill>
              <a:latin typeface="Montserrat" panose="00000500000000000000" pitchFamily="2" charset="0"/>
              <a:ea typeface="Work Sans Bold Roman" charset="0"/>
              <a:cs typeface="Work Sans Bold Roman" charset="0"/>
            </a:endParaRPr>
          </a:p>
          <a:p>
            <a:r>
              <a:rPr lang="da-DK" sz="1100" dirty="0">
                <a:solidFill>
                  <a:srgbClr val="453673"/>
                </a:solidFill>
                <a:latin typeface="Montserrat" panose="00000500000000000000" pitchFamily="2" charset="0"/>
                <a:ea typeface="Work Sans Bold Roman" charset="0"/>
                <a:cs typeface="Work Sans Bold Roman" charset="0"/>
              </a:rPr>
              <a:t>Seniorpartnerskabet har udviklet værktøjer og løsninger, der kan inspirere jer og andre kommuner med jeres arbejde med seniorindsatser, der skal styrke fastholdelse og rekruttering af seniorer.</a:t>
            </a:r>
          </a:p>
          <a:p>
            <a:endParaRPr lang="da-DK" sz="1100" dirty="0">
              <a:solidFill>
                <a:srgbClr val="453673"/>
              </a:solidFill>
              <a:latin typeface="Montserrat" panose="00000500000000000000" pitchFamily="2" charset="0"/>
              <a:ea typeface="Work Sans Bold Roman" charset="0"/>
              <a:cs typeface="Work Sans Bold Roman" charset="0"/>
            </a:endParaRPr>
          </a:p>
          <a:p>
            <a:endParaRPr lang="da-DK" sz="1100" dirty="0">
              <a:solidFill>
                <a:srgbClr val="453673"/>
              </a:solidFill>
              <a:latin typeface="Montserrat" panose="00000500000000000000" pitchFamily="2" charset="0"/>
              <a:ea typeface="Work Sans Bold Roman" charset="0"/>
              <a:cs typeface="Work Sans Bold Roman" charset="0"/>
            </a:endParaRPr>
          </a:p>
          <a:p>
            <a:r>
              <a:rPr lang="da-DK" sz="1100" b="1" dirty="0">
                <a:solidFill>
                  <a:srgbClr val="453673"/>
                </a:solidFill>
                <a:latin typeface="Montserrat" panose="00000500000000000000" pitchFamily="2" charset="0"/>
                <a:ea typeface="Work Sans Bold Roman" charset="0"/>
                <a:cs typeface="Work Sans Bold Roman" charset="0"/>
              </a:rPr>
              <a:t>Introduktion til håndbogen</a:t>
            </a:r>
          </a:p>
          <a:p>
            <a:pPr defTabSz="914423">
              <a:defRPr/>
            </a:pPr>
            <a:r>
              <a:rPr lang="da-DK" sz="1100" dirty="0">
                <a:solidFill>
                  <a:srgbClr val="453673"/>
                </a:solidFill>
                <a:latin typeface="Montserrat" panose="00000500000000000000" pitchFamily="2" charset="0"/>
                <a:ea typeface="Work Sans Bold Roman" charset="0"/>
                <a:cs typeface="Work Sans Bold Roman" charset="0"/>
              </a:rPr>
              <a:t>Skal det lykkes at give flere seniorer lyst og mulighed for at blive længere i arbejde, kan der være behov for en systemisk indsats for at rykke på både kulturen og vanerne på arbejdspladsen/i organisationen. Derfor har Seniorpartnerskabet udarbejdet denne håndbog, der kan støtte jeres indsats på dette område. </a:t>
            </a:r>
          </a:p>
          <a:p>
            <a:pPr defTabSz="914423">
              <a:defRPr/>
            </a:pPr>
            <a:endParaRPr lang="da-DK" sz="1100" dirty="0">
              <a:solidFill>
                <a:srgbClr val="453673"/>
              </a:solidFill>
              <a:latin typeface="Montserrat" panose="00000500000000000000" pitchFamily="2" charset="0"/>
              <a:ea typeface="Work Sans Bold Roman" charset="0"/>
              <a:cs typeface="Work Sans Bold Roman" charset="0"/>
            </a:endParaRPr>
          </a:p>
          <a:p>
            <a:pPr defTabSz="914423">
              <a:defRPr/>
            </a:pPr>
            <a:r>
              <a:rPr lang="da-DK" sz="1100" dirty="0">
                <a:solidFill>
                  <a:srgbClr val="453673"/>
                </a:solidFill>
                <a:latin typeface="Montserrat" panose="00000500000000000000" pitchFamily="2" charset="0"/>
                <a:ea typeface="Work Sans Bold Roman" charset="0"/>
                <a:cs typeface="Work Sans Bold Roman" charset="0"/>
              </a:rPr>
              <a:t>Værktøjet henvender sig til Hovedudvalget og - alt efter jeres organisering - andre MED-udvalg. Første del af håndbogen er til Hovedudvalget og anden del til den nedsatte arbejdsgruppe, udvalgte MED-udvalg eller lignende. </a:t>
            </a:r>
          </a:p>
          <a:p>
            <a:pPr defTabSz="914423">
              <a:defRPr/>
            </a:pPr>
            <a:endParaRPr lang="da-DK" sz="1100" dirty="0">
              <a:solidFill>
                <a:srgbClr val="453673"/>
              </a:solidFill>
              <a:latin typeface="Montserrat" panose="00000500000000000000" pitchFamily="2" charset="0"/>
              <a:ea typeface="Work Sans Bold Roman" charset="0"/>
              <a:cs typeface="Work Sans Bold Roman" charset="0"/>
            </a:endParaRPr>
          </a:p>
          <a:p>
            <a:pPr defTabSz="914423">
              <a:defRPr/>
            </a:pPr>
            <a:r>
              <a:rPr lang="da-DK" sz="1100" dirty="0">
                <a:solidFill>
                  <a:srgbClr val="453673"/>
                </a:solidFill>
                <a:latin typeface="Montserrat" panose="00000500000000000000" pitchFamily="2" charset="0"/>
                <a:ea typeface="Work Sans Bold Roman" charset="0"/>
                <a:cs typeface="Work Sans Bold Roman" charset="0"/>
              </a:rPr>
              <a:t>Seniorpartnerskabet anbefaler, at I læser og anvender håndbogen i den rækkefølge, som den bliver præsenteret, da den er bygget op efter en proces, som svarer til det forløb, de 43 kommuner i Seniorpartnerskabet har efterspurgt. For nogle kommuner gælder det, at I allerede har en stærk seniorpolitik og anvender seniorsamtaler, mens det for andre er en ny proces. Fælles gælder, at det er relevant for alle at (gen)overveje eksisterende eller nye seniorindsatser på tværs af kommunale arbejdspladser.</a:t>
            </a:r>
          </a:p>
          <a:p>
            <a:pPr defTabSz="914423">
              <a:defRPr/>
            </a:pPr>
            <a:endParaRPr lang="da-DK" sz="1100" dirty="0">
              <a:solidFill>
                <a:srgbClr val="453673"/>
              </a:solidFill>
              <a:latin typeface="Montserrat" panose="00000500000000000000" pitchFamily="2" charset="0"/>
              <a:ea typeface="Work Sans Bold Roman" charset="0"/>
              <a:cs typeface="Work Sans Bold Roman" charset="0"/>
            </a:endParaRPr>
          </a:p>
          <a:p>
            <a:pPr defTabSz="914423">
              <a:defRPr/>
            </a:pPr>
            <a:r>
              <a:rPr lang="da-DK" sz="1100" dirty="0">
                <a:solidFill>
                  <a:srgbClr val="453673"/>
                </a:solidFill>
                <a:latin typeface="Montserrat" panose="00000500000000000000" pitchFamily="2" charset="0"/>
                <a:ea typeface="Work Sans Bold Roman" charset="0"/>
                <a:cs typeface="Work Sans Bold Roman" charset="0"/>
              </a:rPr>
              <a:t>Hver kommune har sin egen struktur og egen situation med hensyn til særlige muligheder og udfordringer på seniorområdet. </a:t>
            </a:r>
            <a:r>
              <a:rPr lang="da-DK" sz="1100" b="1" dirty="0">
                <a:solidFill>
                  <a:srgbClr val="453673"/>
                </a:solidFill>
                <a:latin typeface="Montserrat" panose="00000500000000000000" pitchFamily="2" charset="0"/>
                <a:ea typeface="Work Sans Bold Roman" charset="0"/>
                <a:cs typeface="Work Sans Bold Roman" charset="0"/>
              </a:rPr>
              <a:t>Forskellige forudsætninger kalder på forskellige løsninger. I kender jeres kommune og arbejdsplads bedst - vi anbefaler jer derfor at tilpasse vejledningerne i håndbogen, hvor det giver mening for jer.</a:t>
            </a:r>
            <a:endParaRPr lang="da-DK" sz="1100" dirty="0">
              <a:solidFill>
                <a:srgbClr val="453673"/>
              </a:solidFill>
              <a:latin typeface="Montserrat" panose="00000500000000000000" pitchFamily="2" charset="0"/>
              <a:ea typeface="Work Sans Bold Roman" charset="0"/>
              <a:cs typeface="Work Sans Bold Roman" charset="0"/>
            </a:endParaRPr>
          </a:p>
        </p:txBody>
      </p:sp>
    </p:spTree>
    <p:extLst>
      <p:ext uri="{BB962C8B-B14F-4D97-AF65-F5344CB8AC3E}">
        <p14:creationId xmlns:p14="http://schemas.microsoft.com/office/powerpoint/2010/main" val="1768142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AB5345-1289-95B1-B972-B6F836613F96}"/>
              </a:ext>
            </a:extLst>
          </p:cNvPr>
          <p:cNvSpPr>
            <a:spLocks noGrp="1"/>
          </p:cNvSpPr>
          <p:nvPr>
            <p:ph type="title"/>
          </p:nvPr>
        </p:nvSpPr>
        <p:spPr>
          <a:xfrm>
            <a:off x="502391" y="545249"/>
            <a:ext cx="6040313" cy="1282255"/>
          </a:xfrm>
        </p:spPr>
        <p:txBody>
          <a:bodyPr/>
          <a:lstStyle/>
          <a:p>
            <a:r>
              <a:rPr lang="da-DK" sz="2500" dirty="0">
                <a:solidFill>
                  <a:srgbClr val="453673"/>
                </a:solidFill>
                <a:latin typeface="Montserrat" panose="00000500000000000000" pitchFamily="2" charset="0"/>
              </a:rPr>
              <a:t>Gode råd til organisering og forankring i jeres kommune</a:t>
            </a:r>
          </a:p>
        </p:txBody>
      </p:sp>
      <p:sp>
        <p:nvSpPr>
          <p:cNvPr id="3" name="Tekstfelt 2">
            <a:extLst>
              <a:ext uri="{FF2B5EF4-FFF2-40B4-BE49-F238E27FC236}">
                <a16:creationId xmlns:a16="http://schemas.microsoft.com/office/drawing/2014/main" id="{D67B65B9-06DB-477E-3F32-FB081B21BFEC}"/>
              </a:ext>
            </a:extLst>
          </p:cNvPr>
          <p:cNvSpPr txBox="1"/>
          <p:nvPr/>
        </p:nvSpPr>
        <p:spPr>
          <a:xfrm>
            <a:off x="502391" y="1315591"/>
            <a:ext cx="5957115" cy="6263253"/>
          </a:xfrm>
          <a:prstGeom prst="rect">
            <a:avLst/>
          </a:prstGeom>
          <a:noFill/>
        </p:spPr>
        <p:txBody>
          <a:bodyPr wrap="square" lIns="0" tIns="0" rIns="0" bIns="0" rtlCol="0">
            <a:spAutoFit/>
          </a:bodyPr>
          <a:lstStyle/>
          <a:p>
            <a:endParaRPr lang="da-DK" sz="1100" dirty="0">
              <a:solidFill>
                <a:srgbClr val="453673"/>
              </a:solidFill>
              <a:latin typeface="Montserrat" panose="00000500000000000000" pitchFamily="2" charset="0"/>
              <a:ea typeface="Work Sans Bold Roman" charset="0"/>
              <a:cs typeface="Work Sans Bold Roman" charset="0"/>
            </a:endParaRPr>
          </a:p>
          <a:p>
            <a:endParaRPr lang="da-DK" sz="1100" dirty="0">
              <a:solidFill>
                <a:srgbClr val="453673"/>
              </a:solidFill>
              <a:latin typeface="Montserrat" panose="00000500000000000000" pitchFamily="2" charset="0"/>
              <a:ea typeface="Work Sans Bold Roman" charset="0"/>
              <a:cs typeface="Work Sans Bold Roman" charset="0"/>
            </a:endParaRPr>
          </a:p>
          <a:p>
            <a:r>
              <a:rPr lang="da-DK" sz="1100" dirty="0">
                <a:solidFill>
                  <a:srgbClr val="453673"/>
                </a:solidFill>
                <a:latin typeface="Montserrat" panose="00000500000000000000" pitchFamily="2" charset="0"/>
                <a:ea typeface="Work Sans Bold Roman" charset="0"/>
                <a:cs typeface="Work Sans Bold Roman" charset="0"/>
              </a:rPr>
              <a:t>En stærk og god forankring af jeres seniorindsats er afgørende for at skabe gode og varige resultater. </a:t>
            </a:r>
          </a:p>
          <a:p>
            <a:r>
              <a:rPr lang="da-DK" sz="1100" dirty="0">
                <a:solidFill>
                  <a:srgbClr val="453673"/>
                </a:solidFill>
                <a:latin typeface="Montserrat" panose="00000500000000000000" pitchFamily="2" charset="0"/>
                <a:ea typeface="Work Sans Bold Roman" charset="0"/>
                <a:cs typeface="Work Sans Bold Roman" charset="0"/>
              </a:rPr>
              <a:t>       </a:t>
            </a:r>
          </a:p>
          <a:p>
            <a:r>
              <a:rPr lang="da-DK" sz="1100" dirty="0">
                <a:solidFill>
                  <a:srgbClr val="453673"/>
                </a:solidFill>
                <a:latin typeface="Montserrat" panose="00000500000000000000" pitchFamily="2" charset="0"/>
              </a:rPr>
              <a:t>I bør sikre jer, at jeres seniorindsats forankres i jeres Hovedudvalg, fordi det er her, der findes de nødvendige kompetencer til at sætte </a:t>
            </a:r>
            <a:r>
              <a:rPr lang="da-DK" sz="1100" dirty="0">
                <a:solidFill>
                  <a:srgbClr val="453673"/>
                </a:solidFill>
                <a:latin typeface="Montserrat" panose="00000500000000000000" pitchFamily="2" charset="0"/>
                <a:ea typeface="Work Sans Bold Roman" charset="0"/>
                <a:cs typeface="Work Sans Bold Roman" charset="0"/>
              </a:rPr>
              <a:t>gang i tiltag og få kickstartet den ønskede forandring. Derudover er det Hovedudvalget, som kan sikre ejerskab og legitimitet til seniorindsatsen i jeres kommune. </a:t>
            </a:r>
          </a:p>
          <a:p>
            <a:r>
              <a:rPr lang="da-DK" sz="1100" dirty="0">
                <a:solidFill>
                  <a:srgbClr val="453673"/>
                </a:solidFill>
                <a:latin typeface="Montserrat" panose="00000500000000000000" pitchFamily="2" charset="0"/>
                <a:ea typeface="Work Sans Bold Roman" charset="0"/>
                <a:cs typeface="Work Sans Bold Roman" charset="0"/>
              </a:rPr>
              <a:t>       </a:t>
            </a:r>
          </a:p>
          <a:p>
            <a:r>
              <a:rPr lang="da-DK" sz="1100" dirty="0">
                <a:solidFill>
                  <a:srgbClr val="453673"/>
                </a:solidFill>
                <a:latin typeface="Montserrat" panose="00000500000000000000" pitchFamily="2" charset="0"/>
                <a:ea typeface="Work Sans Bold Roman" charset="0"/>
                <a:cs typeface="Work Sans Bold Roman" charset="0"/>
              </a:rPr>
              <a:t>For at sikre en god fremdrift i jeres seniorindsats anbefaler vi,</a:t>
            </a:r>
            <a:r>
              <a:rPr lang="da-DK" sz="1100" b="1" dirty="0">
                <a:solidFill>
                  <a:srgbClr val="453673"/>
                </a:solidFill>
                <a:latin typeface="Montserrat" panose="00000500000000000000" pitchFamily="2" charset="0"/>
                <a:ea typeface="Work Sans Bold Roman" charset="0"/>
                <a:cs typeface="Work Sans Bold Roman" charset="0"/>
              </a:rPr>
              <a:t> at Hovedudvalget udpeger en arbejdsgruppe og en tovholder.</a:t>
            </a:r>
            <a:r>
              <a:rPr lang="da-DK" sz="1100" dirty="0">
                <a:solidFill>
                  <a:srgbClr val="453673"/>
                </a:solidFill>
                <a:latin typeface="Montserrat" panose="00000500000000000000" pitchFamily="2" charset="0"/>
                <a:ea typeface="Work Sans Bold Roman" charset="0"/>
                <a:cs typeface="Work Sans Bold Roman" charset="0"/>
              </a:rPr>
              <a:t> Vi anbefaler at vælge en tovholder, der er passioneret omkring dagsordenen, og som har det nødvendige kendskab til de forskellige nøglepersoner på området på tværs af kommunen – det kan både være en fra Hovedudvalget eller andre relevante MED-udvalg. Ved at udpege en tovholder sikrer I samtidig, at der bliver skabt en høj grad af medejerskab over for implementeringen af seniorindsatsen.</a:t>
            </a:r>
          </a:p>
          <a:p>
            <a:endParaRPr lang="da-DK" sz="1100" dirty="0">
              <a:solidFill>
                <a:srgbClr val="453673"/>
              </a:solidFill>
              <a:latin typeface="Montserrat" panose="00000500000000000000" pitchFamily="2" charset="0"/>
              <a:ea typeface="Work Sans Bold Roman" charset="0"/>
              <a:cs typeface="Work Sans Bold Roman" charset="0"/>
            </a:endParaRPr>
          </a:p>
          <a:p>
            <a:endParaRPr lang="da-DK" sz="1100" dirty="0">
              <a:solidFill>
                <a:srgbClr val="453673"/>
              </a:solidFill>
              <a:latin typeface="Montserrat" panose="00000500000000000000" pitchFamily="2" charset="0"/>
              <a:ea typeface="Work Sans Bold Roman" charset="0"/>
              <a:cs typeface="Work Sans Bold Roman" charset="0"/>
            </a:endParaRPr>
          </a:p>
          <a:p>
            <a:r>
              <a:rPr lang="da-DK" sz="1100" b="1" dirty="0">
                <a:solidFill>
                  <a:srgbClr val="453673"/>
                </a:solidFill>
                <a:latin typeface="Montserrat" panose="00000500000000000000" pitchFamily="2" charset="0"/>
                <a:ea typeface="Work Sans Bold Roman" charset="0"/>
                <a:cs typeface="Work Sans Bold Roman" charset="0"/>
              </a:rPr>
              <a:t>Arbejdsgruppen </a:t>
            </a:r>
          </a:p>
          <a:p>
            <a:r>
              <a:rPr lang="da-DK" sz="1100" dirty="0">
                <a:solidFill>
                  <a:srgbClr val="453673"/>
                </a:solidFill>
                <a:latin typeface="Montserrat" panose="00000500000000000000" pitchFamily="2" charset="0"/>
                <a:ea typeface="Work Sans Bold Roman" charset="0"/>
                <a:cs typeface="Work Sans Bold Roman" charset="0"/>
              </a:rPr>
              <a:t>Hovedudvalget har som sin første opgaver at få nedsat en arbejdsgruppe, der skal sørge for den løbende udvikling og implementering af indsatsen. Det er op til jer at udforme arbejdsgruppen, så den består af de personer i jeres kommune, som er vigtige at inddrage. Overvej om eksisterende nedsatte arbejdsgrupper kan inddrages.</a:t>
            </a:r>
          </a:p>
          <a:p>
            <a:r>
              <a:rPr lang="da-DK" sz="1100" b="1" dirty="0">
                <a:solidFill>
                  <a:srgbClr val="453673"/>
                </a:solidFill>
                <a:latin typeface="Montserrat" panose="00000500000000000000" pitchFamily="2" charset="0"/>
                <a:ea typeface="Work Sans Bold Roman" charset="0"/>
                <a:cs typeface="Work Sans Bold Roman" charset="0"/>
              </a:rPr>
              <a:t>     </a:t>
            </a:r>
          </a:p>
          <a:p>
            <a:r>
              <a:rPr lang="da-DK" sz="1100" dirty="0">
                <a:solidFill>
                  <a:srgbClr val="453673"/>
                </a:solidFill>
                <a:latin typeface="Montserrat" panose="00000500000000000000" pitchFamily="2" charset="0"/>
                <a:ea typeface="Work Sans Bold Roman" charset="0"/>
                <a:cs typeface="Work Sans Bold Roman" charset="0"/>
              </a:rPr>
              <a:t>Vi anbefaler, at der i arbejdsgruppen sidder arbejdsmiljø-/</a:t>
            </a:r>
            <a:br>
              <a:rPr lang="da-DK" sz="1100" dirty="0">
                <a:solidFill>
                  <a:srgbClr val="453673"/>
                </a:solidFill>
                <a:latin typeface="Montserrat" panose="00000500000000000000" pitchFamily="2" charset="0"/>
                <a:ea typeface="Work Sans Bold Roman" charset="0"/>
                <a:cs typeface="Work Sans Bold Roman" charset="0"/>
              </a:rPr>
            </a:br>
            <a:r>
              <a:rPr lang="da-DK" sz="1100" dirty="0">
                <a:solidFill>
                  <a:srgbClr val="453673"/>
                </a:solidFill>
                <a:latin typeface="Montserrat" panose="00000500000000000000" pitchFamily="2" charset="0"/>
                <a:ea typeface="Work Sans Bold Roman" charset="0"/>
                <a:cs typeface="Work Sans Bold Roman" charset="0"/>
              </a:rPr>
              <a:t>tillidsrepræsentanter fra et af de andre MED-udvalg. Overvej hvilke andre relevante medarbejdere, der kan deltage, fx fra HR-, løn- og kommunikationsafdelingen. Hvis I sætter fokus på specifikke fagområder eller arbejdspladser, bør I overveje at invitere medlemmer fra deres MED-udvalg.</a:t>
            </a:r>
          </a:p>
          <a:p>
            <a:endParaRPr lang="da-DK" sz="1100" dirty="0">
              <a:solidFill>
                <a:srgbClr val="453673"/>
              </a:solidFill>
              <a:latin typeface="Montserrat" panose="00000500000000000000" pitchFamily="2" charset="0"/>
              <a:ea typeface="Work Sans Bold Roman" charset="0"/>
              <a:cs typeface="Work Sans Bold Roman" charset="0"/>
            </a:endParaRPr>
          </a:p>
          <a:p>
            <a:r>
              <a:rPr lang="da-DK" sz="1100" dirty="0">
                <a:solidFill>
                  <a:srgbClr val="453673"/>
                </a:solidFill>
                <a:latin typeface="Montserrat" panose="00000500000000000000" pitchFamily="2" charset="0"/>
                <a:ea typeface="Work Sans Bold Roman" charset="0"/>
                <a:cs typeface="Work Sans Bold Roman" charset="0"/>
              </a:rPr>
              <a:t>I bør også invitere relevante fagchefer til at indgå i arbejdsgruppen, hvor de kan bidrage med deres kendskab til området og dets organisering. Ved at inddrage relevante fagchefer eller lignende, sikrer I desuden stærkere ejerskab og ledelsesmæssig opbakning samt muligheden for at diskutere eventuel finansiering fra eksisterende budgetter.</a:t>
            </a:r>
          </a:p>
        </p:txBody>
      </p:sp>
    </p:spTree>
    <p:extLst>
      <p:ext uri="{BB962C8B-B14F-4D97-AF65-F5344CB8AC3E}">
        <p14:creationId xmlns:p14="http://schemas.microsoft.com/office/powerpoint/2010/main" val="2904470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uppe 30">
            <a:extLst>
              <a:ext uri="{FF2B5EF4-FFF2-40B4-BE49-F238E27FC236}">
                <a16:creationId xmlns:a16="http://schemas.microsoft.com/office/drawing/2014/main" id="{E4725EE6-BEBB-B375-D0EC-463A88A73A95}"/>
              </a:ext>
            </a:extLst>
          </p:cNvPr>
          <p:cNvGrpSpPr/>
          <p:nvPr/>
        </p:nvGrpSpPr>
        <p:grpSpPr>
          <a:xfrm>
            <a:off x="1937242" y="1096866"/>
            <a:ext cx="224265" cy="212656"/>
            <a:chOff x="2524215" y="-32990"/>
            <a:chExt cx="224265" cy="212656"/>
          </a:xfrm>
        </p:grpSpPr>
        <p:sp>
          <p:nvSpPr>
            <p:cNvPr id="3" name="object 3"/>
            <p:cNvSpPr/>
            <p:nvPr/>
          </p:nvSpPr>
          <p:spPr>
            <a:xfrm>
              <a:off x="2535824" y="-32990"/>
              <a:ext cx="212656" cy="212656"/>
            </a:xfrm>
            <a:custGeom>
              <a:avLst/>
              <a:gdLst/>
              <a:ahLst/>
              <a:cxnLst/>
              <a:rect l="l" t="t" r="r" b="b"/>
              <a:pathLst>
                <a:path w="234314" h="234314">
                  <a:moveTo>
                    <a:pt x="233997" y="0"/>
                  </a:moveTo>
                  <a:lnTo>
                    <a:pt x="0" y="0"/>
                  </a:lnTo>
                  <a:lnTo>
                    <a:pt x="0" y="233997"/>
                  </a:lnTo>
                  <a:lnTo>
                    <a:pt x="233997" y="233997"/>
                  </a:lnTo>
                  <a:lnTo>
                    <a:pt x="233997" y="0"/>
                  </a:lnTo>
                  <a:close/>
                </a:path>
              </a:pathLst>
            </a:custGeom>
            <a:solidFill>
              <a:srgbClr val="A78D45"/>
            </a:solidFill>
          </p:spPr>
          <p:txBody>
            <a:bodyPr wrap="square" lIns="0" tIns="0" rIns="0" bIns="0" rtlCol="0"/>
            <a:lstStyle/>
            <a:p>
              <a:pPr defTabSz="829930"/>
              <a:endParaRPr sz="1635" kern="0">
                <a:solidFill>
                  <a:sysClr val="windowText" lastClr="000000"/>
                </a:solidFill>
                <a:latin typeface="Montserrat" panose="00000500000000000000" pitchFamily="2" charset="0"/>
              </a:endParaRPr>
            </a:p>
          </p:txBody>
        </p:sp>
        <p:sp>
          <p:nvSpPr>
            <p:cNvPr id="4" name="object 4"/>
            <p:cNvSpPr txBox="1"/>
            <p:nvPr/>
          </p:nvSpPr>
          <p:spPr>
            <a:xfrm>
              <a:off x="2524215" y="-9336"/>
              <a:ext cx="224265" cy="151357"/>
            </a:xfrm>
            <a:prstGeom prst="rect">
              <a:avLst/>
            </a:prstGeom>
          </p:spPr>
          <p:txBody>
            <a:bodyPr vert="horz" wrap="square" lIns="0" tIns="11526" rIns="0" bIns="0" rtlCol="0">
              <a:spAutoFit/>
            </a:bodyPr>
            <a:lstStyle/>
            <a:p>
              <a:pPr marL="95097" defTabSz="829930">
                <a:spcBef>
                  <a:spcPts val="91"/>
                </a:spcBef>
              </a:pPr>
              <a:r>
                <a:rPr sz="908" b="1" kern="0" spc="-5">
                  <a:solidFill>
                    <a:srgbClr val="FFFFFF"/>
                  </a:solidFill>
                  <a:latin typeface="Montserrat" panose="00000500000000000000" pitchFamily="2" charset="0"/>
                  <a:cs typeface="Montserrat"/>
                </a:rPr>
                <a:t>1</a:t>
              </a:r>
              <a:endParaRPr lang="da-DK" sz="908" b="1" kern="0" spc="-5">
                <a:solidFill>
                  <a:srgbClr val="FFFFFF"/>
                </a:solidFill>
                <a:latin typeface="Montserrat" panose="00000500000000000000" pitchFamily="2" charset="0"/>
                <a:cs typeface="Montserrat"/>
              </a:endParaRPr>
            </a:p>
          </p:txBody>
        </p:sp>
      </p:grpSp>
      <p:sp>
        <p:nvSpPr>
          <p:cNvPr id="6" name="object 6"/>
          <p:cNvSpPr txBox="1"/>
          <p:nvPr/>
        </p:nvSpPr>
        <p:spPr>
          <a:xfrm>
            <a:off x="2276513" y="1595892"/>
            <a:ext cx="3355809" cy="151357"/>
          </a:xfrm>
          <a:prstGeom prst="rect">
            <a:avLst/>
          </a:prstGeom>
        </p:spPr>
        <p:txBody>
          <a:bodyPr vert="horz" wrap="square" lIns="0" tIns="11526" rIns="0" bIns="0" rtlCol="0">
            <a:spAutoFit/>
          </a:bodyPr>
          <a:lstStyle/>
          <a:p>
            <a:pPr marL="11528" defTabSz="829930">
              <a:spcBef>
                <a:spcPts val="939"/>
              </a:spcBef>
            </a:pPr>
            <a:r>
              <a:rPr sz="908" kern="0" err="1">
                <a:solidFill>
                  <a:srgbClr val="453673"/>
                </a:solidFill>
                <a:latin typeface="Montserrat" panose="00000500000000000000" pitchFamily="2" charset="0"/>
                <a:cs typeface="Montserrat-Medium"/>
              </a:rPr>
              <a:t>Forberede</a:t>
            </a:r>
            <a:r>
              <a:rPr lang="da-DK" sz="908" kern="0">
                <a:solidFill>
                  <a:srgbClr val="453673"/>
                </a:solidFill>
                <a:latin typeface="Montserrat" panose="00000500000000000000" pitchFamily="2" charset="0"/>
                <a:cs typeface="Montserrat-Medium"/>
              </a:rPr>
              <a:t>r</a:t>
            </a:r>
            <a:r>
              <a:rPr sz="908" kern="0" spc="-36">
                <a:solidFill>
                  <a:srgbClr val="453673"/>
                </a:solidFill>
                <a:latin typeface="Montserrat" panose="00000500000000000000" pitchFamily="2" charset="0"/>
                <a:cs typeface="Montserrat-Medium"/>
              </a:rPr>
              <a:t> </a:t>
            </a:r>
            <a:r>
              <a:rPr sz="908" kern="0">
                <a:solidFill>
                  <a:srgbClr val="453673"/>
                </a:solidFill>
                <a:latin typeface="Montserrat" panose="00000500000000000000" pitchFamily="2" charset="0"/>
                <a:cs typeface="Montserrat-Medium"/>
              </a:rPr>
              <a:t>dagsordenspunkt</a:t>
            </a:r>
            <a:r>
              <a:rPr sz="908" kern="0" spc="-27">
                <a:solidFill>
                  <a:srgbClr val="453673"/>
                </a:solidFill>
                <a:latin typeface="Montserrat" panose="00000500000000000000" pitchFamily="2" charset="0"/>
                <a:cs typeface="Montserrat-Medium"/>
              </a:rPr>
              <a:t> </a:t>
            </a:r>
            <a:r>
              <a:rPr sz="908" kern="0">
                <a:solidFill>
                  <a:srgbClr val="453673"/>
                </a:solidFill>
                <a:latin typeface="Montserrat" panose="00000500000000000000" pitchFamily="2" charset="0"/>
                <a:cs typeface="Montserrat-Medium"/>
              </a:rPr>
              <a:t>til</a:t>
            </a:r>
            <a:r>
              <a:rPr sz="908" kern="0" spc="-27">
                <a:solidFill>
                  <a:srgbClr val="453673"/>
                </a:solidFill>
                <a:latin typeface="Montserrat" panose="00000500000000000000" pitchFamily="2" charset="0"/>
                <a:cs typeface="Montserrat-Medium"/>
              </a:rPr>
              <a:t> </a:t>
            </a:r>
            <a:r>
              <a:rPr sz="908" kern="0">
                <a:solidFill>
                  <a:srgbClr val="453673"/>
                </a:solidFill>
                <a:latin typeface="Montserrat" panose="00000500000000000000" pitchFamily="2" charset="0"/>
                <a:cs typeface="Montserrat-Medium"/>
              </a:rPr>
              <a:t>Hovedudvalgets</a:t>
            </a:r>
            <a:r>
              <a:rPr sz="908" kern="0" spc="-23">
                <a:solidFill>
                  <a:srgbClr val="453673"/>
                </a:solidFill>
                <a:latin typeface="Montserrat" panose="00000500000000000000" pitchFamily="2" charset="0"/>
                <a:cs typeface="Montserrat-Medium"/>
              </a:rPr>
              <a:t> </a:t>
            </a:r>
            <a:r>
              <a:rPr sz="908" kern="0" spc="-9">
                <a:solidFill>
                  <a:srgbClr val="453673"/>
                </a:solidFill>
                <a:latin typeface="Montserrat" panose="00000500000000000000" pitchFamily="2" charset="0"/>
                <a:cs typeface="Montserrat-Medium"/>
              </a:rPr>
              <a:t>møde(r).</a:t>
            </a:r>
            <a:endParaRPr sz="908" kern="0">
              <a:solidFill>
                <a:srgbClr val="453673"/>
              </a:solidFill>
              <a:latin typeface="Montserrat" panose="00000500000000000000" pitchFamily="2" charset="0"/>
              <a:cs typeface="Montserrat-Medium"/>
            </a:endParaRPr>
          </a:p>
        </p:txBody>
      </p:sp>
      <p:sp>
        <p:nvSpPr>
          <p:cNvPr id="8" name="object 8"/>
          <p:cNvSpPr txBox="1"/>
          <p:nvPr/>
        </p:nvSpPr>
        <p:spPr>
          <a:xfrm>
            <a:off x="2261083" y="2058032"/>
            <a:ext cx="3856617" cy="304476"/>
          </a:xfrm>
          <a:prstGeom prst="rect">
            <a:avLst/>
          </a:prstGeom>
        </p:spPr>
        <p:txBody>
          <a:bodyPr vert="horz" wrap="square" lIns="0" tIns="11526" rIns="0" bIns="0" rtlCol="0">
            <a:spAutoFit/>
          </a:bodyPr>
          <a:lstStyle/>
          <a:p>
            <a:pPr marL="11528" marR="4611" defTabSz="829930">
              <a:lnSpc>
                <a:spcPct val="108300"/>
              </a:lnSpc>
              <a:spcBef>
                <a:spcPts val="849"/>
              </a:spcBef>
            </a:pPr>
            <a:r>
              <a:rPr lang="da-DK" sz="908" kern="0">
                <a:solidFill>
                  <a:srgbClr val="453673"/>
                </a:solidFill>
                <a:latin typeface="Montserrat" panose="00000500000000000000" pitchFamily="2" charset="0"/>
                <a:cs typeface="Montserrat-Medium"/>
              </a:rPr>
              <a:t>Indhenter relevante data, der både afdækker den nuværende situation og sikrer, at I løbende følger op på arbejdet . </a:t>
            </a:r>
          </a:p>
        </p:txBody>
      </p:sp>
      <p:sp>
        <p:nvSpPr>
          <p:cNvPr id="10" name="object 10"/>
          <p:cNvSpPr txBox="1"/>
          <p:nvPr/>
        </p:nvSpPr>
        <p:spPr>
          <a:xfrm>
            <a:off x="2247828" y="2618835"/>
            <a:ext cx="3883126" cy="455350"/>
          </a:xfrm>
          <a:prstGeom prst="rect">
            <a:avLst/>
          </a:prstGeom>
        </p:spPr>
        <p:txBody>
          <a:bodyPr vert="horz" wrap="square" lIns="0" tIns="11526" rIns="0" bIns="0" rtlCol="0">
            <a:spAutoFit/>
          </a:bodyPr>
          <a:lstStyle/>
          <a:p>
            <a:pPr marL="11528" marR="4611" defTabSz="829930">
              <a:lnSpc>
                <a:spcPct val="108300"/>
              </a:lnSpc>
              <a:spcBef>
                <a:spcPts val="849"/>
              </a:spcBef>
            </a:pPr>
            <a:r>
              <a:rPr lang="da-DK" sz="908" kern="0">
                <a:solidFill>
                  <a:srgbClr val="453673"/>
                </a:solidFill>
                <a:latin typeface="Montserrat" panose="00000500000000000000" pitchFamily="2" charset="0"/>
                <a:cs typeface="Montserrat-Medium"/>
              </a:rPr>
              <a:t>Orienterer løbende Hovedudvalget om seniorindsatsens resultater og andre ting angående seniorindsatsen, som har Hovedudvalgets interesse. </a:t>
            </a:r>
          </a:p>
        </p:txBody>
      </p:sp>
      <p:grpSp>
        <p:nvGrpSpPr>
          <p:cNvPr id="16" name="object 16"/>
          <p:cNvGrpSpPr/>
          <p:nvPr/>
        </p:nvGrpSpPr>
        <p:grpSpPr>
          <a:xfrm>
            <a:off x="2150295" y="4319432"/>
            <a:ext cx="2477525" cy="97394"/>
            <a:chOff x="2369304" y="8504095"/>
            <a:chExt cx="2729865" cy="107314"/>
          </a:xfrm>
        </p:grpSpPr>
        <p:sp>
          <p:nvSpPr>
            <p:cNvPr id="17" name="object 17"/>
            <p:cNvSpPr/>
            <p:nvPr/>
          </p:nvSpPr>
          <p:spPr>
            <a:xfrm>
              <a:off x="4677167" y="8557735"/>
              <a:ext cx="415925" cy="0"/>
            </a:xfrm>
            <a:custGeom>
              <a:avLst/>
              <a:gdLst/>
              <a:ahLst/>
              <a:cxnLst/>
              <a:rect l="l" t="t" r="r" b="b"/>
              <a:pathLst>
                <a:path w="415925">
                  <a:moveTo>
                    <a:pt x="0" y="0"/>
                  </a:moveTo>
                  <a:lnTo>
                    <a:pt x="415480" y="0"/>
                  </a:lnTo>
                </a:path>
              </a:pathLst>
            </a:custGeom>
            <a:ln w="12700">
              <a:solidFill>
                <a:srgbClr val="7769AF"/>
              </a:solidFill>
            </a:ln>
          </p:spPr>
          <p:txBody>
            <a:bodyPr wrap="square" lIns="0" tIns="0" rIns="0" bIns="0" rtlCol="0"/>
            <a:lstStyle/>
            <a:p>
              <a:pPr defTabSz="829930"/>
              <a:endParaRPr sz="1635" kern="0">
                <a:solidFill>
                  <a:sysClr val="windowText" lastClr="000000"/>
                </a:solidFill>
                <a:latin typeface="Montserrat" panose="00000500000000000000" pitchFamily="2" charset="0"/>
              </a:endParaRPr>
            </a:p>
          </p:txBody>
        </p:sp>
        <p:sp>
          <p:nvSpPr>
            <p:cNvPr id="18" name="object 18"/>
            <p:cNvSpPr/>
            <p:nvPr/>
          </p:nvSpPr>
          <p:spPr>
            <a:xfrm>
              <a:off x="5041778" y="8510445"/>
              <a:ext cx="51435" cy="94615"/>
            </a:xfrm>
            <a:custGeom>
              <a:avLst/>
              <a:gdLst/>
              <a:ahLst/>
              <a:cxnLst/>
              <a:rect l="l" t="t" r="r" b="b"/>
              <a:pathLst>
                <a:path w="51435" h="94615">
                  <a:moveTo>
                    <a:pt x="0" y="0"/>
                  </a:moveTo>
                  <a:lnTo>
                    <a:pt x="50863" y="47294"/>
                  </a:lnTo>
                  <a:lnTo>
                    <a:pt x="0" y="94576"/>
                  </a:lnTo>
                </a:path>
              </a:pathLst>
            </a:custGeom>
            <a:ln w="12700">
              <a:solidFill>
                <a:srgbClr val="7769AF"/>
              </a:solidFill>
            </a:ln>
          </p:spPr>
          <p:txBody>
            <a:bodyPr wrap="square" lIns="0" tIns="0" rIns="0" bIns="0" rtlCol="0"/>
            <a:lstStyle/>
            <a:p>
              <a:pPr defTabSz="829930"/>
              <a:endParaRPr sz="1635" kern="0">
                <a:solidFill>
                  <a:sysClr val="windowText" lastClr="000000"/>
                </a:solidFill>
                <a:latin typeface="Montserrat" panose="00000500000000000000" pitchFamily="2" charset="0"/>
              </a:endParaRPr>
            </a:p>
          </p:txBody>
        </p:sp>
        <p:sp>
          <p:nvSpPr>
            <p:cNvPr id="19" name="object 19"/>
            <p:cNvSpPr/>
            <p:nvPr/>
          </p:nvSpPr>
          <p:spPr>
            <a:xfrm>
              <a:off x="2369304" y="8557735"/>
              <a:ext cx="415925" cy="0"/>
            </a:xfrm>
            <a:custGeom>
              <a:avLst/>
              <a:gdLst/>
              <a:ahLst/>
              <a:cxnLst/>
              <a:rect l="l" t="t" r="r" b="b"/>
              <a:pathLst>
                <a:path w="415925">
                  <a:moveTo>
                    <a:pt x="0" y="0"/>
                  </a:moveTo>
                  <a:lnTo>
                    <a:pt x="415467" y="0"/>
                  </a:lnTo>
                </a:path>
              </a:pathLst>
            </a:custGeom>
            <a:ln w="12700">
              <a:solidFill>
                <a:srgbClr val="7769AF"/>
              </a:solidFill>
            </a:ln>
          </p:spPr>
          <p:txBody>
            <a:bodyPr wrap="square" lIns="0" tIns="0" rIns="0" bIns="0" rtlCol="0"/>
            <a:lstStyle/>
            <a:p>
              <a:pPr defTabSz="829930"/>
              <a:endParaRPr sz="1635" kern="0">
                <a:solidFill>
                  <a:sysClr val="windowText" lastClr="000000"/>
                </a:solidFill>
                <a:latin typeface="Montserrat" panose="00000500000000000000" pitchFamily="2" charset="0"/>
              </a:endParaRPr>
            </a:p>
          </p:txBody>
        </p:sp>
        <p:sp>
          <p:nvSpPr>
            <p:cNvPr id="20" name="object 20"/>
            <p:cNvSpPr/>
            <p:nvPr/>
          </p:nvSpPr>
          <p:spPr>
            <a:xfrm>
              <a:off x="2733913" y="8510445"/>
              <a:ext cx="51435" cy="94615"/>
            </a:xfrm>
            <a:custGeom>
              <a:avLst/>
              <a:gdLst/>
              <a:ahLst/>
              <a:cxnLst/>
              <a:rect l="l" t="t" r="r" b="b"/>
              <a:pathLst>
                <a:path w="51435" h="94615">
                  <a:moveTo>
                    <a:pt x="0" y="0"/>
                  </a:moveTo>
                  <a:lnTo>
                    <a:pt x="50863" y="47294"/>
                  </a:lnTo>
                  <a:lnTo>
                    <a:pt x="0" y="94576"/>
                  </a:lnTo>
                </a:path>
              </a:pathLst>
            </a:custGeom>
            <a:ln w="12700">
              <a:solidFill>
                <a:srgbClr val="7769AF"/>
              </a:solidFill>
            </a:ln>
          </p:spPr>
          <p:txBody>
            <a:bodyPr wrap="square" lIns="0" tIns="0" rIns="0" bIns="0" rtlCol="0"/>
            <a:lstStyle/>
            <a:p>
              <a:pPr defTabSz="829930"/>
              <a:endParaRPr sz="1635" kern="0">
                <a:solidFill>
                  <a:sysClr val="windowText" lastClr="000000"/>
                </a:solidFill>
                <a:latin typeface="Montserrat" panose="00000500000000000000" pitchFamily="2" charset="0"/>
              </a:endParaRPr>
            </a:p>
          </p:txBody>
        </p:sp>
      </p:grpSp>
      <p:sp>
        <p:nvSpPr>
          <p:cNvPr id="22" name="object 22"/>
          <p:cNvSpPr txBox="1"/>
          <p:nvPr/>
        </p:nvSpPr>
        <p:spPr>
          <a:xfrm>
            <a:off x="413209" y="3212221"/>
            <a:ext cx="6031582" cy="482983"/>
          </a:xfrm>
          <a:prstGeom prst="rect">
            <a:avLst/>
          </a:prstGeom>
        </p:spPr>
        <p:txBody>
          <a:bodyPr vert="horz" wrap="square" lIns="0" tIns="201706" rIns="0" bIns="0" rtlCol="0">
            <a:spAutoFit/>
          </a:bodyPr>
          <a:lstStyle/>
          <a:p>
            <a:pPr algn="ctr" defTabSz="829930">
              <a:spcBef>
                <a:spcPts val="1588"/>
              </a:spcBef>
            </a:pPr>
            <a:r>
              <a:rPr lang="da-DK" sz="1815" b="1" kern="0" dirty="0">
                <a:solidFill>
                  <a:srgbClr val="453673"/>
                </a:solidFill>
                <a:latin typeface="Montserrat" panose="00000500000000000000" pitchFamily="2" charset="0"/>
                <a:cs typeface="Montserrat"/>
              </a:rPr>
              <a:t>Mulig</a:t>
            </a:r>
            <a:r>
              <a:rPr lang="da-DK" sz="1815" b="1" kern="0" spc="-32" dirty="0">
                <a:solidFill>
                  <a:srgbClr val="453673"/>
                </a:solidFill>
                <a:latin typeface="Montserrat" panose="00000500000000000000" pitchFamily="2" charset="0"/>
                <a:cs typeface="Montserrat"/>
              </a:rPr>
              <a:t> </a:t>
            </a:r>
            <a:r>
              <a:rPr lang="da-DK" sz="1815" b="1" kern="0" spc="-9" dirty="0">
                <a:solidFill>
                  <a:srgbClr val="453673"/>
                </a:solidFill>
                <a:latin typeface="Montserrat" panose="00000500000000000000" pitchFamily="2" charset="0"/>
                <a:cs typeface="Montserrat"/>
              </a:rPr>
              <a:t>organisering</a:t>
            </a:r>
            <a:endParaRPr lang="da-DK" sz="2451" kern="0" dirty="0">
              <a:solidFill>
                <a:srgbClr val="453673"/>
              </a:solidFill>
              <a:latin typeface="Montserrat" panose="00000500000000000000" pitchFamily="2" charset="0"/>
              <a:cs typeface="Montserrat"/>
            </a:endParaRPr>
          </a:p>
        </p:txBody>
      </p:sp>
      <p:sp>
        <p:nvSpPr>
          <p:cNvPr id="50" name="Rektangel 49">
            <a:extLst>
              <a:ext uri="{FF2B5EF4-FFF2-40B4-BE49-F238E27FC236}">
                <a16:creationId xmlns:a16="http://schemas.microsoft.com/office/drawing/2014/main" id="{6C764FE4-E855-5573-B62D-D8CCFE0B1B91}"/>
              </a:ext>
            </a:extLst>
          </p:cNvPr>
          <p:cNvSpPr/>
          <p:nvPr/>
        </p:nvSpPr>
        <p:spPr>
          <a:xfrm>
            <a:off x="249414" y="5980961"/>
            <a:ext cx="6420353" cy="3391636"/>
          </a:xfrm>
          <a:prstGeom prst="rect">
            <a:avLst/>
          </a:prstGeom>
          <a:solidFill>
            <a:schemeClr val="bg1"/>
          </a:solidFill>
          <a:ln>
            <a:solidFill>
              <a:srgbClr val="D2CF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1">
              <a:latin typeface="Montserrat" panose="00000500000000000000" pitchFamily="2" charset="0"/>
            </a:endParaRPr>
          </a:p>
        </p:txBody>
      </p:sp>
      <p:sp>
        <p:nvSpPr>
          <p:cNvPr id="35" name="Titel 1">
            <a:extLst>
              <a:ext uri="{FF2B5EF4-FFF2-40B4-BE49-F238E27FC236}">
                <a16:creationId xmlns:a16="http://schemas.microsoft.com/office/drawing/2014/main" id="{7C2F4666-E534-2372-2313-0E2D94A7FC53}"/>
              </a:ext>
            </a:extLst>
          </p:cNvPr>
          <p:cNvSpPr txBox="1">
            <a:spLocks/>
          </p:cNvSpPr>
          <p:nvPr/>
        </p:nvSpPr>
        <p:spPr>
          <a:xfrm>
            <a:off x="568393" y="6205702"/>
            <a:ext cx="4584342" cy="1578160"/>
          </a:xfrm>
          <a:prstGeom prst="rect">
            <a:avLst/>
          </a:prstGeom>
        </p:spPr>
        <p:txBody>
          <a:bodyPr vert="horz" lIns="0" tIns="0" rIns="0" bIns="0" rtlCol="0" anchor="t" anchorCtr="0">
            <a:noAutofit/>
          </a:bodyPr>
          <a:lstStyle>
            <a:lvl1pPr algn="l" defTabSz="244217" rtl="0" eaLnBrk="1" latinLnBrk="0" hangingPunct="1">
              <a:lnSpc>
                <a:spcPct val="100000"/>
              </a:lnSpc>
              <a:spcBef>
                <a:spcPct val="0"/>
              </a:spcBef>
              <a:buNone/>
              <a:defRPr sz="1576" b="1" kern="1200" cap="none" baseline="0">
                <a:solidFill>
                  <a:schemeClr val="tx1"/>
                </a:solidFill>
                <a:latin typeface="Montserrat" pitchFamily="2" charset="77"/>
                <a:ea typeface="Montserrat" pitchFamily="2" charset="77"/>
                <a:cs typeface="Montserrat" pitchFamily="2" charset="77"/>
              </a:defRPr>
            </a:lvl1pPr>
          </a:lstStyle>
          <a:p>
            <a:pPr defTabSz="244223">
              <a:defRPr/>
            </a:pPr>
            <a:r>
              <a:rPr lang="da-DK" sz="1200" dirty="0">
                <a:solidFill>
                  <a:srgbClr val="453673"/>
                </a:solidFill>
                <a:latin typeface="Montserrat" panose="00000500000000000000" pitchFamily="2" charset="0"/>
              </a:rPr>
              <a:t>En værktøjskasse til seniorindsatsen</a:t>
            </a:r>
          </a:p>
        </p:txBody>
      </p:sp>
      <p:pic>
        <p:nvPicPr>
          <p:cNvPr id="38" name="Grafik 37">
            <a:extLst>
              <a:ext uri="{FF2B5EF4-FFF2-40B4-BE49-F238E27FC236}">
                <a16:creationId xmlns:a16="http://schemas.microsoft.com/office/drawing/2014/main" id="{6FB02083-6E7F-7393-3981-1B1DE4D1F7AA}"/>
              </a:ext>
            </a:extLst>
          </p:cNvPr>
          <p:cNvPicPr>
            <a:picLocks/>
          </p:cNvPicPr>
          <p:nvPr/>
        </p:nvPicPr>
        <p:blipFill>
          <a:blip r:embed="rId3">
            <a:extLst>
              <a:ext uri="{96DAC541-7B7A-43D3-8B79-37D633B846F1}">
                <asvg:svgBlip xmlns:asvg="http://schemas.microsoft.com/office/drawing/2016/SVG/main" r:embed="rId4"/>
              </a:ext>
            </a:extLst>
          </a:blip>
          <a:stretch>
            <a:fillRect/>
          </a:stretch>
        </p:blipFill>
        <p:spPr>
          <a:xfrm>
            <a:off x="940152" y="7555302"/>
            <a:ext cx="654387" cy="654387"/>
          </a:xfrm>
          <a:prstGeom prst="rect">
            <a:avLst/>
          </a:prstGeom>
        </p:spPr>
      </p:pic>
      <p:pic>
        <p:nvPicPr>
          <p:cNvPr id="39" name="Grafik 38">
            <a:extLst>
              <a:ext uri="{FF2B5EF4-FFF2-40B4-BE49-F238E27FC236}">
                <a16:creationId xmlns:a16="http://schemas.microsoft.com/office/drawing/2014/main" id="{AB6BA4A7-27DD-6267-7C9B-77639C7C7410}"/>
              </a:ext>
            </a:extLst>
          </p:cNvPr>
          <p:cNvPicPr>
            <a:picLocks/>
          </p:cNvPicPr>
          <p:nvPr/>
        </p:nvPicPr>
        <p:blipFill>
          <a:blip r:embed="rId5">
            <a:extLst>
              <a:ext uri="{96DAC541-7B7A-43D3-8B79-37D633B846F1}">
                <asvg:svgBlip xmlns:asvg="http://schemas.microsoft.com/office/drawing/2016/SVG/main" r:embed="rId6"/>
              </a:ext>
            </a:extLst>
          </a:blip>
          <a:stretch>
            <a:fillRect/>
          </a:stretch>
        </p:blipFill>
        <p:spPr>
          <a:xfrm>
            <a:off x="2939665" y="7675025"/>
            <a:ext cx="509246" cy="509246"/>
          </a:xfrm>
          <a:prstGeom prst="rect">
            <a:avLst/>
          </a:prstGeom>
        </p:spPr>
      </p:pic>
      <p:pic>
        <p:nvPicPr>
          <p:cNvPr id="40" name="Grafik 39">
            <a:extLst>
              <a:ext uri="{FF2B5EF4-FFF2-40B4-BE49-F238E27FC236}">
                <a16:creationId xmlns:a16="http://schemas.microsoft.com/office/drawing/2014/main" id="{3ECBDD34-A142-0FCB-337C-BE1908D7BBD2}"/>
              </a:ext>
            </a:extLst>
          </p:cNvPr>
          <p:cNvPicPr>
            <a:picLocks/>
          </p:cNvPicPr>
          <p:nvPr/>
        </p:nvPicPr>
        <p:blipFill>
          <a:blip r:embed="rId7">
            <a:extLst>
              <a:ext uri="{96DAC541-7B7A-43D3-8B79-37D633B846F1}">
                <asvg:svgBlip xmlns:asvg="http://schemas.microsoft.com/office/drawing/2016/SVG/main" r:embed="rId8"/>
              </a:ext>
            </a:extLst>
          </a:blip>
          <a:stretch>
            <a:fillRect/>
          </a:stretch>
        </p:blipFill>
        <p:spPr>
          <a:xfrm>
            <a:off x="5160968" y="7634512"/>
            <a:ext cx="495969" cy="495969"/>
          </a:xfrm>
          <a:prstGeom prst="rect">
            <a:avLst/>
          </a:prstGeom>
        </p:spPr>
      </p:pic>
      <p:sp>
        <p:nvSpPr>
          <p:cNvPr id="41" name="Tekstfelt 40">
            <a:extLst>
              <a:ext uri="{FF2B5EF4-FFF2-40B4-BE49-F238E27FC236}">
                <a16:creationId xmlns:a16="http://schemas.microsoft.com/office/drawing/2014/main" id="{4CD0EACE-36B4-EF86-9CD0-2BFF52054885}"/>
              </a:ext>
            </a:extLst>
          </p:cNvPr>
          <p:cNvSpPr txBox="1"/>
          <p:nvPr/>
        </p:nvSpPr>
        <p:spPr>
          <a:xfrm>
            <a:off x="657624" y="8289177"/>
            <a:ext cx="1191274" cy="153888"/>
          </a:xfrm>
          <a:prstGeom prst="rect">
            <a:avLst/>
          </a:prstGeom>
          <a:noFill/>
        </p:spPr>
        <p:txBody>
          <a:bodyPr wrap="square" lIns="0" tIns="0" rIns="0" bIns="0" rtlCol="0">
            <a:spAutoFit/>
          </a:bodyPr>
          <a:lstStyle/>
          <a:p>
            <a:pPr algn="ctr">
              <a:defRPr/>
            </a:pPr>
            <a:r>
              <a:rPr lang="da-DK" sz="1000" b="1" dirty="0">
                <a:solidFill>
                  <a:srgbClr val="453673"/>
                </a:solidFill>
                <a:latin typeface="Montserrat" panose="00000500000000000000" pitchFamily="2" charset="0"/>
                <a:ea typeface="Work Sans Bold Roman" charset="0"/>
                <a:cs typeface="Work Sans Bold Roman" charset="0"/>
              </a:rPr>
              <a:t>Seniorsamtalen</a:t>
            </a:r>
          </a:p>
        </p:txBody>
      </p:sp>
      <p:sp>
        <p:nvSpPr>
          <p:cNvPr id="42" name="Tekstfelt 41">
            <a:extLst>
              <a:ext uri="{FF2B5EF4-FFF2-40B4-BE49-F238E27FC236}">
                <a16:creationId xmlns:a16="http://schemas.microsoft.com/office/drawing/2014/main" id="{E8F23469-F8B6-26F9-5558-CD72E9FC3EC2}"/>
              </a:ext>
            </a:extLst>
          </p:cNvPr>
          <p:cNvSpPr txBox="1"/>
          <p:nvPr/>
        </p:nvSpPr>
        <p:spPr>
          <a:xfrm>
            <a:off x="2401828" y="8289177"/>
            <a:ext cx="1602428" cy="153888"/>
          </a:xfrm>
          <a:prstGeom prst="rect">
            <a:avLst/>
          </a:prstGeom>
          <a:noFill/>
        </p:spPr>
        <p:txBody>
          <a:bodyPr wrap="square" lIns="0" tIns="0" rIns="0" bIns="0" rtlCol="0">
            <a:spAutoFit/>
          </a:bodyPr>
          <a:lstStyle/>
          <a:p>
            <a:pPr algn="ctr">
              <a:defRPr/>
            </a:pPr>
            <a:r>
              <a:rPr lang="da-DK" sz="1000" b="1" dirty="0">
                <a:solidFill>
                  <a:srgbClr val="453673"/>
                </a:solidFill>
                <a:latin typeface="Montserrat" panose="00000500000000000000" pitchFamily="2" charset="0"/>
                <a:ea typeface="Work Sans Bold Roman" charset="0"/>
                <a:cs typeface="Work Sans Bold Roman" charset="0"/>
              </a:rPr>
              <a:t>Inspirationskataloget</a:t>
            </a:r>
          </a:p>
        </p:txBody>
      </p:sp>
      <p:sp>
        <p:nvSpPr>
          <p:cNvPr id="43" name="Tekstfelt 42">
            <a:extLst>
              <a:ext uri="{FF2B5EF4-FFF2-40B4-BE49-F238E27FC236}">
                <a16:creationId xmlns:a16="http://schemas.microsoft.com/office/drawing/2014/main" id="{FD074EA5-F97B-E048-9069-180B2ED4EA84}"/>
              </a:ext>
            </a:extLst>
          </p:cNvPr>
          <p:cNvSpPr txBox="1"/>
          <p:nvPr/>
        </p:nvSpPr>
        <p:spPr>
          <a:xfrm>
            <a:off x="4456417" y="8271205"/>
            <a:ext cx="1990881" cy="153888"/>
          </a:xfrm>
          <a:prstGeom prst="rect">
            <a:avLst/>
          </a:prstGeom>
          <a:noFill/>
        </p:spPr>
        <p:txBody>
          <a:bodyPr wrap="square" lIns="0" tIns="0" rIns="0" bIns="0" rtlCol="0">
            <a:spAutoFit/>
          </a:bodyPr>
          <a:lstStyle/>
          <a:p>
            <a:pPr algn="ctr">
              <a:defRPr/>
            </a:pPr>
            <a:r>
              <a:rPr lang="da-DK" sz="1000" b="1">
                <a:solidFill>
                  <a:srgbClr val="453673"/>
                </a:solidFill>
                <a:latin typeface="Montserrat" panose="00000500000000000000" pitchFamily="2" charset="0"/>
                <a:ea typeface="Work Sans Bold Roman" charset="0"/>
                <a:cs typeface="Work Sans Bold Roman" charset="0"/>
              </a:rPr>
              <a:t>Kommunikationsværktøjet</a:t>
            </a:r>
          </a:p>
        </p:txBody>
      </p:sp>
      <p:sp>
        <p:nvSpPr>
          <p:cNvPr id="44" name="Tekstfelt 43">
            <a:extLst>
              <a:ext uri="{FF2B5EF4-FFF2-40B4-BE49-F238E27FC236}">
                <a16:creationId xmlns:a16="http://schemas.microsoft.com/office/drawing/2014/main" id="{AF9E8952-B5F3-0245-6491-73C088F31D76}"/>
              </a:ext>
            </a:extLst>
          </p:cNvPr>
          <p:cNvSpPr txBox="1"/>
          <p:nvPr/>
        </p:nvSpPr>
        <p:spPr>
          <a:xfrm>
            <a:off x="315297" y="8495721"/>
            <a:ext cx="1886632" cy="923330"/>
          </a:xfrm>
          <a:prstGeom prst="rect">
            <a:avLst/>
          </a:prstGeom>
          <a:noFill/>
        </p:spPr>
        <p:txBody>
          <a:bodyPr wrap="square" lIns="0" tIns="0" rIns="0" bIns="0" rtlCol="0">
            <a:spAutoFit/>
          </a:bodyPr>
          <a:lstStyle/>
          <a:p>
            <a:pPr algn="ctr">
              <a:defRPr/>
            </a:pPr>
            <a:r>
              <a:rPr lang="da-DK" sz="1000" dirty="0">
                <a:solidFill>
                  <a:srgbClr val="453673"/>
                </a:solidFill>
                <a:latin typeface="Montserrat" panose="00000500000000000000" pitchFamily="2" charset="0"/>
                <a:ea typeface="Work Sans Bold Roman" charset="0"/>
                <a:cs typeface="Work Sans Bold Roman" charset="0"/>
              </a:rPr>
              <a:t>En guide til den gode seniorsamtale, som henvender sig til både </a:t>
            </a:r>
          </a:p>
          <a:p>
            <a:pPr algn="ctr">
              <a:defRPr/>
            </a:pPr>
            <a:r>
              <a:rPr lang="da-DK" sz="1000" dirty="0">
                <a:solidFill>
                  <a:srgbClr val="453673"/>
                </a:solidFill>
                <a:latin typeface="Montserrat" panose="00000500000000000000" pitchFamily="2" charset="0"/>
                <a:ea typeface="Work Sans Bold Roman" charset="0"/>
                <a:cs typeface="Work Sans Bold Roman" charset="0"/>
              </a:rPr>
              <a:t>senior og leder.</a:t>
            </a:r>
          </a:p>
          <a:p>
            <a:pPr algn="ctr">
              <a:defRPr/>
            </a:pPr>
            <a:endParaRPr lang="da-DK" sz="1000" dirty="0">
              <a:solidFill>
                <a:srgbClr val="453673"/>
              </a:solidFill>
              <a:latin typeface="Montserrat" panose="00000500000000000000" pitchFamily="2" charset="0"/>
              <a:ea typeface="Work Sans Bold Roman" charset="0"/>
              <a:cs typeface="Work Sans Bold Roman" charset="0"/>
            </a:endParaRPr>
          </a:p>
          <a:p>
            <a:pPr algn="ctr">
              <a:defRPr/>
            </a:pPr>
            <a:endParaRPr lang="da-DK" sz="1000" dirty="0">
              <a:solidFill>
                <a:srgbClr val="453673"/>
              </a:solidFill>
              <a:latin typeface="Montserrat" panose="00000500000000000000" pitchFamily="2" charset="0"/>
              <a:ea typeface="Work Sans Bold Roman" charset="0"/>
              <a:cs typeface="Work Sans Bold Roman" charset="0"/>
            </a:endParaRPr>
          </a:p>
        </p:txBody>
      </p:sp>
      <p:sp>
        <p:nvSpPr>
          <p:cNvPr id="45" name="Tekstfelt 44">
            <a:extLst>
              <a:ext uri="{FF2B5EF4-FFF2-40B4-BE49-F238E27FC236}">
                <a16:creationId xmlns:a16="http://schemas.microsoft.com/office/drawing/2014/main" id="{8B6DCA8C-8D42-8C90-ACCE-89CA148EAD26}"/>
              </a:ext>
            </a:extLst>
          </p:cNvPr>
          <p:cNvSpPr txBox="1"/>
          <p:nvPr/>
        </p:nvSpPr>
        <p:spPr>
          <a:xfrm>
            <a:off x="2292915" y="8507866"/>
            <a:ext cx="1913489" cy="769441"/>
          </a:xfrm>
          <a:prstGeom prst="rect">
            <a:avLst/>
          </a:prstGeom>
          <a:noFill/>
        </p:spPr>
        <p:txBody>
          <a:bodyPr wrap="square" lIns="0" tIns="0" rIns="0" bIns="0" rtlCol="0">
            <a:spAutoFit/>
          </a:bodyPr>
          <a:lstStyle/>
          <a:p>
            <a:pPr algn="ctr">
              <a:defRPr/>
            </a:pPr>
            <a:r>
              <a:rPr lang="da-DK" sz="1000" dirty="0">
                <a:solidFill>
                  <a:srgbClr val="453673"/>
                </a:solidFill>
                <a:latin typeface="Montserrat" panose="00000500000000000000" pitchFamily="2" charset="0"/>
                <a:ea typeface="Work Sans Bold Roman" charset="0"/>
                <a:cs typeface="Work Sans Bold Roman" charset="0"/>
              </a:rPr>
              <a:t>Et overblik over gode seniorløsninger, der har fået seniorer til at fortsætte på andre arbejdspladser.</a:t>
            </a:r>
          </a:p>
          <a:p>
            <a:pPr algn="ctr">
              <a:defRPr/>
            </a:pPr>
            <a:endParaRPr lang="da-DK" sz="1000" dirty="0">
              <a:solidFill>
                <a:srgbClr val="453673"/>
              </a:solidFill>
              <a:latin typeface="Montserrat" panose="00000500000000000000" pitchFamily="2" charset="0"/>
              <a:ea typeface="Work Sans Bold Roman" charset="0"/>
              <a:cs typeface="Work Sans Bold Roman" charset="0"/>
            </a:endParaRPr>
          </a:p>
        </p:txBody>
      </p:sp>
      <p:sp>
        <p:nvSpPr>
          <p:cNvPr id="46" name="Tekstfelt 45">
            <a:extLst>
              <a:ext uri="{FF2B5EF4-FFF2-40B4-BE49-F238E27FC236}">
                <a16:creationId xmlns:a16="http://schemas.microsoft.com/office/drawing/2014/main" id="{2A7ED113-1B00-7B87-68DA-0A93B3C24051}"/>
              </a:ext>
            </a:extLst>
          </p:cNvPr>
          <p:cNvSpPr txBox="1"/>
          <p:nvPr/>
        </p:nvSpPr>
        <p:spPr>
          <a:xfrm>
            <a:off x="4451674" y="8455871"/>
            <a:ext cx="2091029" cy="923330"/>
          </a:xfrm>
          <a:prstGeom prst="rect">
            <a:avLst/>
          </a:prstGeom>
          <a:noFill/>
        </p:spPr>
        <p:txBody>
          <a:bodyPr wrap="square" lIns="0" tIns="0" rIns="0" bIns="0" rtlCol="0">
            <a:spAutoFit/>
          </a:bodyPr>
          <a:lstStyle/>
          <a:p>
            <a:pPr algn="ctr">
              <a:defRPr/>
            </a:pPr>
            <a:r>
              <a:rPr lang="da-DK" sz="1000" dirty="0">
                <a:solidFill>
                  <a:srgbClr val="453673"/>
                </a:solidFill>
                <a:latin typeface="Montserrat" panose="00000500000000000000" pitchFamily="2" charset="0"/>
                <a:ea typeface="Work Sans Bold Roman" charset="0"/>
                <a:cs typeface="Work Sans Bold Roman" charset="0"/>
              </a:rPr>
              <a:t>Et værktøj som sætter rammerne for, hvordan I på arbejdspladserne i kommunen kommunikerer om seniorer og jeres seniorindsats.</a:t>
            </a:r>
          </a:p>
          <a:p>
            <a:pPr algn="ctr">
              <a:defRPr/>
            </a:pPr>
            <a:endParaRPr lang="da-DK" sz="1000" dirty="0">
              <a:solidFill>
                <a:srgbClr val="453673"/>
              </a:solidFill>
              <a:latin typeface="Montserrat" panose="00000500000000000000" pitchFamily="2" charset="0"/>
              <a:ea typeface="Work Sans Bold Roman" charset="0"/>
              <a:cs typeface="Work Sans Bold Roman" charset="0"/>
            </a:endParaRPr>
          </a:p>
        </p:txBody>
      </p:sp>
      <p:pic>
        <p:nvPicPr>
          <p:cNvPr id="48" name="Grafik 47">
            <a:extLst>
              <a:ext uri="{FF2B5EF4-FFF2-40B4-BE49-F238E27FC236}">
                <a16:creationId xmlns:a16="http://schemas.microsoft.com/office/drawing/2014/main" id="{1845AA54-8F6F-CC2C-3191-C67A3D790A1F}"/>
              </a:ext>
            </a:extLst>
          </p:cNvPr>
          <p:cNvPicPr>
            <a:picLocks/>
          </p:cNvPicPr>
          <p:nvPr/>
        </p:nvPicPr>
        <p:blipFill>
          <a:blip r:embed="rId9">
            <a:extLst>
              <a:ext uri="{96DAC541-7B7A-43D3-8B79-37D633B846F1}">
                <asvg:svgBlip xmlns:asvg="http://schemas.microsoft.com/office/drawing/2016/SVG/main" r:embed="rId10"/>
              </a:ext>
            </a:extLst>
          </a:blip>
          <a:stretch>
            <a:fillRect/>
          </a:stretch>
        </p:blipFill>
        <p:spPr>
          <a:xfrm>
            <a:off x="2910707" y="3832624"/>
            <a:ext cx="1016671" cy="1016671"/>
          </a:xfrm>
          <a:prstGeom prst="rect">
            <a:avLst/>
          </a:prstGeom>
        </p:spPr>
      </p:pic>
      <p:sp>
        <p:nvSpPr>
          <p:cNvPr id="49" name="Tekstfelt 48">
            <a:extLst>
              <a:ext uri="{FF2B5EF4-FFF2-40B4-BE49-F238E27FC236}">
                <a16:creationId xmlns:a16="http://schemas.microsoft.com/office/drawing/2014/main" id="{A3A09F0D-8806-17D1-6A9E-780273DE838B}"/>
              </a:ext>
            </a:extLst>
          </p:cNvPr>
          <p:cNvSpPr txBox="1"/>
          <p:nvPr/>
        </p:nvSpPr>
        <p:spPr>
          <a:xfrm>
            <a:off x="568299" y="6565378"/>
            <a:ext cx="5775352" cy="1077218"/>
          </a:xfrm>
          <a:prstGeom prst="rect">
            <a:avLst/>
          </a:prstGeom>
          <a:noFill/>
        </p:spPr>
        <p:txBody>
          <a:bodyPr wrap="square" lIns="0" tIns="0" rIns="0" bIns="0" rtlCol="0">
            <a:spAutoFit/>
          </a:bodyPr>
          <a:lstStyle/>
          <a:p>
            <a:pPr defTabSz="914423">
              <a:defRPr/>
            </a:pPr>
            <a:r>
              <a:rPr lang="da-DK" sz="1000" dirty="0">
                <a:solidFill>
                  <a:srgbClr val="453673"/>
                </a:solidFill>
                <a:latin typeface="Montserrat" panose="00000500000000000000" pitchFamily="2" charset="0"/>
                <a:ea typeface="Work Sans Bold Roman" charset="0"/>
                <a:cs typeface="Work Sans Bold Roman" charset="0"/>
              </a:rPr>
              <a:t>Seniorpartnerskabet har udviklet i alt fire værktøjer til at arbejde med seniorindsatsen, hvoraf denne håndbog er det ene. Vi anbefaler, at I bruger eller bliver inspireret af alle fire værktøjer i jeres kommune, da de understøtter indholdet i denne håndbog. Alle fire værktøjer er vigtige for, at jeres seniorindsats lykkes, og I kan med fordel orientere jer i dem. Vi anbefaler, at I orienterer jer i Kommunikationsværktøjet, da det er målrettet Hovedudvalget.</a:t>
            </a:r>
          </a:p>
          <a:p>
            <a:pPr defTabSz="914423">
              <a:defRPr/>
            </a:pPr>
            <a:endParaRPr lang="da-DK" sz="1000" dirty="0">
              <a:solidFill>
                <a:srgbClr val="453673"/>
              </a:solidFill>
              <a:latin typeface="Montserrat" panose="00000500000000000000" pitchFamily="2" charset="0"/>
              <a:ea typeface="Work Sans Bold Roman" charset="0"/>
              <a:cs typeface="Work Sans Bold Roman" charset="0"/>
            </a:endParaRPr>
          </a:p>
        </p:txBody>
      </p:sp>
      <p:sp>
        <p:nvSpPr>
          <p:cNvPr id="28" name="Tekstfelt 27">
            <a:extLst>
              <a:ext uri="{FF2B5EF4-FFF2-40B4-BE49-F238E27FC236}">
                <a16:creationId xmlns:a16="http://schemas.microsoft.com/office/drawing/2014/main" id="{ED01BE60-597E-7A55-96B6-E20073CCAC8F}"/>
              </a:ext>
            </a:extLst>
          </p:cNvPr>
          <p:cNvSpPr txBox="1"/>
          <p:nvPr/>
        </p:nvSpPr>
        <p:spPr>
          <a:xfrm>
            <a:off x="4505081" y="5125650"/>
            <a:ext cx="2968870" cy="792525"/>
          </a:xfrm>
          <a:prstGeom prst="rect">
            <a:avLst/>
          </a:prstGeom>
          <a:noFill/>
        </p:spPr>
        <p:txBody>
          <a:bodyPr wrap="square">
            <a:spAutoFit/>
          </a:bodyPr>
          <a:lstStyle/>
          <a:p>
            <a:pPr marL="97978" marR="787281" indent="-98555" defTabSz="829930">
              <a:buFontTx/>
              <a:buChar char="•"/>
              <a:tabLst>
                <a:tab pos="98555" algn="l"/>
              </a:tabLst>
            </a:pPr>
            <a:r>
              <a:rPr lang="da-DK" sz="910" kern="0" spc="-9" dirty="0">
                <a:solidFill>
                  <a:srgbClr val="453673"/>
                </a:solidFill>
                <a:latin typeface="Montserrat" panose="00000500000000000000" pitchFamily="2" charset="0"/>
                <a:cs typeface="Montserrat-Medium"/>
              </a:rPr>
              <a:t>Tovholderen</a:t>
            </a:r>
          </a:p>
          <a:p>
            <a:pPr marL="97978" marR="787281" indent="-98555" defTabSz="829930">
              <a:buFontTx/>
              <a:buChar char="•"/>
              <a:tabLst>
                <a:tab pos="98555" algn="l"/>
              </a:tabLst>
            </a:pPr>
            <a:r>
              <a:rPr lang="da-DK" sz="910" kern="0" spc="-9" dirty="0">
                <a:solidFill>
                  <a:srgbClr val="453673"/>
                </a:solidFill>
                <a:latin typeface="Montserrat" panose="00000500000000000000" pitchFamily="2" charset="0"/>
                <a:cs typeface="Montserrat-Medium"/>
              </a:rPr>
              <a:t>Arbejdsmiljø/tillids </a:t>
            </a:r>
            <a:r>
              <a:rPr lang="da-DK" sz="910" kern="0" dirty="0">
                <a:solidFill>
                  <a:srgbClr val="453673"/>
                </a:solidFill>
                <a:latin typeface="Montserrat" panose="00000500000000000000" pitchFamily="2" charset="0"/>
                <a:cs typeface="Montserrat-Medium"/>
              </a:rPr>
              <a:t>repræsentanter</a:t>
            </a:r>
            <a:r>
              <a:rPr lang="da-DK" sz="910" kern="0" spc="-41" dirty="0">
                <a:solidFill>
                  <a:srgbClr val="453673"/>
                </a:solidFill>
                <a:latin typeface="Montserrat" panose="00000500000000000000" pitchFamily="2" charset="0"/>
                <a:cs typeface="Montserrat-Medium"/>
              </a:rPr>
              <a:t> </a:t>
            </a:r>
            <a:r>
              <a:rPr lang="da-DK" sz="910" kern="0" spc="-23" dirty="0">
                <a:solidFill>
                  <a:srgbClr val="453673"/>
                </a:solidFill>
                <a:latin typeface="Montserrat" panose="00000500000000000000" pitchFamily="2" charset="0"/>
                <a:cs typeface="Montserrat-Medium"/>
              </a:rPr>
              <a:t>fra </a:t>
            </a:r>
            <a:r>
              <a:rPr lang="da-DK" sz="910" kern="0" dirty="0">
                <a:solidFill>
                  <a:srgbClr val="453673"/>
                </a:solidFill>
                <a:latin typeface="Montserrat" panose="00000500000000000000" pitchFamily="2" charset="0"/>
                <a:cs typeface="Montserrat-Medium"/>
              </a:rPr>
              <a:t>andre</a:t>
            </a:r>
            <a:r>
              <a:rPr lang="da-DK" sz="910" kern="0" spc="-18" dirty="0">
                <a:solidFill>
                  <a:srgbClr val="453673"/>
                </a:solidFill>
                <a:latin typeface="Montserrat" panose="00000500000000000000" pitchFamily="2" charset="0"/>
                <a:cs typeface="Montserrat-Medium"/>
              </a:rPr>
              <a:t> </a:t>
            </a:r>
            <a:r>
              <a:rPr lang="da-DK" sz="910" kern="0" dirty="0">
                <a:solidFill>
                  <a:srgbClr val="453673"/>
                </a:solidFill>
                <a:latin typeface="Montserrat" panose="00000500000000000000" pitchFamily="2" charset="0"/>
                <a:cs typeface="Montserrat-Medium"/>
              </a:rPr>
              <a:t>udvalg</a:t>
            </a:r>
            <a:r>
              <a:rPr lang="da-DK" sz="910" kern="0" spc="-14" baseline="15873" dirty="0">
                <a:solidFill>
                  <a:srgbClr val="453673"/>
                </a:solidFill>
                <a:latin typeface="Montserrat" panose="00000500000000000000" pitchFamily="2" charset="0"/>
                <a:cs typeface="Montserrat-Medium"/>
              </a:rPr>
              <a:t>*</a:t>
            </a:r>
          </a:p>
          <a:p>
            <a:pPr marL="97978" marR="787281" indent="-98555" defTabSz="829930">
              <a:buFontTx/>
              <a:buChar char="•"/>
              <a:tabLst>
                <a:tab pos="98555" algn="l"/>
              </a:tabLst>
            </a:pPr>
            <a:r>
              <a:rPr lang="da-DK" sz="910" kern="0" dirty="0">
                <a:solidFill>
                  <a:srgbClr val="453673"/>
                </a:solidFill>
                <a:latin typeface="Montserrat" panose="00000500000000000000" pitchFamily="2" charset="0"/>
                <a:cs typeface="Montserrat-Medium"/>
              </a:rPr>
              <a:t>Fagchefer</a:t>
            </a:r>
            <a:r>
              <a:rPr lang="da-DK" sz="910" kern="0" spc="-9" dirty="0">
                <a:solidFill>
                  <a:srgbClr val="453673"/>
                </a:solidFill>
                <a:latin typeface="Montserrat" panose="00000500000000000000" pitchFamily="2" charset="0"/>
                <a:cs typeface="Montserrat-Medium"/>
              </a:rPr>
              <a:t> </a:t>
            </a:r>
            <a:r>
              <a:rPr lang="da-DK" sz="910" kern="0" spc="-23" dirty="0">
                <a:solidFill>
                  <a:srgbClr val="453673"/>
                </a:solidFill>
                <a:latin typeface="Montserrat" panose="00000500000000000000" pitchFamily="2" charset="0"/>
                <a:cs typeface="Montserrat-Medium"/>
              </a:rPr>
              <a:t>fra </a:t>
            </a:r>
            <a:r>
              <a:rPr lang="da-DK" sz="910" kern="0" spc="-9" dirty="0">
                <a:solidFill>
                  <a:srgbClr val="453673"/>
                </a:solidFill>
                <a:latin typeface="Montserrat" panose="00000500000000000000" pitchFamily="2" charset="0"/>
                <a:cs typeface="Montserrat-Medium"/>
              </a:rPr>
              <a:t>relevante</a:t>
            </a:r>
            <a:r>
              <a:rPr lang="da-DK" sz="910" kern="0" spc="14" dirty="0">
                <a:solidFill>
                  <a:srgbClr val="453673"/>
                </a:solidFill>
                <a:latin typeface="Montserrat" panose="00000500000000000000" pitchFamily="2" charset="0"/>
                <a:cs typeface="Montserrat-Medium"/>
              </a:rPr>
              <a:t> </a:t>
            </a:r>
            <a:r>
              <a:rPr lang="da-DK" sz="910" kern="0" spc="-9" dirty="0">
                <a:solidFill>
                  <a:srgbClr val="453673"/>
                </a:solidFill>
                <a:latin typeface="Montserrat" panose="00000500000000000000" pitchFamily="2" charset="0"/>
                <a:cs typeface="Montserrat-Medium"/>
              </a:rPr>
              <a:t>områder</a:t>
            </a:r>
            <a:endParaRPr lang="da-DK" sz="910" kern="0" dirty="0">
              <a:solidFill>
                <a:srgbClr val="453673"/>
              </a:solidFill>
              <a:latin typeface="Montserrat" panose="00000500000000000000" pitchFamily="2" charset="0"/>
              <a:cs typeface="Montserrat-Medium"/>
            </a:endParaRPr>
          </a:p>
        </p:txBody>
      </p:sp>
      <p:sp>
        <p:nvSpPr>
          <p:cNvPr id="24" name="Titel 1">
            <a:extLst>
              <a:ext uri="{FF2B5EF4-FFF2-40B4-BE49-F238E27FC236}">
                <a16:creationId xmlns:a16="http://schemas.microsoft.com/office/drawing/2014/main" id="{5F638DDA-FA64-9AB9-9B50-145DEDACCC08}"/>
              </a:ext>
            </a:extLst>
          </p:cNvPr>
          <p:cNvSpPr txBox="1">
            <a:spLocks/>
          </p:cNvSpPr>
          <p:nvPr/>
        </p:nvSpPr>
        <p:spPr>
          <a:xfrm>
            <a:off x="502391" y="469101"/>
            <a:ext cx="6040313" cy="384721"/>
          </a:xfrm>
          <a:prstGeom prst="rect">
            <a:avLst/>
          </a:prstGeom>
        </p:spPr>
        <p:txBody>
          <a:bodyPr wrap="square" lIns="0" tIns="0" rIns="0" bIns="0">
            <a:spAutoFit/>
          </a:bodyPr>
          <a:lstStyle>
            <a:lvl1pPr>
              <a:defRPr sz="2633" b="1" i="0">
                <a:solidFill>
                  <a:srgbClr val="A78D45"/>
                </a:solidFill>
                <a:latin typeface="Montserrat"/>
                <a:ea typeface="+mj-ea"/>
                <a:cs typeface="Montserrat"/>
              </a:defRPr>
            </a:lvl1pPr>
          </a:lstStyle>
          <a:p>
            <a:r>
              <a:rPr lang="da-DK" sz="2500" spc="-18" dirty="0">
                <a:solidFill>
                  <a:srgbClr val="453673"/>
                </a:solidFill>
                <a:latin typeface="Montserrat" panose="00000500000000000000" pitchFamily="2" charset="0"/>
              </a:rPr>
              <a:t>Tovholderens hovedopgaver</a:t>
            </a:r>
            <a:endParaRPr lang="da-DK" sz="2500" kern="0" dirty="0">
              <a:solidFill>
                <a:srgbClr val="453673"/>
              </a:solidFill>
              <a:latin typeface="Montserrat" panose="00000500000000000000" pitchFamily="2" charset="0"/>
            </a:endParaRPr>
          </a:p>
        </p:txBody>
      </p:sp>
      <p:sp>
        <p:nvSpPr>
          <p:cNvPr id="32" name="object 6">
            <a:extLst>
              <a:ext uri="{FF2B5EF4-FFF2-40B4-BE49-F238E27FC236}">
                <a16:creationId xmlns:a16="http://schemas.microsoft.com/office/drawing/2014/main" id="{4A3EDB6E-A543-7E38-D9F6-199A82B0BA68}"/>
              </a:ext>
            </a:extLst>
          </p:cNvPr>
          <p:cNvSpPr txBox="1"/>
          <p:nvPr/>
        </p:nvSpPr>
        <p:spPr>
          <a:xfrm>
            <a:off x="2276514" y="1124391"/>
            <a:ext cx="3355809" cy="151357"/>
          </a:xfrm>
          <a:prstGeom prst="rect">
            <a:avLst/>
          </a:prstGeom>
        </p:spPr>
        <p:txBody>
          <a:bodyPr vert="horz" wrap="square" lIns="0" tIns="11526" rIns="0" bIns="0" rtlCol="0">
            <a:spAutoFit/>
          </a:bodyPr>
          <a:lstStyle/>
          <a:p>
            <a:pPr marL="11528" defTabSz="829930">
              <a:spcBef>
                <a:spcPts val="939"/>
              </a:spcBef>
            </a:pPr>
            <a:r>
              <a:rPr lang="da-DK" sz="908" kern="0" dirty="0">
                <a:solidFill>
                  <a:srgbClr val="453673"/>
                </a:solidFill>
                <a:latin typeface="Montserrat" panose="00000500000000000000" pitchFamily="2" charset="0"/>
                <a:cs typeface="Montserrat-Medium"/>
              </a:rPr>
              <a:t>Sikrer</a:t>
            </a:r>
            <a:r>
              <a:rPr lang="da-DK" sz="908" kern="0" spc="5" dirty="0">
                <a:solidFill>
                  <a:srgbClr val="453673"/>
                </a:solidFill>
                <a:latin typeface="Montserrat" panose="00000500000000000000" pitchFamily="2" charset="0"/>
                <a:cs typeface="Montserrat-Medium"/>
              </a:rPr>
              <a:t> </a:t>
            </a:r>
            <a:r>
              <a:rPr lang="da-DK" sz="908" kern="0" dirty="0">
                <a:solidFill>
                  <a:srgbClr val="453673"/>
                </a:solidFill>
                <a:latin typeface="Montserrat" panose="00000500000000000000" pitchFamily="2" charset="0"/>
                <a:cs typeface="Montserrat-Medium"/>
              </a:rPr>
              <a:t>løbende</a:t>
            </a:r>
            <a:r>
              <a:rPr lang="da-DK" sz="908" kern="0" spc="5" dirty="0">
                <a:solidFill>
                  <a:srgbClr val="453673"/>
                </a:solidFill>
                <a:latin typeface="Montserrat" panose="00000500000000000000" pitchFamily="2" charset="0"/>
                <a:cs typeface="Montserrat-Medium"/>
              </a:rPr>
              <a:t> </a:t>
            </a:r>
            <a:r>
              <a:rPr lang="da-DK" sz="908" kern="0" dirty="0">
                <a:solidFill>
                  <a:srgbClr val="453673"/>
                </a:solidFill>
                <a:latin typeface="Montserrat" panose="00000500000000000000" pitchFamily="2" charset="0"/>
                <a:cs typeface="Montserrat-Medium"/>
              </a:rPr>
              <a:t>fremdrift</a:t>
            </a:r>
            <a:r>
              <a:rPr lang="da-DK" sz="908" kern="0" spc="5" dirty="0">
                <a:solidFill>
                  <a:srgbClr val="453673"/>
                </a:solidFill>
                <a:latin typeface="Montserrat" panose="00000500000000000000" pitchFamily="2" charset="0"/>
                <a:cs typeface="Montserrat-Medium"/>
              </a:rPr>
              <a:t> </a:t>
            </a:r>
            <a:r>
              <a:rPr lang="da-DK" sz="908" kern="0" dirty="0">
                <a:solidFill>
                  <a:srgbClr val="453673"/>
                </a:solidFill>
                <a:latin typeface="Montserrat" panose="00000500000000000000" pitchFamily="2" charset="0"/>
                <a:cs typeface="Montserrat-Medium"/>
              </a:rPr>
              <a:t>af</a:t>
            </a:r>
            <a:r>
              <a:rPr lang="da-DK" sz="908" kern="0" spc="9" dirty="0">
                <a:solidFill>
                  <a:srgbClr val="453673"/>
                </a:solidFill>
                <a:latin typeface="Montserrat" panose="00000500000000000000" pitchFamily="2" charset="0"/>
                <a:cs typeface="Montserrat-Medium"/>
              </a:rPr>
              <a:t> </a:t>
            </a:r>
            <a:r>
              <a:rPr lang="da-DK" sz="908" kern="0" spc="-9" dirty="0">
                <a:solidFill>
                  <a:srgbClr val="453673"/>
                </a:solidFill>
                <a:latin typeface="Montserrat" panose="00000500000000000000" pitchFamily="2" charset="0"/>
                <a:cs typeface="Montserrat-Medium"/>
              </a:rPr>
              <a:t>indsatsen.</a:t>
            </a:r>
            <a:endParaRPr sz="908" kern="0" dirty="0">
              <a:solidFill>
                <a:srgbClr val="453673"/>
              </a:solidFill>
              <a:latin typeface="Montserrat" panose="00000500000000000000" pitchFamily="2" charset="0"/>
              <a:cs typeface="Montserrat-Medium"/>
            </a:endParaRPr>
          </a:p>
        </p:txBody>
      </p:sp>
      <p:grpSp>
        <p:nvGrpSpPr>
          <p:cNvPr id="33" name="Gruppe 32">
            <a:extLst>
              <a:ext uri="{FF2B5EF4-FFF2-40B4-BE49-F238E27FC236}">
                <a16:creationId xmlns:a16="http://schemas.microsoft.com/office/drawing/2014/main" id="{52E55EB6-4016-4C82-5201-50D0CDCA18AD}"/>
              </a:ext>
            </a:extLst>
          </p:cNvPr>
          <p:cNvGrpSpPr/>
          <p:nvPr/>
        </p:nvGrpSpPr>
        <p:grpSpPr>
          <a:xfrm>
            <a:off x="1926030" y="1574348"/>
            <a:ext cx="235477" cy="212656"/>
            <a:chOff x="2513003" y="-32990"/>
            <a:chExt cx="235477" cy="212656"/>
          </a:xfrm>
        </p:grpSpPr>
        <p:sp>
          <p:nvSpPr>
            <p:cNvPr id="34" name="object 3">
              <a:extLst>
                <a:ext uri="{FF2B5EF4-FFF2-40B4-BE49-F238E27FC236}">
                  <a16:creationId xmlns:a16="http://schemas.microsoft.com/office/drawing/2014/main" id="{1331A76F-FE57-D501-FD74-7FDEB5AD8B8A}"/>
                </a:ext>
              </a:extLst>
            </p:cNvPr>
            <p:cNvSpPr/>
            <p:nvPr/>
          </p:nvSpPr>
          <p:spPr>
            <a:xfrm>
              <a:off x="2535824" y="-32990"/>
              <a:ext cx="212656" cy="212656"/>
            </a:xfrm>
            <a:custGeom>
              <a:avLst/>
              <a:gdLst/>
              <a:ahLst/>
              <a:cxnLst/>
              <a:rect l="l" t="t" r="r" b="b"/>
              <a:pathLst>
                <a:path w="234314" h="234314">
                  <a:moveTo>
                    <a:pt x="233997" y="0"/>
                  </a:moveTo>
                  <a:lnTo>
                    <a:pt x="0" y="0"/>
                  </a:lnTo>
                  <a:lnTo>
                    <a:pt x="0" y="233997"/>
                  </a:lnTo>
                  <a:lnTo>
                    <a:pt x="233997" y="233997"/>
                  </a:lnTo>
                  <a:lnTo>
                    <a:pt x="233997" y="0"/>
                  </a:lnTo>
                  <a:close/>
                </a:path>
              </a:pathLst>
            </a:custGeom>
            <a:solidFill>
              <a:srgbClr val="A78D45"/>
            </a:solidFill>
          </p:spPr>
          <p:txBody>
            <a:bodyPr wrap="square" lIns="0" tIns="0" rIns="0" bIns="0" rtlCol="0"/>
            <a:lstStyle/>
            <a:p>
              <a:pPr defTabSz="829930"/>
              <a:endParaRPr sz="1635" kern="0">
                <a:solidFill>
                  <a:sysClr val="windowText" lastClr="000000"/>
                </a:solidFill>
                <a:latin typeface="Montserrat" panose="00000500000000000000" pitchFamily="2" charset="0"/>
              </a:endParaRPr>
            </a:p>
          </p:txBody>
        </p:sp>
        <p:sp>
          <p:nvSpPr>
            <p:cNvPr id="36" name="object 4">
              <a:extLst>
                <a:ext uri="{FF2B5EF4-FFF2-40B4-BE49-F238E27FC236}">
                  <a16:creationId xmlns:a16="http://schemas.microsoft.com/office/drawing/2014/main" id="{25D7DCE4-F8D7-C3C9-0299-9A4AED8DF6AB}"/>
                </a:ext>
              </a:extLst>
            </p:cNvPr>
            <p:cNvSpPr txBox="1"/>
            <p:nvPr/>
          </p:nvSpPr>
          <p:spPr>
            <a:xfrm>
              <a:off x="2513003" y="-9336"/>
              <a:ext cx="235477" cy="151357"/>
            </a:xfrm>
            <a:prstGeom prst="rect">
              <a:avLst/>
            </a:prstGeom>
          </p:spPr>
          <p:txBody>
            <a:bodyPr vert="horz" wrap="square" lIns="0" tIns="11526" rIns="0" bIns="0" rtlCol="0">
              <a:spAutoFit/>
            </a:bodyPr>
            <a:lstStyle/>
            <a:p>
              <a:pPr marL="95097" defTabSz="829930">
                <a:spcBef>
                  <a:spcPts val="91"/>
                </a:spcBef>
              </a:pPr>
              <a:r>
                <a:rPr lang="da-DK" sz="908" b="1" kern="0" spc="-5">
                  <a:solidFill>
                    <a:srgbClr val="FFFFFF"/>
                  </a:solidFill>
                  <a:latin typeface="Montserrat" panose="00000500000000000000" pitchFamily="2" charset="0"/>
                  <a:cs typeface="Montserrat"/>
                </a:rPr>
                <a:t>2</a:t>
              </a:r>
            </a:p>
          </p:txBody>
        </p:sp>
      </p:grpSp>
      <p:grpSp>
        <p:nvGrpSpPr>
          <p:cNvPr id="37" name="Gruppe 36">
            <a:extLst>
              <a:ext uri="{FF2B5EF4-FFF2-40B4-BE49-F238E27FC236}">
                <a16:creationId xmlns:a16="http://schemas.microsoft.com/office/drawing/2014/main" id="{248D3495-4EF5-CC07-8E6A-45DEA51D632E}"/>
              </a:ext>
            </a:extLst>
          </p:cNvPr>
          <p:cNvGrpSpPr/>
          <p:nvPr/>
        </p:nvGrpSpPr>
        <p:grpSpPr>
          <a:xfrm>
            <a:off x="1926030" y="2111980"/>
            <a:ext cx="235477" cy="212656"/>
            <a:chOff x="2513003" y="-32990"/>
            <a:chExt cx="235477" cy="212656"/>
          </a:xfrm>
        </p:grpSpPr>
        <p:sp>
          <p:nvSpPr>
            <p:cNvPr id="51" name="object 3">
              <a:extLst>
                <a:ext uri="{FF2B5EF4-FFF2-40B4-BE49-F238E27FC236}">
                  <a16:creationId xmlns:a16="http://schemas.microsoft.com/office/drawing/2014/main" id="{75572B4E-5F90-F18D-17E1-17DD3D20E08D}"/>
                </a:ext>
              </a:extLst>
            </p:cNvPr>
            <p:cNvSpPr/>
            <p:nvPr/>
          </p:nvSpPr>
          <p:spPr>
            <a:xfrm>
              <a:off x="2535824" y="-32990"/>
              <a:ext cx="212656" cy="212656"/>
            </a:xfrm>
            <a:custGeom>
              <a:avLst/>
              <a:gdLst/>
              <a:ahLst/>
              <a:cxnLst/>
              <a:rect l="l" t="t" r="r" b="b"/>
              <a:pathLst>
                <a:path w="234314" h="234314">
                  <a:moveTo>
                    <a:pt x="233997" y="0"/>
                  </a:moveTo>
                  <a:lnTo>
                    <a:pt x="0" y="0"/>
                  </a:lnTo>
                  <a:lnTo>
                    <a:pt x="0" y="233997"/>
                  </a:lnTo>
                  <a:lnTo>
                    <a:pt x="233997" y="233997"/>
                  </a:lnTo>
                  <a:lnTo>
                    <a:pt x="233997" y="0"/>
                  </a:lnTo>
                  <a:close/>
                </a:path>
              </a:pathLst>
            </a:custGeom>
            <a:solidFill>
              <a:srgbClr val="A78D45"/>
            </a:solidFill>
          </p:spPr>
          <p:txBody>
            <a:bodyPr wrap="square" lIns="0" tIns="0" rIns="0" bIns="0" rtlCol="0"/>
            <a:lstStyle/>
            <a:p>
              <a:pPr defTabSz="829930"/>
              <a:endParaRPr sz="1635" kern="0">
                <a:solidFill>
                  <a:sysClr val="windowText" lastClr="000000"/>
                </a:solidFill>
                <a:latin typeface="Montserrat" panose="00000500000000000000" pitchFamily="2" charset="0"/>
              </a:endParaRPr>
            </a:p>
          </p:txBody>
        </p:sp>
        <p:sp>
          <p:nvSpPr>
            <p:cNvPr id="52" name="object 4">
              <a:extLst>
                <a:ext uri="{FF2B5EF4-FFF2-40B4-BE49-F238E27FC236}">
                  <a16:creationId xmlns:a16="http://schemas.microsoft.com/office/drawing/2014/main" id="{27B5F6E6-BB86-1925-F4F0-7CC4EAE29C4F}"/>
                </a:ext>
              </a:extLst>
            </p:cNvPr>
            <p:cNvSpPr txBox="1"/>
            <p:nvPr/>
          </p:nvSpPr>
          <p:spPr>
            <a:xfrm>
              <a:off x="2513003" y="-9336"/>
              <a:ext cx="235477" cy="151357"/>
            </a:xfrm>
            <a:prstGeom prst="rect">
              <a:avLst/>
            </a:prstGeom>
          </p:spPr>
          <p:txBody>
            <a:bodyPr vert="horz" wrap="square" lIns="0" tIns="11526" rIns="0" bIns="0" rtlCol="0">
              <a:spAutoFit/>
            </a:bodyPr>
            <a:lstStyle/>
            <a:p>
              <a:pPr marL="95097" defTabSz="829930">
                <a:spcBef>
                  <a:spcPts val="91"/>
                </a:spcBef>
              </a:pPr>
              <a:r>
                <a:rPr lang="da-DK" sz="908" b="1" kern="0" spc="-5">
                  <a:solidFill>
                    <a:srgbClr val="FFFFFF"/>
                  </a:solidFill>
                  <a:latin typeface="Montserrat" panose="00000500000000000000" pitchFamily="2" charset="0"/>
                  <a:cs typeface="Montserrat"/>
                </a:rPr>
                <a:t>3</a:t>
              </a:r>
            </a:p>
          </p:txBody>
        </p:sp>
      </p:grpSp>
      <p:grpSp>
        <p:nvGrpSpPr>
          <p:cNvPr id="53" name="Gruppe 52">
            <a:extLst>
              <a:ext uri="{FF2B5EF4-FFF2-40B4-BE49-F238E27FC236}">
                <a16:creationId xmlns:a16="http://schemas.microsoft.com/office/drawing/2014/main" id="{C009CAD2-73C7-C7A7-6F24-3C26FCE4B76F}"/>
              </a:ext>
            </a:extLst>
          </p:cNvPr>
          <p:cNvGrpSpPr/>
          <p:nvPr/>
        </p:nvGrpSpPr>
        <p:grpSpPr>
          <a:xfrm>
            <a:off x="1926030" y="2631145"/>
            <a:ext cx="235477" cy="212656"/>
            <a:chOff x="2513003" y="-32990"/>
            <a:chExt cx="235477" cy="212656"/>
          </a:xfrm>
        </p:grpSpPr>
        <p:sp>
          <p:nvSpPr>
            <p:cNvPr id="54" name="object 3">
              <a:extLst>
                <a:ext uri="{FF2B5EF4-FFF2-40B4-BE49-F238E27FC236}">
                  <a16:creationId xmlns:a16="http://schemas.microsoft.com/office/drawing/2014/main" id="{A02C264B-16C1-A3A5-A0FD-2500082128FE}"/>
                </a:ext>
              </a:extLst>
            </p:cNvPr>
            <p:cNvSpPr/>
            <p:nvPr/>
          </p:nvSpPr>
          <p:spPr>
            <a:xfrm>
              <a:off x="2535824" y="-32990"/>
              <a:ext cx="212656" cy="212656"/>
            </a:xfrm>
            <a:custGeom>
              <a:avLst/>
              <a:gdLst/>
              <a:ahLst/>
              <a:cxnLst/>
              <a:rect l="l" t="t" r="r" b="b"/>
              <a:pathLst>
                <a:path w="234314" h="234314">
                  <a:moveTo>
                    <a:pt x="233997" y="0"/>
                  </a:moveTo>
                  <a:lnTo>
                    <a:pt x="0" y="0"/>
                  </a:lnTo>
                  <a:lnTo>
                    <a:pt x="0" y="233997"/>
                  </a:lnTo>
                  <a:lnTo>
                    <a:pt x="233997" y="233997"/>
                  </a:lnTo>
                  <a:lnTo>
                    <a:pt x="233997" y="0"/>
                  </a:lnTo>
                  <a:close/>
                </a:path>
              </a:pathLst>
            </a:custGeom>
            <a:solidFill>
              <a:srgbClr val="A78D45"/>
            </a:solidFill>
          </p:spPr>
          <p:txBody>
            <a:bodyPr wrap="square" lIns="0" tIns="0" rIns="0" bIns="0" rtlCol="0"/>
            <a:lstStyle/>
            <a:p>
              <a:pPr defTabSz="829930"/>
              <a:endParaRPr sz="1635" kern="0">
                <a:solidFill>
                  <a:sysClr val="windowText" lastClr="000000"/>
                </a:solidFill>
                <a:latin typeface="Montserrat" panose="00000500000000000000" pitchFamily="2" charset="0"/>
              </a:endParaRPr>
            </a:p>
          </p:txBody>
        </p:sp>
        <p:sp>
          <p:nvSpPr>
            <p:cNvPr id="55" name="object 4">
              <a:extLst>
                <a:ext uri="{FF2B5EF4-FFF2-40B4-BE49-F238E27FC236}">
                  <a16:creationId xmlns:a16="http://schemas.microsoft.com/office/drawing/2014/main" id="{FFA5F10D-D3EE-7071-ABD3-FBFCB5E4071D}"/>
                </a:ext>
              </a:extLst>
            </p:cNvPr>
            <p:cNvSpPr txBox="1"/>
            <p:nvPr/>
          </p:nvSpPr>
          <p:spPr>
            <a:xfrm>
              <a:off x="2513003" y="-9336"/>
              <a:ext cx="224265" cy="151357"/>
            </a:xfrm>
            <a:prstGeom prst="rect">
              <a:avLst/>
            </a:prstGeom>
          </p:spPr>
          <p:txBody>
            <a:bodyPr vert="horz" wrap="square" lIns="0" tIns="11526" rIns="0" bIns="0" rtlCol="0">
              <a:spAutoFit/>
            </a:bodyPr>
            <a:lstStyle/>
            <a:p>
              <a:pPr marL="95097" defTabSz="829930">
                <a:spcBef>
                  <a:spcPts val="91"/>
                </a:spcBef>
              </a:pPr>
              <a:r>
                <a:rPr lang="da-DK" sz="908" b="1" kern="0" spc="-5">
                  <a:solidFill>
                    <a:srgbClr val="FFFFFF"/>
                  </a:solidFill>
                  <a:latin typeface="Montserrat" panose="00000500000000000000" pitchFamily="2" charset="0"/>
                  <a:cs typeface="Montserrat"/>
                </a:rPr>
                <a:t>4</a:t>
              </a:r>
            </a:p>
          </p:txBody>
        </p:sp>
      </p:grpSp>
      <p:grpSp>
        <p:nvGrpSpPr>
          <p:cNvPr id="56" name="Gruppe 55">
            <a:extLst>
              <a:ext uri="{FF2B5EF4-FFF2-40B4-BE49-F238E27FC236}">
                <a16:creationId xmlns:a16="http://schemas.microsoft.com/office/drawing/2014/main" id="{AFCC4BBD-78FE-081D-81AD-28FAC25FB5B5}"/>
              </a:ext>
            </a:extLst>
          </p:cNvPr>
          <p:cNvGrpSpPr/>
          <p:nvPr/>
        </p:nvGrpSpPr>
        <p:grpSpPr>
          <a:xfrm>
            <a:off x="657624" y="4826869"/>
            <a:ext cx="1359279" cy="212656"/>
            <a:chOff x="2513003" y="-32990"/>
            <a:chExt cx="235477" cy="212656"/>
          </a:xfrm>
        </p:grpSpPr>
        <p:sp>
          <p:nvSpPr>
            <p:cNvPr id="57" name="object 3">
              <a:extLst>
                <a:ext uri="{FF2B5EF4-FFF2-40B4-BE49-F238E27FC236}">
                  <a16:creationId xmlns:a16="http://schemas.microsoft.com/office/drawing/2014/main" id="{610F203C-5F25-4EB4-E03E-1C628CE3864E}"/>
                </a:ext>
              </a:extLst>
            </p:cNvPr>
            <p:cNvSpPr/>
            <p:nvPr/>
          </p:nvSpPr>
          <p:spPr>
            <a:xfrm>
              <a:off x="2535824" y="-32990"/>
              <a:ext cx="212656" cy="212656"/>
            </a:xfrm>
            <a:custGeom>
              <a:avLst/>
              <a:gdLst/>
              <a:ahLst/>
              <a:cxnLst/>
              <a:rect l="l" t="t" r="r" b="b"/>
              <a:pathLst>
                <a:path w="234314" h="234314">
                  <a:moveTo>
                    <a:pt x="233997" y="0"/>
                  </a:moveTo>
                  <a:lnTo>
                    <a:pt x="0" y="0"/>
                  </a:lnTo>
                  <a:lnTo>
                    <a:pt x="0" y="233997"/>
                  </a:lnTo>
                  <a:lnTo>
                    <a:pt x="233997" y="233997"/>
                  </a:lnTo>
                  <a:lnTo>
                    <a:pt x="233997" y="0"/>
                  </a:lnTo>
                  <a:close/>
                </a:path>
              </a:pathLst>
            </a:custGeom>
            <a:solidFill>
              <a:srgbClr val="A78D45"/>
            </a:solidFill>
          </p:spPr>
          <p:txBody>
            <a:bodyPr wrap="square" lIns="0" tIns="0" rIns="0" bIns="0" rtlCol="0"/>
            <a:lstStyle/>
            <a:p>
              <a:pPr defTabSz="829930"/>
              <a:endParaRPr sz="1635" kern="0">
                <a:solidFill>
                  <a:sysClr val="windowText" lastClr="000000"/>
                </a:solidFill>
                <a:latin typeface="Montserrat" panose="00000500000000000000" pitchFamily="2" charset="0"/>
              </a:endParaRPr>
            </a:p>
          </p:txBody>
        </p:sp>
        <p:sp>
          <p:nvSpPr>
            <p:cNvPr id="58" name="object 4">
              <a:extLst>
                <a:ext uri="{FF2B5EF4-FFF2-40B4-BE49-F238E27FC236}">
                  <a16:creationId xmlns:a16="http://schemas.microsoft.com/office/drawing/2014/main" id="{84F9787B-E22A-C51B-CBDE-1F5DBFC24B9F}"/>
                </a:ext>
              </a:extLst>
            </p:cNvPr>
            <p:cNvSpPr txBox="1"/>
            <p:nvPr/>
          </p:nvSpPr>
          <p:spPr>
            <a:xfrm>
              <a:off x="2513003" y="-9336"/>
              <a:ext cx="235477" cy="151357"/>
            </a:xfrm>
            <a:prstGeom prst="rect">
              <a:avLst/>
            </a:prstGeom>
          </p:spPr>
          <p:txBody>
            <a:bodyPr vert="horz" wrap="square" lIns="0" tIns="11526" rIns="0" bIns="0" rtlCol="0">
              <a:spAutoFit/>
            </a:bodyPr>
            <a:lstStyle/>
            <a:p>
              <a:pPr marL="95097" algn="ctr" defTabSz="829930">
                <a:spcBef>
                  <a:spcPts val="91"/>
                </a:spcBef>
              </a:pPr>
              <a:r>
                <a:rPr lang="da-DK" sz="908" b="1" kern="0" spc="-5">
                  <a:solidFill>
                    <a:srgbClr val="FFFFFF"/>
                  </a:solidFill>
                  <a:latin typeface="Montserrat" panose="00000500000000000000" pitchFamily="2" charset="0"/>
                  <a:cs typeface="Montserrat"/>
                </a:rPr>
                <a:t>Hovedudvalget</a:t>
              </a:r>
            </a:p>
          </p:txBody>
        </p:sp>
      </p:grpSp>
      <p:grpSp>
        <p:nvGrpSpPr>
          <p:cNvPr id="61" name="Gruppe 60">
            <a:extLst>
              <a:ext uri="{FF2B5EF4-FFF2-40B4-BE49-F238E27FC236}">
                <a16:creationId xmlns:a16="http://schemas.microsoft.com/office/drawing/2014/main" id="{FF4EB285-0A5B-E0B1-86DF-042F4819102A}"/>
              </a:ext>
            </a:extLst>
          </p:cNvPr>
          <p:cNvGrpSpPr/>
          <p:nvPr/>
        </p:nvGrpSpPr>
        <p:grpSpPr>
          <a:xfrm>
            <a:off x="2643178" y="4826869"/>
            <a:ext cx="1359279" cy="212656"/>
            <a:chOff x="2513003" y="-32990"/>
            <a:chExt cx="235477" cy="212656"/>
          </a:xfrm>
        </p:grpSpPr>
        <p:sp>
          <p:nvSpPr>
            <p:cNvPr id="62" name="object 3">
              <a:extLst>
                <a:ext uri="{FF2B5EF4-FFF2-40B4-BE49-F238E27FC236}">
                  <a16:creationId xmlns:a16="http://schemas.microsoft.com/office/drawing/2014/main" id="{266C82E3-0D4D-FB8A-8170-728F99FE3136}"/>
                </a:ext>
              </a:extLst>
            </p:cNvPr>
            <p:cNvSpPr/>
            <p:nvPr/>
          </p:nvSpPr>
          <p:spPr>
            <a:xfrm>
              <a:off x="2535824" y="-32990"/>
              <a:ext cx="212656" cy="212656"/>
            </a:xfrm>
            <a:custGeom>
              <a:avLst/>
              <a:gdLst/>
              <a:ahLst/>
              <a:cxnLst/>
              <a:rect l="l" t="t" r="r" b="b"/>
              <a:pathLst>
                <a:path w="234314" h="234314">
                  <a:moveTo>
                    <a:pt x="233997" y="0"/>
                  </a:moveTo>
                  <a:lnTo>
                    <a:pt x="0" y="0"/>
                  </a:lnTo>
                  <a:lnTo>
                    <a:pt x="0" y="233997"/>
                  </a:lnTo>
                  <a:lnTo>
                    <a:pt x="233997" y="233997"/>
                  </a:lnTo>
                  <a:lnTo>
                    <a:pt x="233997" y="0"/>
                  </a:lnTo>
                  <a:close/>
                </a:path>
              </a:pathLst>
            </a:custGeom>
            <a:solidFill>
              <a:srgbClr val="A78D45"/>
            </a:solidFill>
          </p:spPr>
          <p:txBody>
            <a:bodyPr wrap="square" lIns="0" tIns="0" rIns="0" bIns="0" rtlCol="0"/>
            <a:lstStyle/>
            <a:p>
              <a:pPr defTabSz="829930"/>
              <a:endParaRPr sz="1635" kern="0">
                <a:solidFill>
                  <a:sysClr val="windowText" lastClr="000000"/>
                </a:solidFill>
                <a:latin typeface="Montserrat" panose="00000500000000000000" pitchFamily="2" charset="0"/>
              </a:endParaRPr>
            </a:p>
          </p:txBody>
        </p:sp>
        <p:sp>
          <p:nvSpPr>
            <p:cNvPr id="63" name="object 4">
              <a:extLst>
                <a:ext uri="{FF2B5EF4-FFF2-40B4-BE49-F238E27FC236}">
                  <a16:creationId xmlns:a16="http://schemas.microsoft.com/office/drawing/2014/main" id="{C4B43A90-61B3-AEC0-4279-87979E9899F8}"/>
                </a:ext>
              </a:extLst>
            </p:cNvPr>
            <p:cNvSpPr txBox="1"/>
            <p:nvPr/>
          </p:nvSpPr>
          <p:spPr>
            <a:xfrm>
              <a:off x="2513003" y="-9336"/>
              <a:ext cx="235477" cy="151357"/>
            </a:xfrm>
            <a:prstGeom prst="rect">
              <a:avLst/>
            </a:prstGeom>
          </p:spPr>
          <p:txBody>
            <a:bodyPr vert="horz" wrap="square" lIns="0" tIns="11526" rIns="0" bIns="0" rtlCol="0">
              <a:spAutoFit/>
            </a:bodyPr>
            <a:lstStyle/>
            <a:p>
              <a:pPr marL="95097" algn="ctr" defTabSz="829930">
                <a:spcBef>
                  <a:spcPts val="91"/>
                </a:spcBef>
              </a:pPr>
              <a:r>
                <a:rPr lang="da-DK" sz="908" b="1" kern="0" spc="-5">
                  <a:solidFill>
                    <a:srgbClr val="FFFFFF"/>
                  </a:solidFill>
                  <a:latin typeface="Montserrat" panose="00000500000000000000" pitchFamily="2" charset="0"/>
                  <a:cs typeface="Montserrat"/>
                </a:rPr>
                <a:t>Tovholder</a:t>
              </a:r>
            </a:p>
          </p:txBody>
        </p:sp>
      </p:grpSp>
      <p:grpSp>
        <p:nvGrpSpPr>
          <p:cNvPr id="64" name="Gruppe 63">
            <a:extLst>
              <a:ext uri="{FF2B5EF4-FFF2-40B4-BE49-F238E27FC236}">
                <a16:creationId xmlns:a16="http://schemas.microsoft.com/office/drawing/2014/main" id="{1E8AAEEA-D0AB-EABE-97B0-ECB4A8569D48}"/>
              </a:ext>
            </a:extLst>
          </p:cNvPr>
          <p:cNvGrpSpPr/>
          <p:nvPr/>
        </p:nvGrpSpPr>
        <p:grpSpPr>
          <a:xfrm>
            <a:off x="4641795" y="4826869"/>
            <a:ext cx="1359279" cy="212656"/>
            <a:chOff x="2513003" y="-32990"/>
            <a:chExt cx="235477" cy="212656"/>
          </a:xfrm>
        </p:grpSpPr>
        <p:sp>
          <p:nvSpPr>
            <p:cNvPr id="65" name="object 3">
              <a:extLst>
                <a:ext uri="{FF2B5EF4-FFF2-40B4-BE49-F238E27FC236}">
                  <a16:creationId xmlns:a16="http://schemas.microsoft.com/office/drawing/2014/main" id="{64D333D1-C1E2-2C1F-6E3B-1BE2BAA07BCD}"/>
                </a:ext>
              </a:extLst>
            </p:cNvPr>
            <p:cNvSpPr/>
            <p:nvPr/>
          </p:nvSpPr>
          <p:spPr>
            <a:xfrm>
              <a:off x="2535824" y="-32990"/>
              <a:ext cx="212656" cy="212656"/>
            </a:xfrm>
            <a:custGeom>
              <a:avLst/>
              <a:gdLst/>
              <a:ahLst/>
              <a:cxnLst/>
              <a:rect l="l" t="t" r="r" b="b"/>
              <a:pathLst>
                <a:path w="234314" h="234314">
                  <a:moveTo>
                    <a:pt x="233997" y="0"/>
                  </a:moveTo>
                  <a:lnTo>
                    <a:pt x="0" y="0"/>
                  </a:lnTo>
                  <a:lnTo>
                    <a:pt x="0" y="233997"/>
                  </a:lnTo>
                  <a:lnTo>
                    <a:pt x="233997" y="233997"/>
                  </a:lnTo>
                  <a:lnTo>
                    <a:pt x="233997" y="0"/>
                  </a:lnTo>
                  <a:close/>
                </a:path>
              </a:pathLst>
            </a:custGeom>
            <a:solidFill>
              <a:srgbClr val="A78D45"/>
            </a:solidFill>
          </p:spPr>
          <p:txBody>
            <a:bodyPr wrap="square" lIns="0" tIns="0" rIns="0" bIns="0" rtlCol="0"/>
            <a:lstStyle/>
            <a:p>
              <a:pPr defTabSz="829930"/>
              <a:endParaRPr sz="1635" kern="0">
                <a:solidFill>
                  <a:sysClr val="windowText" lastClr="000000"/>
                </a:solidFill>
                <a:latin typeface="Montserrat" panose="00000500000000000000" pitchFamily="2" charset="0"/>
              </a:endParaRPr>
            </a:p>
          </p:txBody>
        </p:sp>
        <p:sp>
          <p:nvSpPr>
            <p:cNvPr id="66" name="object 4">
              <a:extLst>
                <a:ext uri="{FF2B5EF4-FFF2-40B4-BE49-F238E27FC236}">
                  <a16:creationId xmlns:a16="http://schemas.microsoft.com/office/drawing/2014/main" id="{DFA8AD67-8FC4-62FE-943A-29B8988F9484}"/>
                </a:ext>
              </a:extLst>
            </p:cNvPr>
            <p:cNvSpPr txBox="1"/>
            <p:nvPr/>
          </p:nvSpPr>
          <p:spPr>
            <a:xfrm>
              <a:off x="2513003" y="-9336"/>
              <a:ext cx="235477" cy="151357"/>
            </a:xfrm>
            <a:prstGeom prst="rect">
              <a:avLst/>
            </a:prstGeom>
          </p:spPr>
          <p:txBody>
            <a:bodyPr vert="horz" wrap="square" lIns="0" tIns="11526" rIns="0" bIns="0" rtlCol="0">
              <a:spAutoFit/>
            </a:bodyPr>
            <a:lstStyle/>
            <a:p>
              <a:pPr marL="95097" algn="ctr" defTabSz="829930">
                <a:spcBef>
                  <a:spcPts val="91"/>
                </a:spcBef>
              </a:pPr>
              <a:r>
                <a:rPr lang="da-DK" sz="908" b="1" kern="0" spc="-5">
                  <a:solidFill>
                    <a:srgbClr val="FFFFFF"/>
                  </a:solidFill>
                  <a:latin typeface="Montserrat" panose="00000500000000000000" pitchFamily="2" charset="0"/>
                  <a:cs typeface="Montserrat"/>
                </a:rPr>
                <a:t>Arbejdsgruppe</a:t>
              </a:r>
            </a:p>
          </p:txBody>
        </p:sp>
      </p:grpSp>
      <p:pic>
        <p:nvPicPr>
          <p:cNvPr id="2" name="Grafik 1">
            <a:extLst>
              <a:ext uri="{FF2B5EF4-FFF2-40B4-BE49-F238E27FC236}">
                <a16:creationId xmlns:a16="http://schemas.microsoft.com/office/drawing/2014/main" id="{AAF3C3EB-401C-A61E-B9F0-1359235E518D}"/>
              </a:ext>
            </a:extLst>
          </p:cNvPr>
          <p:cNvPicPr>
            <a:picLocks/>
          </p:cNvPicPr>
          <p:nvPr/>
        </p:nvPicPr>
        <p:blipFill>
          <a:blip r:embed="rId9">
            <a:extLst>
              <a:ext uri="{96DAC541-7B7A-43D3-8B79-37D633B846F1}">
                <asvg:svgBlip xmlns:asvg="http://schemas.microsoft.com/office/drawing/2016/SVG/main" r:embed="rId10"/>
              </a:ext>
            </a:extLst>
          </a:blip>
          <a:stretch>
            <a:fillRect/>
          </a:stretch>
        </p:blipFill>
        <p:spPr>
          <a:xfrm>
            <a:off x="648142" y="1193599"/>
            <a:ext cx="1016671" cy="1016671"/>
          </a:xfrm>
          <a:prstGeom prst="rect">
            <a:avLst/>
          </a:prstGeom>
        </p:spPr>
      </p:pic>
      <p:pic>
        <p:nvPicPr>
          <p:cNvPr id="7" name="Grafik 6">
            <a:extLst>
              <a:ext uri="{FF2B5EF4-FFF2-40B4-BE49-F238E27FC236}">
                <a16:creationId xmlns:a16="http://schemas.microsoft.com/office/drawing/2014/main" id="{9B22A630-E03A-D117-CD33-F2BAFD165BEE}"/>
              </a:ext>
            </a:extLst>
          </p:cNvPr>
          <p:cNvPicPr>
            <a:picLocks/>
          </p:cNvPicPr>
          <p:nvPr/>
        </p:nvPicPr>
        <p:blipFill>
          <a:blip r:embed="rId11">
            <a:extLst>
              <a:ext uri="{96DAC541-7B7A-43D3-8B79-37D633B846F1}">
                <asvg:svgBlip xmlns:asvg="http://schemas.microsoft.com/office/drawing/2016/SVG/main" r:embed="rId12"/>
              </a:ext>
            </a:extLst>
          </a:blip>
          <a:stretch>
            <a:fillRect/>
          </a:stretch>
        </p:blipFill>
        <p:spPr>
          <a:xfrm>
            <a:off x="4765709" y="3593480"/>
            <a:ext cx="1425340" cy="1425340"/>
          </a:xfrm>
          <a:prstGeom prst="rect">
            <a:avLst/>
          </a:prstGeom>
        </p:spPr>
      </p:pic>
      <p:pic>
        <p:nvPicPr>
          <p:cNvPr id="9" name="Grafik 8">
            <a:extLst>
              <a:ext uri="{FF2B5EF4-FFF2-40B4-BE49-F238E27FC236}">
                <a16:creationId xmlns:a16="http://schemas.microsoft.com/office/drawing/2014/main" id="{0EC1904C-46A3-9A28-26A1-0C7EE6073DFA}"/>
              </a:ext>
            </a:extLst>
          </p:cNvPr>
          <p:cNvPicPr>
            <a:picLocks/>
          </p:cNvPicPr>
          <p:nvPr/>
        </p:nvPicPr>
        <p:blipFill>
          <a:blip r:embed="rId11">
            <a:extLst>
              <a:ext uri="{96DAC541-7B7A-43D3-8B79-37D633B846F1}">
                <asvg:svgBlip xmlns:asvg="http://schemas.microsoft.com/office/drawing/2016/SVG/main" r:embed="rId12"/>
              </a:ext>
            </a:extLst>
          </a:blip>
          <a:stretch>
            <a:fillRect/>
          </a:stretch>
        </p:blipFill>
        <p:spPr>
          <a:xfrm>
            <a:off x="670326" y="3626744"/>
            <a:ext cx="1425340" cy="142534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A9042BFA-BF9C-10DB-73E2-ED5B5E063BB8}"/>
              </a:ext>
            </a:extLst>
          </p:cNvPr>
          <p:cNvSpPr>
            <a:spLocks noGrp="1"/>
          </p:cNvSpPr>
          <p:nvPr>
            <p:ph type="title"/>
          </p:nvPr>
        </p:nvSpPr>
        <p:spPr>
          <a:xfrm>
            <a:off x="502391" y="3912705"/>
            <a:ext cx="6269964" cy="1578160"/>
          </a:xfrm>
        </p:spPr>
        <p:txBody>
          <a:bodyPr/>
          <a:lstStyle/>
          <a:p>
            <a:r>
              <a:rPr lang="da-DK" sz="1600">
                <a:latin typeface="Montserrat" panose="00000500000000000000" pitchFamily="2" charset="0"/>
              </a:rPr>
              <a:t>DEL 1 - </a:t>
            </a:r>
            <a:r>
              <a:rPr lang="da-DK" sz="1600" b="0">
                <a:latin typeface="Montserrat" panose="00000500000000000000" pitchFamily="2" charset="0"/>
              </a:rPr>
              <a:t>Håndbog til</a:t>
            </a:r>
            <a:br>
              <a:rPr lang="da-DK" sz="4800">
                <a:latin typeface="Montserrat" panose="00000500000000000000" pitchFamily="2" charset="0"/>
              </a:rPr>
            </a:br>
            <a:r>
              <a:rPr lang="da-DK" sz="4800">
                <a:latin typeface="Montserrat" panose="00000500000000000000" pitchFamily="2" charset="0"/>
              </a:rPr>
              <a:t>Hovedudvalget</a:t>
            </a:r>
          </a:p>
        </p:txBody>
      </p:sp>
      <p:sp>
        <p:nvSpPr>
          <p:cNvPr id="2" name="Tekstfelt 1">
            <a:extLst>
              <a:ext uri="{FF2B5EF4-FFF2-40B4-BE49-F238E27FC236}">
                <a16:creationId xmlns:a16="http://schemas.microsoft.com/office/drawing/2014/main" id="{E254ECFA-7594-1F96-A20B-6DAA7D61EE7B}"/>
              </a:ext>
            </a:extLst>
          </p:cNvPr>
          <p:cNvSpPr txBox="1"/>
          <p:nvPr/>
        </p:nvSpPr>
        <p:spPr>
          <a:xfrm>
            <a:off x="509442" y="5121533"/>
            <a:ext cx="5500706" cy="553998"/>
          </a:xfrm>
          <a:prstGeom prst="rect">
            <a:avLst/>
          </a:prstGeom>
          <a:noFill/>
        </p:spPr>
        <p:txBody>
          <a:bodyPr wrap="square" lIns="0" tIns="0" rIns="0" bIns="0" rtlCol="0">
            <a:spAutoFit/>
          </a:bodyPr>
          <a:lstStyle/>
          <a:p>
            <a:r>
              <a:rPr lang="da-DK" sz="1200" dirty="0">
                <a:solidFill>
                  <a:schemeClr val="bg1"/>
                </a:solidFill>
                <a:latin typeface="Montserrat" panose="00000500000000000000" pitchFamily="2" charset="0"/>
                <a:ea typeface="Work Sans Bold Roman" charset="0"/>
                <a:cs typeface="Work Sans Bold Roman" charset="0"/>
              </a:rPr>
              <a:t>Denne del af håndbogen er målrettet Hovedudvalget. Det er jer, som har overblikket og legitimiteten til at sikre, at seniorindsatsen kan komme godt fra start.  </a:t>
            </a:r>
          </a:p>
        </p:txBody>
      </p:sp>
    </p:spTree>
    <p:extLst>
      <p:ext uri="{BB962C8B-B14F-4D97-AF65-F5344CB8AC3E}">
        <p14:creationId xmlns:p14="http://schemas.microsoft.com/office/powerpoint/2010/main" val="751529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A9042BFA-BF9C-10DB-73E2-ED5B5E063BB8}"/>
              </a:ext>
            </a:extLst>
          </p:cNvPr>
          <p:cNvSpPr>
            <a:spLocks noGrp="1"/>
          </p:cNvSpPr>
          <p:nvPr>
            <p:ph type="title"/>
          </p:nvPr>
        </p:nvSpPr>
        <p:spPr>
          <a:xfrm>
            <a:off x="511523" y="693745"/>
            <a:ext cx="5857529" cy="1578160"/>
          </a:xfrm>
        </p:spPr>
        <p:txBody>
          <a:bodyPr/>
          <a:lstStyle/>
          <a:p>
            <a:r>
              <a:rPr lang="da-DK" sz="1600">
                <a:latin typeface="Montserrat" panose="00000500000000000000" pitchFamily="2" charset="0"/>
              </a:rPr>
              <a:t>Del 1</a:t>
            </a:r>
            <a:br>
              <a:rPr lang="da-DK" sz="4800">
                <a:latin typeface="Montserrat" panose="00000500000000000000" pitchFamily="2" charset="0"/>
              </a:rPr>
            </a:br>
            <a:r>
              <a:rPr lang="da-DK" sz="2500">
                <a:latin typeface="Montserrat" panose="00000500000000000000" pitchFamily="2" charset="0"/>
              </a:rPr>
              <a:t>Hovedudvalget</a:t>
            </a:r>
          </a:p>
        </p:txBody>
      </p:sp>
      <p:sp>
        <p:nvSpPr>
          <p:cNvPr id="2" name="Titel 2">
            <a:extLst>
              <a:ext uri="{FF2B5EF4-FFF2-40B4-BE49-F238E27FC236}">
                <a16:creationId xmlns:a16="http://schemas.microsoft.com/office/drawing/2014/main" id="{951FF7F7-8001-2DED-0A02-6C7C73854243}"/>
              </a:ext>
            </a:extLst>
          </p:cNvPr>
          <p:cNvSpPr txBox="1">
            <a:spLocks/>
          </p:cNvSpPr>
          <p:nvPr/>
        </p:nvSpPr>
        <p:spPr>
          <a:xfrm>
            <a:off x="511523" y="1817853"/>
            <a:ext cx="4584342" cy="285434"/>
          </a:xfrm>
          <a:prstGeom prst="rect">
            <a:avLst/>
          </a:prstGeom>
        </p:spPr>
        <p:txBody>
          <a:bodyPr vert="horz" lIns="0" tIns="0" rIns="0" bIns="0" rtlCol="0" anchor="t" anchorCtr="0">
            <a:noAutofit/>
          </a:bodyPr>
          <a:lstStyle>
            <a:lvl1pPr algn="l" defTabSz="244217" rtl="0" eaLnBrk="1" latinLnBrk="0" hangingPunct="1">
              <a:lnSpc>
                <a:spcPct val="100000"/>
              </a:lnSpc>
              <a:spcBef>
                <a:spcPct val="0"/>
              </a:spcBef>
              <a:buNone/>
              <a:defRPr sz="1576" b="1" kern="1200" cap="none" baseline="0">
                <a:solidFill>
                  <a:schemeClr val="bg1"/>
                </a:solidFill>
                <a:latin typeface="Montserrat" pitchFamily="2" charset="77"/>
                <a:ea typeface="Montserrat" pitchFamily="2" charset="77"/>
                <a:cs typeface="Montserrat" pitchFamily="2" charset="77"/>
              </a:defRPr>
            </a:lvl1pPr>
          </a:lstStyle>
          <a:p>
            <a:r>
              <a:rPr lang="da-DK" sz="1600" b="0">
                <a:latin typeface="Montserrat" panose="00000500000000000000" pitchFamily="2" charset="0"/>
              </a:rPr>
              <a:t>Indholdsfortegnelse</a:t>
            </a:r>
            <a:br>
              <a:rPr lang="da-DK" sz="4400">
                <a:latin typeface="Montserrat" panose="00000500000000000000" pitchFamily="2" charset="0"/>
              </a:rPr>
            </a:br>
            <a:br>
              <a:rPr lang="da-DK" sz="4400">
                <a:latin typeface="Montserrat" panose="00000500000000000000" pitchFamily="2" charset="0"/>
              </a:rPr>
            </a:br>
            <a:endParaRPr lang="da-DK" sz="4400">
              <a:latin typeface="Montserrat" panose="00000500000000000000" pitchFamily="2" charset="0"/>
            </a:endParaRPr>
          </a:p>
        </p:txBody>
      </p:sp>
      <p:sp>
        <p:nvSpPr>
          <p:cNvPr id="5" name="Rektangel 4">
            <a:extLst>
              <a:ext uri="{FF2B5EF4-FFF2-40B4-BE49-F238E27FC236}">
                <a16:creationId xmlns:a16="http://schemas.microsoft.com/office/drawing/2014/main" id="{4F9FB4F9-5A7E-6DF5-164F-05FFFC0201D9}"/>
              </a:ext>
            </a:extLst>
          </p:cNvPr>
          <p:cNvSpPr/>
          <p:nvPr/>
        </p:nvSpPr>
        <p:spPr>
          <a:xfrm>
            <a:off x="511524" y="2517305"/>
            <a:ext cx="436338" cy="44743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2000" b="1">
                <a:solidFill>
                  <a:schemeClr val="accent3"/>
                </a:solidFill>
                <a:latin typeface="Montserrat" panose="00000500000000000000" pitchFamily="2" charset="0"/>
                <a:ea typeface="Work Sans Bold Roman" charset="0"/>
                <a:cs typeface="Work Sans Bold Roman" charset="0"/>
              </a:rPr>
              <a:t>1</a:t>
            </a:r>
          </a:p>
        </p:txBody>
      </p:sp>
      <p:sp>
        <p:nvSpPr>
          <p:cNvPr id="6" name="Tekstfelt 5">
            <a:extLst>
              <a:ext uri="{FF2B5EF4-FFF2-40B4-BE49-F238E27FC236}">
                <a16:creationId xmlns:a16="http://schemas.microsoft.com/office/drawing/2014/main" id="{0711BFBE-0AE9-D37B-C665-8CAA65FF696C}"/>
              </a:ext>
            </a:extLst>
          </p:cNvPr>
          <p:cNvSpPr txBox="1"/>
          <p:nvPr/>
        </p:nvSpPr>
        <p:spPr>
          <a:xfrm>
            <a:off x="1124363" y="2501060"/>
            <a:ext cx="5419313" cy="553998"/>
          </a:xfrm>
          <a:prstGeom prst="rect">
            <a:avLst/>
          </a:prstGeom>
          <a:noFill/>
        </p:spPr>
        <p:txBody>
          <a:bodyPr wrap="square" lIns="0" tIns="0" rIns="0" bIns="0" rtlCol="0">
            <a:spAutoFit/>
          </a:bodyPr>
          <a:lstStyle/>
          <a:p>
            <a:r>
              <a:rPr lang="da-DK" sz="1200" b="1">
                <a:solidFill>
                  <a:schemeClr val="bg1"/>
                </a:solidFill>
                <a:latin typeface="Montserrat" panose="00000500000000000000" pitchFamily="2" charset="0"/>
                <a:ea typeface="Work Sans Bold Roman" charset="0"/>
                <a:cs typeface="Work Sans Bold Roman" charset="0"/>
              </a:rPr>
              <a:t>Forberedelse til drøftelse i Hovedudvalget</a:t>
            </a:r>
          </a:p>
          <a:p>
            <a:r>
              <a:rPr lang="da-DK" sz="1200">
                <a:solidFill>
                  <a:schemeClr val="bg1"/>
                </a:solidFill>
                <a:latin typeface="Montserrat" panose="00000500000000000000" pitchFamily="2" charset="0"/>
                <a:ea typeface="Work Sans Bold Roman" charset="0"/>
                <a:cs typeface="Work Sans Bold Roman" charset="0"/>
              </a:rPr>
              <a:t>Gode råd til at udpege en tovholder og finde materiale, som drøftelserne i Hovedudvalget kan tage udgangspunkt i</a:t>
            </a:r>
          </a:p>
        </p:txBody>
      </p:sp>
      <p:sp>
        <p:nvSpPr>
          <p:cNvPr id="7" name="Rektangel 6">
            <a:extLst>
              <a:ext uri="{FF2B5EF4-FFF2-40B4-BE49-F238E27FC236}">
                <a16:creationId xmlns:a16="http://schemas.microsoft.com/office/drawing/2014/main" id="{5424BFF4-F4F0-B9A2-4242-3A99EDBEB607}"/>
              </a:ext>
            </a:extLst>
          </p:cNvPr>
          <p:cNvSpPr/>
          <p:nvPr/>
        </p:nvSpPr>
        <p:spPr>
          <a:xfrm>
            <a:off x="511523" y="3321983"/>
            <a:ext cx="436338" cy="44743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2000" b="1">
                <a:solidFill>
                  <a:schemeClr val="accent3"/>
                </a:solidFill>
                <a:latin typeface="Montserrat" panose="00000500000000000000" pitchFamily="2" charset="0"/>
                <a:ea typeface="Work Sans Bold Roman" charset="0"/>
                <a:cs typeface="Work Sans Bold Roman" charset="0"/>
              </a:rPr>
              <a:t>2</a:t>
            </a:r>
          </a:p>
        </p:txBody>
      </p:sp>
      <p:sp>
        <p:nvSpPr>
          <p:cNvPr id="8" name="Tekstfelt 7">
            <a:extLst>
              <a:ext uri="{FF2B5EF4-FFF2-40B4-BE49-F238E27FC236}">
                <a16:creationId xmlns:a16="http://schemas.microsoft.com/office/drawing/2014/main" id="{E41B29E5-E0ED-9D5B-B4FD-28A71424ED41}"/>
              </a:ext>
            </a:extLst>
          </p:cNvPr>
          <p:cNvSpPr txBox="1"/>
          <p:nvPr/>
        </p:nvSpPr>
        <p:spPr>
          <a:xfrm>
            <a:off x="1124361" y="3284213"/>
            <a:ext cx="5419313" cy="553998"/>
          </a:xfrm>
          <a:prstGeom prst="rect">
            <a:avLst/>
          </a:prstGeom>
          <a:noFill/>
        </p:spPr>
        <p:txBody>
          <a:bodyPr wrap="square" lIns="0" tIns="0" rIns="0" bIns="0" rtlCol="0">
            <a:spAutoFit/>
          </a:bodyPr>
          <a:lstStyle/>
          <a:p>
            <a:r>
              <a:rPr lang="da-DK" sz="1200" b="1">
                <a:solidFill>
                  <a:schemeClr val="bg1"/>
                </a:solidFill>
                <a:latin typeface="Montserrat" panose="00000500000000000000" pitchFamily="2" charset="0"/>
                <a:ea typeface="Work Sans Bold Roman" charset="0"/>
                <a:cs typeface="Work Sans Bold Roman" charset="0"/>
              </a:rPr>
              <a:t>Seniorpolitikken i jeres kommune</a:t>
            </a:r>
          </a:p>
          <a:p>
            <a:r>
              <a:rPr lang="da-DK" sz="1200">
                <a:solidFill>
                  <a:schemeClr val="bg1"/>
                </a:solidFill>
                <a:latin typeface="Montserrat" panose="00000500000000000000" pitchFamily="2" charset="0"/>
                <a:ea typeface="Work Sans Bold Roman" charset="0"/>
                <a:cs typeface="Work Sans Bold Roman" charset="0"/>
              </a:rPr>
              <a:t>Et eksempel fra Odsherred Kommune med inspiration til, hvordan I kan arbejde med at udvikle en seniorpolitik</a:t>
            </a:r>
          </a:p>
        </p:txBody>
      </p:sp>
      <p:sp>
        <p:nvSpPr>
          <p:cNvPr id="9" name="Rektangel 8">
            <a:extLst>
              <a:ext uri="{FF2B5EF4-FFF2-40B4-BE49-F238E27FC236}">
                <a16:creationId xmlns:a16="http://schemas.microsoft.com/office/drawing/2014/main" id="{AE99C685-1A8D-4641-3BE6-C999AA8141E9}"/>
              </a:ext>
            </a:extLst>
          </p:cNvPr>
          <p:cNvSpPr/>
          <p:nvPr/>
        </p:nvSpPr>
        <p:spPr>
          <a:xfrm>
            <a:off x="511523" y="4072800"/>
            <a:ext cx="436338" cy="44743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2000" b="1">
                <a:solidFill>
                  <a:schemeClr val="accent3"/>
                </a:solidFill>
                <a:latin typeface="Montserrat" panose="00000500000000000000" pitchFamily="2" charset="0"/>
                <a:ea typeface="Work Sans Bold Roman" charset="0"/>
                <a:cs typeface="Work Sans Bold Roman" charset="0"/>
              </a:rPr>
              <a:t>3</a:t>
            </a:r>
          </a:p>
        </p:txBody>
      </p:sp>
      <p:sp>
        <p:nvSpPr>
          <p:cNvPr id="10" name="Tekstfelt 9">
            <a:extLst>
              <a:ext uri="{FF2B5EF4-FFF2-40B4-BE49-F238E27FC236}">
                <a16:creationId xmlns:a16="http://schemas.microsoft.com/office/drawing/2014/main" id="{0DFDD0EC-82CE-319D-A731-166DBA8B3832}"/>
              </a:ext>
            </a:extLst>
          </p:cNvPr>
          <p:cNvSpPr txBox="1"/>
          <p:nvPr/>
        </p:nvSpPr>
        <p:spPr>
          <a:xfrm>
            <a:off x="1124363" y="4067366"/>
            <a:ext cx="5098882" cy="738664"/>
          </a:xfrm>
          <a:prstGeom prst="rect">
            <a:avLst/>
          </a:prstGeom>
          <a:noFill/>
        </p:spPr>
        <p:txBody>
          <a:bodyPr wrap="square" lIns="0" tIns="0" rIns="0" bIns="0" rtlCol="0">
            <a:spAutoFit/>
          </a:bodyPr>
          <a:lstStyle/>
          <a:p>
            <a:r>
              <a:rPr lang="da-DK" sz="1200" b="1" dirty="0">
                <a:solidFill>
                  <a:schemeClr val="bg1"/>
                </a:solidFill>
                <a:latin typeface="Montserrat" panose="00000500000000000000" pitchFamily="2" charset="0"/>
                <a:ea typeface="Work Sans Bold Roman" charset="0"/>
                <a:cs typeface="Work Sans Bold Roman" charset="0"/>
              </a:rPr>
              <a:t>Hvem kan indsatsen omfatte?</a:t>
            </a:r>
          </a:p>
          <a:p>
            <a:r>
              <a:rPr lang="da-DK" sz="1200" dirty="0">
                <a:solidFill>
                  <a:schemeClr val="bg1"/>
                </a:solidFill>
                <a:latin typeface="Montserrat" panose="00000500000000000000" pitchFamily="2" charset="0"/>
                <a:ea typeface="Work Sans Bold Roman" charset="0"/>
                <a:cs typeface="Work Sans Bold Roman" charset="0"/>
              </a:rPr>
              <a:t>Gode råd og refleksionsspørgsmål til eventuel udvælgelse af hvilke(t) fagområde(r), der kan arbejde med seniorindsatsen i jeres kommune</a:t>
            </a:r>
          </a:p>
        </p:txBody>
      </p:sp>
      <p:sp>
        <p:nvSpPr>
          <p:cNvPr id="11" name="Rektangel 10">
            <a:extLst>
              <a:ext uri="{FF2B5EF4-FFF2-40B4-BE49-F238E27FC236}">
                <a16:creationId xmlns:a16="http://schemas.microsoft.com/office/drawing/2014/main" id="{50A93D3F-02D6-6130-AD6F-F151611B4A8E}"/>
              </a:ext>
            </a:extLst>
          </p:cNvPr>
          <p:cNvSpPr/>
          <p:nvPr/>
        </p:nvSpPr>
        <p:spPr>
          <a:xfrm>
            <a:off x="511523" y="5043860"/>
            <a:ext cx="436338" cy="44743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2000" b="1">
                <a:solidFill>
                  <a:schemeClr val="accent3"/>
                </a:solidFill>
                <a:latin typeface="Montserrat" panose="00000500000000000000" pitchFamily="2" charset="0"/>
                <a:ea typeface="Work Sans Bold Roman" charset="0"/>
                <a:cs typeface="Work Sans Bold Roman" charset="0"/>
              </a:rPr>
              <a:t>4</a:t>
            </a:r>
          </a:p>
        </p:txBody>
      </p:sp>
      <p:sp>
        <p:nvSpPr>
          <p:cNvPr id="12" name="Tekstfelt 11">
            <a:extLst>
              <a:ext uri="{FF2B5EF4-FFF2-40B4-BE49-F238E27FC236}">
                <a16:creationId xmlns:a16="http://schemas.microsoft.com/office/drawing/2014/main" id="{CDEE4467-BC46-23C3-C4E9-C83BA8FF66D3}"/>
              </a:ext>
            </a:extLst>
          </p:cNvPr>
          <p:cNvSpPr txBox="1"/>
          <p:nvPr/>
        </p:nvSpPr>
        <p:spPr>
          <a:xfrm>
            <a:off x="1124361" y="5035185"/>
            <a:ext cx="4958206" cy="553998"/>
          </a:xfrm>
          <a:prstGeom prst="rect">
            <a:avLst/>
          </a:prstGeom>
          <a:noFill/>
        </p:spPr>
        <p:txBody>
          <a:bodyPr wrap="square" lIns="0" tIns="0" rIns="0" bIns="0" rtlCol="0">
            <a:spAutoFit/>
          </a:bodyPr>
          <a:lstStyle/>
          <a:p>
            <a:r>
              <a:rPr lang="da-DK" sz="1200" b="1">
                <a:solidFill>
                  <a:schemeClr val="bg1"/>
                </a:solidFill>
                <a:latin typeface="Montserrat" panose="00000500000000000000" pitchFamily="2" charset="0"/>
                <a:ea typeface="Work Sans Bold Roman" charset="0"/>
                <a:cs typeface="Work Sans Bold Roman" charset="0"/>
              </a:rPr>
              <a:t>Mål og principper for jeres seniorindsats</a:t>
            </a:r>
          </a:p>
          <a:p>
            <a:r>
              <a:rPr lang="da-DK" sz="1200">
                <a:solidFill>
                  <a:schemeClr val="bg1"/>
                </a:solidFill>
                <a:latin typeface="Montserrat" panose="00000500000000000000" pitchFamily="2" charset="0"/>
                <a:ea typeface="Work Sans Bold Roman" charset="0"/>
                <a:cs typeface="Work Sans Bold Roman" charset="0"/>
              </a:rPr>
              <a:t>Inspiration til mål og principper, der rammesætter den gode seniorindsats</a:t>
            </a:r>
          </a:p>
        </p:txBody>
      </p:sp>
      <p:sp>
        <p:nvSpPr>
          <p:cNvPr id="13" name="Rektangel 12">
            <a:extLst>
              <a:ext uri="{FF2B5EF4-FFF2-40B4-BE49-F238E27FC236}">
                <a16:creationId xmlns:a16="http://schemas.microsoft.com/office/drawing/2014/main" id="{AE63AEBA-16AF-ED50-AD69-36516317AC87}"/>
              </a:ext>
            </a:extLst>
          </p:cNvPr>
          <p:cNvSpPr/>
          <p:nvPr/>
        </p:nvSpPr>
        <p:spPr>
          <a:xfrm>
            <a:off x="511523" y="5818038"/>
            <a:ext cx="436338" cy="44743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2000" b="1">
                <a:solidFill>
                  <a:schemeClr val="accent3"/>
                </a:solidFill>
                <a:latin typeface="Montserrat" panose="00000500000000000000" pitchFamily="2" charset="0"/>
                <a:ea typeface="Work Sans Bold Roman" charset="0"/>
                <a:cs typeface="Work Sans Bold Roman" charset="0"/>
              </a:rPr>
              <a:t>5</a:t>
            </a:r>
          </a:p>
        </p:txBody>
      </p:sp>
      <p:sp>
        <p:nvSpPr>
          <p:cNvPr id="14" name="Tekstfelt 13">
            <a:extLst>
              <a:ext uri="{FF2B5EF4-FFF2-40B4-BE49-F238E27FC236}">
                <a16:creationId xmlns:a16="http://schemas.microsoft.com/office/drawing/2014/main" id="{AF028552-562A-D164-67AA-F4BA68880767}"/>
              </a:ext>
            </a:extLst>
          </p:cNvPr>
          <p:cNvSpPr txBox="1"/>
          <p:nvPr/>
        </p:nvSpPr>
        <p:spPr>
          <a:xfrm>
            <a:off x="1124361" y="6599929"/>
            <a:ext cx="4958204" cy="553998"/>
          </a:xfrm>
          <a:prstGeom prst="rect">
            <a:avLst/>
          </a:prstGeom>
          <a:noFill/>
        </p:spPr>
        <p:txBody>
          <a:bodyPr wrap="square" lIns="0" tIns="0" rIns="0" bIns="0" rtlCol="0">
            <a:spAutoFit/>
          </a:bodyPr>
          <a:lstStyle/>
          <a:p>
            <a:r>
              <a:rPr lang="da-DK" sz="1200" b="1">
                <a:solidFill>
                  <a:schemeClr val="bg1"/>
                </a:solidFill>
                <a:latin typeface="Montserrat" panose="00000500000000000000" pitchFamily="2" charset="0"/>
                <a:ea typeface="Work Sans Bold Roman" charset="0"/>
                <a:cs typeface="Work Sans Bold Roman" charset="0"/>
              </a:rPr>
              <a:t>Udpegelse af arbejdsgruppe</a:t>
            </a:r>
          </a:p>
          <a:p>
            <a:r>
              <a:rPr lang="da-DK" sz="1200">
                <a:solidFill>
                  <a:schemeClr val="bg1"/>
                </a:solidFill>
                <a:latin typeface="Montserrat" panose="00000500000000000000" pitchFamily="2" charset="0"/>
                <a:ea typeface="Work Sans Bold Roman" charset="0"/>
                <a:cs typeface="Work Sans Bold Roman" charset="0"/>
              </a:rPr>
              <a:t>Gode råd til at udpege en arbejdsgruppe, som kan arbejde med at få seniorindsatsen ud at leve i jeres kommune</a:t>
            </a:r>
          </a:p>
        </p:txBody>
      </p:sp>
      <p:sp>
        <p:nvSpPr>
          <p:cNvPr id="15" name="Rektangel 14">
            <a:extLst>
              <a:ext uri="{FF2B5EF4-FFF2-40B4-BE49-F238E27FC236}">
                <a16:creationId xmlns:a16="http://schemas.microsoft.com/office/drawing/2014/main" id="{8C37A5A8-BAD7-1508-4D6E-CC73A91147CE}"/>
              </a:ext>
            </a:extLst>
          </p:cNvPr>
          <p:cNvSpPr/>
          <p:nvPr/>
        </p:nvSpPr>
        <p:spPr>
          <a:xfrm>
            <a:off x="511523" y="6605175"/>
            <a:ext cx="436338" cy="44743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2000" b="1">
                <a:solidFill>
                  <a:schemeClr val="accent3"/>
                </a:solidFill>
                <a:latin typeface="Montserrat" panose="00000500000000000000" pitchFamily="2" charset="0"/>
                <a:ea typeface="Work Sans Bold Roman" charset="0"/>
                <a:cs typeface="Work Sans Bold Roman" charset="0"/>
              </a:rPr>
              <a:t>6</a:t>
            </a:r>
          </a:p>
        </p:txBody>
      </p:sp>
      <p:sp>
        <p:nvSpPr>
          <p:cNvPr id="16" name="Tekstfelt 15">
            <a:extLst>
              <a:ext uri="{FF2B5EF4-FFF2-40B4-BE49-F238E27FC236}">
                <a16:creationId xmlns:a16="http://schemas.microsoft.com/office/drawing/2014/main" id="{125161D2-B352-D88B-39D1-BB5770E8FBAE}"/>
              </a:ext>
            </a:extLst>
          </p:cNvPr>
          <p:cNvSpPr txBox="1"/>
          <p:nvPr/>
        </p:nvSpPr>
        <p:spPr>
          <a:xfrm>
            <a:off x="1124364" y="7399101"/>
            <a:ext cx="4958203" cy="553998"/>
          </a:xfrm>
          <a:prstGeom prst="rect">
            <a:avLst/>
          </a:prstGeom>
          <a:noFill/>
        </p:spPr>
        <p:txBody>
          <a:bodyPr wrap="square" lIns="0" tIns="0" rIns="0" bIns="0" rtlCol="0">
            <a:spAutoFit/>
          </a:bodyPr>
          <a:lstStyle/>
          <a:p>
            <a:r>
              <a:rPr lang="da-DK" sz="1200" b="1" dirty="0">
                <a:solidFill>
                  <a:schemeClr val="bg1"/>
                </a:solidFill>
                <a:latin typeface="Montserrat" panose="00000500000000000000" pitchFamily="2" charset="0"/>
                <a:ea typeface="Work Sans Bold Roman" charset="0"/>
                <a:cs typeface="Work Sans Bold Roman" charset="0"/>
              </a:rPr>
              <a:t>Sådan sikrer I den gode fremdrift</a:t>
            </a:r>
          </a:p>
          <a:p>
            <a:r>
              <a:rPr lang="da-DK" sz="1200" dirty="0">
                <a:solidFill>
                  <a:schemeClr val="bg1"/>
                </a:solidFill>
                <a:latin typeface="Montserrat" panose="00000500000000000000" pitchFamily="2" charset="0"/>
                <a:ea typeface="Work Sans Bold Roman" charset="0"/>
                <a:cs typeface="Work Sans Bold Roman" charset="0"/>
              </a:rPr>
              <a:t>Anbefaling til hvordan I følger op på jeres arbejde og sikrer fremdrift på indsatsen og jeres drøftelser.</a:t>
            </a:r>
          </a:p>
        </p:txBody>
      </p:sp>
      <p:sp>
        <p:nvSpPr>
          <p:cNvPr id="4" name="Rektangel 3">
            <a:extLst>
              <a:ext uri="{FF2B5EF4-FFF2-40B4-BE49-F238E27FC236}">
                <a16:creationId xmlns:a16="http://schemas.microsoft.com/office/drawing/2014/main" id="{013CC131-B2F8-1650-2BB4-7BE2265C8090}"/>
              </a:ext>
            </a:extLst>
          </p:cNvPr>
          <p:cNvSpPr/>
          <p:nvPr/>
        </p:nvSpPr>
        <p:spPr>
          <a:xfrm>
            <a:off x="511523" y="7425511"/>
            <a:ext cx="436338" cy="44743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2000" b="1">
                <a:solidFill>
                  <a:schemeClr val="accent3"/>
                </a:solidFill>
                <a:latin typeface="Montserrat" panose="00000500000000000000" pitchFamily="2" charset="0"/>
                <a:ea typeface="Work Sans Bold Roman" charset="0"/>
                <a:cs typeface="Work Sans Bold Roman" charset="0"/>
              </a:rPr>
              <a:t>7</a:t>
            </a:r>
          </a:p>
        </p:txBody>
      </p:sp>
      <p:sp>
        <p:nvSpPr>
          <p:cNvPr id="17" name="Tekstfelt 16">
            <a:extLst>
              <a:ext uri="{FF2B5EF4-FFF2-40B4-BE49-F238E27FC236}">
                <a16:creationId xmlns:a16="http://schemas.microsoft.com/office/drawing/2014/main" id="{5E83C34D-0239-2CD5-3FD7-224537DA5268}"/>
              </a:ext>
            </a:extLst>
          </p:cNvPr>
          <p:cNvSpPr txBox="1"/>
          <p:nvPr/>
        </p:nvSpPr>
        <p:spPr>
          <a:xfrm>
            <a:off x="1124361" y="5800757"/>
            <a:ext cx="4958204" cy="553998"/>
          </a:xfrm>
          <a:prstGeom prst="rect">
            <a:avLst/>
          </a:prstGeom>
          <a:noFill/>
        </p:spPr>
        <p:txBody>
          <a:bodyPr wrap="square" lIns="0" tIns="0" rIns="0" bIns="0" rtlCol="0">
            <a:spAutoFit/>
          </a:bodyPr>
          <a:lstStyle/>
          <a:p>
            <a:r>
              <a:rPr lang="da-DK" sz="1200" b="1">
                <a:solidFill>
                  <a:schemeClr val="bg1"/>
                </a:solidFill>
                <a:latin typeface="Montserrat" panose="00000500000000000000" pitchFamily="2" charset="0"/>
                <a:ea typeface="Work Sans Bold Roman" charset="0"/>
                <a:cs typeface="Work Sans Bold Roman" charset="0"/>
              </a:rPr>
              <a:t>Systematisk indsats for seniorsamtaler</a:t>
            </a:r>
          </a:p>
          <a:p>
            <a:r>
              <a:rPr lang="da-DK" sz="1200">
                <a:solidFill>
                  <a:schemeClr val="bg1"/>
                </a:solidFill>
                <a:latin typeface="Montserrat" panose="00000500000000000000" pitchFamily="2" charset="0"/>
                <a:ea typeface="Work Sans Bold Roman" charset="0"/>
                <a:cs typeface="Work Sans Bold Roman" charset="0"/>
              </a:rPr>
              <a:t>Gode råd til hvordan I kan systematisere seniorsamtaler i jeres kommune. </a:t>
            </a:r>
          </a:p>
        </p:txBody>
      </p:sp>
    </p:spTree>
    <p:extLst>
      <p:ext uri="{BB962C8B-B14F-4D97-AF65-F5344CB8AC3E}">
        <p14:creationId xmlns:p14="http://schemas.microsoft.com/office/powerpoint/2010/main" val="2735564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29DF0CA-47F1-C97F-B2F9-708C34CDDC47}"/>
              </a:ext>
            </a:extLst>
          </p:cNvPr>
          <p:cNvSpPr>
            <a:spLocks noGrp="1"/>
          </p:cNvSpPr>
          <p:nvPr>
            <p:ph type="title"/>
          </p:nvPr>
        </p:nvSpPr>
        <p:spPr/>
        <p:txBody>
          <a:bodyPr/>
          <a:lstStyle/>
          <a:p>
            <a:r>
              <a:rPr lang="da-DK" sz="2400" dirty="0">
                <a:solidFill>
                  <a:schemeClr val="accent3"/>
                </a:solidFill>
                <a:latin typeface="Montserrat" panose="00000500000000000000" pitchFamily="2" charset="0"/>
              </a:rPr>
              <a:t>Forberedelse til drøftelsen i Hovedudvalget</a:t>
            </a:r>
            <a:br>
              <a:rPr lang="da-DK" sz="2400" dirty="0">
                <a:solidFill>
                  <a:schemeClr val="accent3"/>
                </a:solidFill>
                <a:latin typeface="Montserrat" panose="00000500000000000000" pitchFamily="2" charset="0"/>
              </a:rPr>
            </a:br>
            <a:endParaRPr lang="da-DK" sz="2400" dirty="0">
              <a:solidFill>
                <a:schemeClr val="accent3"/>
              </a:solidFill>
              <a:latin typeface="Montserrat" panose="00000500000000000000" pitchFamily="2" charset="0"/>
            </a:endParaRPr>
          </a:p>
        </p:txBody>
      </p:sp>
      <p:sp>
        <p:nvSpPr>
          <p:cNvPr id="5" name="Tekstfelt 4">
            <a:extLst>
              <a:ext uri="{FF2B5EF4-FFF2-40B4-BE49-F238E27FC236}">
                <a16:creationId xmlns:a16="http://schemas.microsoft.com/office/drawing/2014/main" id="{6E05ACE2-4E6E-66E3-54B9-074163A8DDFD}"/>
              </a:ext>
            </a:extLst>
          </p:cNvPr>
          <p:cNvSpPr txBox="1"/>
          <p:nvPr/>
        </p:nvSpPr>
        <p:spPr>
          <a:xfrm>
            <a:off x="502393" y="1748394"/>
            <a:ext cx="5958341" cy="1015663"/>
          </a:xfrm>
          <a:prstGeom prst="rect">
            <a:avLst/>
          </a:prstGeom>
          <a:noFill/>
        </p:spPr>
        <p:txBody>
          <a:bodyPr wrap="square" lIns="0" tIns="0" rIns="0" bIns="0" rtlCol="0">
            <a:spAutoFit/>
          </a:bodyPr>
          <a:lstStyle/>
          <a:p>
            <a:r>
              <a:rPr lang="da-DK" sz="1100" dirty="0">
                <a:latin typeface="Montserrat" panose="00000500000000000000" pitchFamily="2" charset="0"/>
                <a:ea typeface="Work Sans Bold Roman" charset="0"/>
                <a:cs typeface="Work Sans Bold Roman" charset="0"/>
              </a:rPr>
              <a:t>Seniorpartnerskabet anbefaler, at </a:t>
            </a:r>
            <a:r>
              <a:rPr lang="da-DK" sz="1100" b="1" dirty="0">
                <a:latin typeface="Montserrat" panose="00000500000000000000" pitchFamily="2" charset="0"/>
                <a:ea typeface="Work Sans Bold Roman" charset="0"/>
                <a:cs typeface="Work Sans Bold Roman" charset="0"/>
              </a:rPr>
              <a:t>I udpeger en tovholder</a:t>
            </a:r>
            <a:r>
              <a:rPr lang="da-DK" sz="1100" dirty="0">
                <a:latin typeface="Montserrat" panose="00000500000000000000" pitchFamily="2" charset="0"/>
                <a:ea typeface="Work Sans Bold Roman" charset="0"/>
                <a:cs typeface="Work Sans Bold Roman" charset="0"/>
              </a:rPr>
              <a:t>, som er ansvarlig for forberedelsen til drøftelsen af seniorindsatsen i Hovedudvalget. </a:t>
            </a:r>
          </a:p>
          <a:p>
            <a:endParaRPr lang="da-DK" sz="1100" dirty="0">
              <a:latin typeface="Montserrat" panose="00000500000000000000" pitchFamily="2" charset="0"/>
              <a:ea typeface="Work Sans Bold Roman" charset="0"/>
              <a:cs typeface="Work Sans Bold Roman" charset="0"/>
            </a:endParaRPr>
          </a:p>
          <a:p>
            <a:r>
              <a:rPr lang="da-DK" sz="1100" dirty="0">
                <a:latin typeface="Montserrat" panose="00000500000000000000" pitchFamily="2" charset="0"/>
                <a:ea typeface="Work Sans Bold Roman" charset="0"/>
                <a:cs typeface="Work Sans Bold Roman" charset="0"/>
              </a:rPr>
              <a:t>Vi foreslår, at den ansvarlige samler eksisterende materialer og/eller får udarbejdet en række nye materialer, herunder dataudtræk, som kan sætte rammen for drøftelsen. Materialerne skal klæde jer på til drøftelsen</a:t>
            </a:r>
          </a:p>
        </p:txBody>
      </p:sp>
      <p:sp>
        <p:nvSpPr>
          <p:cNvPr id="8" name="Rektangel 7">
            <a:extLst>
              <a:ext uri="{FF2B5EF4-FFF2-40B4-BE49-F238E27FC236}">
                <a16:creationId xmlns:a16="http://schemas.microsoft.com/office/drawing/2014/main" id="{0C818D98-ED6F-C2AD-42B9-817866A39EDF}"/>
              </a:ext>
            </a:extLst>
          </p:cNvPr>
          <p:cNvSpPr/>
          <p:nvPr/>
        </p:nvSpPr>
        <p:spPr>
          <a:xfrm>
            <a:off x="318838" y="3347378"/>
            <a:ext cx="6220326" cy="1822551"/>
          </a:xfrm>
          <a:prstGeom prst="rect">
            <a:avLst/>
          </a:prstGeom>
          <a:solidFill>
            <a:srgbClr val="EDEBF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1100" b="1" dirty="0">
                <a:solidFill>
                  <a:srgbClr val="453673"/>
                </a:solidFill>
                <a:latin typeface="Montserrat" panose="00000500000000000000" pitchFamily="2" charset="0"/>
                <a:ea typeface="Work Sans Bold Roman" charset="0"/>
                <a:cs typeface="Work Sans Bold Roman" charset="0"/>
              </a:rPr>
              <a:t>Data om medarbejdere i jeres kommune</a:t>
            </a:r>
          </a:p>
          <a:p>
            <a:pPr algn="ctr"/>
            <a:endParaRPr lang="da-DK" sz="1100" b="1" dirty="0">
              <a:solidFill>
                <a:srgbClr val="453673"/>
              </a:solidFill>
              <a:latin typeface="Montserrat" panose="00000500000000000000" pitchFamily="2" charset="0"/>
              <a:ea typeface="Work Sans Bold Roman" charset="0"/>
              <a:cs typeface="Work Sans Bold Roman" charset="0"/>
            </a:endParaRPr>
          </a:p>
          <a:p>
            <a:pPr marL="171454" indent="-171454" algn="ctr">
              <a:buFont typeface="Wingdings" panose="05000000000000000000" pitchFamily="2" charset="2"/>
              <a:buChar char="ü"/>
            </a:pPr>
            <a:r>
              <a:rPr lang="da-DK" sz="1100" dirty="0">
                <a:solidFill>
                  <a:srgbClr val="453673"/>
                </a:solidFill>
                <a:latin typeface="Montserrat" panose="00000500000000000000" pitchFamily="2" charset="0"/>
                <a:ea typeface="Work Sans Bold Roman" charset="0"/>
                <a:cs typeface="Work Sans Bold Roman" charset="0"/>
              </a:rPr>
              <a:t>Det samlede antal medarbejdere i kommunen, </a:t>
            </a:r>
            <a:br>
              <a:rPr lang="da-DK" sz="1100" dirty="0">
                <a:solidFill>
                  <a:srgbClr val="453673"/>
                </a:solidFill>
                <a:latin typeface="Montserrat" panose="00000500000000000000" pitchFamily="2" charset="0"/>
                <a:ea typeface="Work Sans Bold Roman" charset="0"/>
                <a:cs typeface="Work Sans Bold Roman" charset="0"/>
              </a:rPr>
            </a:br>
            <a:r>
              <a:rPr lang="da-DK" sz="1100" dirty="0">
                <a:solidFill>
                  <a:srgbClr val="453673"/>
                </a:solidFill>
                <a:latin typeface="Montserrat" panose="00000500000000000000" pitchFamily="2" charset="0"/>
                <a:ea typeface="Work Sans Bold Roman" charset="0"/>
                <a:cs typeface="Work Sans Bold Roman" charset="0"/>
              </a:rPr>
              <a:t>inkl. deres aldersfordeling</a:t>
            </a:r>
          </a:p>
          <a:p>
            <a:pPr marL="171454" indent="-171454" algn="ctr">
              <a:buFont typeface="Wingdings" panose="05000000000000000000" pitchFamily="2" charset="2"/>
              <a:buChar char="ü"/>
            </a:pPr>
            <a:r>
              <a:rPr lang="da-DK" sz="1100" dirty="0">
                <a:solidFill>
                  <a:srgbClr val="453673"/>
                </a:solidFill>
                <a:latin typeface="Montserrat" panose="00000500000000000000" pitchFamily="2" charset="0"/>
                <a:ea typeface="Work Sans Bold Roman" charset="0"/>
                <a:cs typeface="Work Sans Bold Roman" charset="0"/>
              </a:rPr>
              <a:t>Dataudtræk for aldersfordelingen i forskellige faggrupper</a:t>
            </a:r>
          </a:p>
          <a:p>
            <a:pPr marL="171454" indent="-171454" algn="ctr">
              <a:buFont typeface="Wingdings" panose="05000000000000000000" pitchFamily="2" charset="2"/>
              <a:buChar char="ü"/>
            </a:pPr>
            <a:r>
              <a:rPr lang="da-DK" sz="1100" dirty="0">
                <a:solidFill>
                  <a:srgbClr val="453673"/>
                </a:solidFill>
                <a:latin typeface="Montserrat" panose="00000500000000000000" pitchFamily="2" charset="0"/>
                <a:ea typeface="Work Sans Bold Roman" charset="0"/>
                <a:cs typeface="Work Sans Bold Roman" charset="0"/>
              </a:rPr>
              <a:t>Jeres fremtidige rekrutteringsbehov </a:t>
            </a:r>
          </a:p>
          <a:p>
            <a:pPr algn="ctr"/>
            <a:r>
              <a:rPr lang="da-DK" sz="1100" dirty="0">
                <a:solidFill>
                  <a:srgbClr val="453673"/>
                </a:solidFill>
                <a:latin typeface="Montserrat" panose="00000500000000000000" pitchFamily="2" charset="0"/>
                <a:ea typeface="Work Sans Bold Roman" charset="0"/>
                <a:cs typeface="Work Sans Bold Roman" charset="0"/>
              </a:rPr>
              <a:t>For mere information se næste side</a:t>
            </a:r>
          </a:p>
          <a:p>
            <a:pPr algn="ctr"/>
            <a:endParaRPr lang="da-DK" sz="1100" dirty="0">
              <a:solidFill>
                <a:srgbClr val="453673"/>
              </a:solidFill>
              <a:latin typeface="Montserrat" panose="00000500000000000000" pitchFamily="2" charset="0"/>
              <a:ea typeface="Work Sans Bold Roman" charset="0"/>
              <a:cs typeface="Work Sans Bold Roman" charset="0"/>
            </a:endParaRPr>
          </a:p>
          <a:p>
            <a:pPr algn="ctr"/>
            <a:r>
              <a:rPr lang="da-DK" sz="1100" dirty="0">
                <a:solidFill>
                  <a:srgbClr val="453673"/>
                </a:solidFill>
                <a:latin typeface="Montserrat" panose="00000500000000000000" pitchFamily="2" charset="0"/>
                <a:ea typeface="Work Sans Bold Roman" charset="0"/>
                <a:cs typeface="Work Sans Bold Roman" charset="0"/>
              </a:rPr>
              <a:t>Læs side 25 for at blive klogere på fordele og ulemper ved brug af registerdata</a:t>
            </a:r>
          </a:p>
        </p:txBody>
      </p:sp>
      <p:sp>
        <p:nvSpPr>
          <p:cNvPr id="9" name="Rektangel 8">
            <a:extLst>
              <a:ext uri="{FF2B5EF4-FFF2-40B4-BE49-F238E27FC236}">
                <a16:creationId xmlns:a16="http://schemas.microsoft.com/office/drawing/2014/main" id="{402FE80A-CDD2-E223-E1F6-8B195576BDB5}"/>
              </a:ext>
            </a:extLst>
          </p:cNvPr>
          <p:cNvSpPr/>
          <p:nvPr/>
        </p:nvSpPr>
        <p:spPr>
          <a:xfrm>
            <a:off x="318838" y="5401790"/>
            <a:ext cx="6220326" cy="1679873"/>
          </a:xfrm>
          <a:prstGeom prst="rect">
            <a:avLst/>
          </a:prstGeom>
          <a:solidFill>
            <a:srgbClr val="EDEBF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1100" b="1" dirty="0">
                <a:solidFill>
                  <a:srgbClr val="453673"/>
                </a:solidFill>
                <a:latin typeface="Montserrat" panose="00000500000000000000" pitchFamily="2" charset="0"/>
                <a:ea typeface="Work Sans Bold Roman" charset="0"/>
                <a:cs typeface="Work Sans Bold Roman" charset="0"/>
              </a:rPr>
              <a:t>Politikker, indsatser og retningslinjer </a:t>
            </a:r>
          </a:p>
          <a:p>
            <a:pPr algn="ctr"/>
            <a:endParaRPr lang="da-DK" sz="1100" b="1" dirty="0">
              <a:solidFill>
                <a:srgbClr val="453673"/>
              </a:solidFill>
              <a:latin typeface="Montserrat" panose="00000500000000000000" pitchFamily="2" charset="0"/>
              <a:ea typeface="Work Sans Bold Roman" charset="0"/>
              <a:cs typeface="Work Sans Bold Roman" charset="0"/>
            </a:endParaRPr>
          </a:p>
          <a:p>
            <a:pPr marL="171454" indent="-171454" algn="ctr">
              <a:buFont typeface="Wingdings" panose="05000000000000000000" pitchFamily="2" charset="2"/>
              <a:buChar char="ü"/>
            </a:pPr>
            <a:r>
              <a:rPr lang="da-DK" sz="1100" dirty="0">
                <a:solidFill>
                  <a:srgbClr val="453673"/>
                </a:solidFill>
                <a:latin typeface="Montserrat" panose="00000500000000000000" pitchFamily="2" charset="0"/>
                <a:ea typeface="Work Sans Bold Roman" charset="0"/>
                <a:cs typeface="Work Sans Bold Roman" charset="0"/>
              </a:rPr>
              <a:t>Eksisterende politik eller retningslinjer for seniorindsatsen – hvis I ikke allerede har én, så anbefaler Seniorpartnerskabet, at I udvikler en seniorpolitik. Gode råd til dette, kan findes på side 12</a:t>
            </a:r>
          </a:p>
          <a:p>
            <a:pPr marL="171454" indent="-171454" algn="ctr">
              <a:buFont typeface="Wingdings" panose="05000000000000000000" pitchFamily="2" charset="2"/>
              <a:buChar char="ü"/>
            </a:pPr>
            <a:r>
              <a:rPr lang="da-DK" sz="1100" dirty="0">
                <a:solidFill>
                  <a:srgbClr val="453673"/>
                </a:solidFill>
                <a:latin typeface="Montserrat" panose="00000500000000000000" pitchFamily="2" charset="0"/>
                <a:ea typeface="Work Sans Bold Roman" charset="0"/>
                <a:cs typeface="Work Sans Bold Roman" charset="0"/>
              </a:rPr>
              <a:t>Viden om andre indsatser eller arbejdsgrupper, der er relevante for seniorindsatsen, fx indenfor rekruttering og fastholdelse</a:t>
            </a:r>
          </a:p>
        </p:txBody>
      </p:sp>
      <p:sp>
        <p:nvSpPr>
          <p:cNvPr id="10" name="Rektangel 9">
            <a:extLst>
              <a:ext uri="{FF2B5EF4-FFF2-40B4-BE49-F238E27FC236}">
                <a16:creationId xmlns:a16="http://schemas.microsoft.com/office/drawing/2014/main" id="{34F7A265-4CAD-B248-02D5-C25BE1ABB929}"/>
              </a:ext>
            </a:extLst>
          </p:cNvPr>
          <p:cNvSpPr/>
          <p:nvPr/>
        </p:nvSpPr>
        <p:spPr>
          <a:xfrm>
            <a:off x="318837" y="7317669"/>
            <a:ext cx="6220326" cy="1776830"/>
          </a:xfrm>
          <a:prstGeom prst="rect">
            <a:avLst/>
          </a:prstGeom>
          <a:solidFill>
            <a:srgbClr val="EDEBF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1100" b="1" dirty="0">
                <a:solidFill>
                  <a:srgbClr val="453673"/>
                </a:solidFill>
                <a:latin typeface="Montserrat" panose="00000500000000000000" pitchFamily="2" charset="0"/>
                <a:ea typeface="Work Sans Bold Roman" charset="0"/>
                <a:cs typeface="Work Sans Bold Roman" charset="0"/>
              </a:rPr>
              <a:t>Seniorindsatsen</a:t>
            </a:r>
          </a:p>
          <a:p>
            <a:pPr algn="ctr"/>
            <a:endParaRPr lang="da-DK" sz="1100" b="1" dirty="0">
              <a:solidFill>
                <a:srgbClr val="453673"/>
              </a:solidFill>
              <a:latin typeface="Montserrat" panose="00000500000000000000" pitchFamily="2" charset="0"/>
              <a:ea typeface="Work Sans Bold Roman" charset="0"/>
              <a:cs typeface="Work Sans Bold Roman" charset="0"/>
            </a:endParaRPr>
          </a:p>
          <a:p>
            <a:pPr marL="171454" indent="-171454" algn="ctr">
              <a:buFont typeface="Wingdings" panose="05000000000000000000" pitchFamily="2" charset="2"/>
              <a:buChar char="ü"/>
            </a:pPr>
            <a:r>
              <a:rPr lang="da-DK" sz="1100" dirty="0">
                <a:solidFill>
                  <a:srgbClr val="453673"/>
                </a:solidFill>
                <a:latin typeface="Montserrat" panose="00000500000000000000" pitchFamily="2" charset="0"/>
                <a:ea typeface="Work Sans Bold Roman" charset="0"/>
                <a:cs typeface="Work Sans Bold Roman" charset="0"/>
              </a:rPr>
              <a:t>Data fra eventuelle spørgeskemaundersøgelser eller interviews foretaget i kommunen blandt medarbejdere og ledere. På næste side kan I finde inspiration til at indsamle mere data. Seniorpartnerskabet anbefaler, at arbejdsgruppen er ansvarlig for eventuelt at indsamle mere data</a:t>
            </a:r>
          </a:p>
          <a:p>
            <a:pPr marL="171454" indent="-171454" algn="ctr">
              <a:buFont typeface="Wingdings" panose="05000000000000000000" pitchFamily="2" charset="2"/>
              <a:buChar char="ü"/>
            </a:pPr>
            <a:r>
              <a:rPr lang="da-DK" sz="1100" dirty="0">
                <a:solidFill>
                  <a:srgbClr val="453673"/>
                </a:solidFill>
                <a:latin typeface="Montserrat" panose="00000500000000000000" pitchFamily="2" charset="0"/>
                <a:ea typeface="Work Sans Bold Roman" charset="0"/>
                <a:cs typeface="Work Sans Bold Roman" charset="0"/>
              </a:rPr>
              <a:t>Overblik over den aktuelle seniorindsats i jeres kommune</a:t>
            </a:r>
          </a:p>
          <a:p>
            <a:pPr marL="171454" indent="-171454" algn="ctr">
              <a:buFont typeface="Wingdings" panose="05000000000000000000" pitchFamily="2" charset="2"/>
              <a:buChar char="ü"/>
            </a:pPr>
            <a:r>
              <a:rPr lang="da-DK" sz="1100" dirty="0">
                <a:solidFill>
                  <a:srgbClr val="453673"/>
                </a:solidFill>
                <a:latin typeface="Montserrat" panose="00000500000000000000" pitchFamily="2" charset="0"/>
                <a:ea typeface="Work Sans Bold Roman" charset="0"/>
                <a:cs typeface="Work Sans Bold Roman" charset="0"/>
              </a:rPr>
              <a:t>Tjeklisten til seniorindsatsen (Se side 18)</a:t>
            </a:r>
          </a:p>
        </p:txBody>
      </p:sp>
      <p:sp>
        <p:nvSpPr>
          <p:cNvPr id="17" name="Rektangel 16">
            <a:extLst>
              <a:ext uri="{FF2B5EF4-FFF2-40B4-BE49-F238E27FC236}">
                <a16:creationId xmlns:a16="http://schemas.microsoft.com/office/drawing/2014/main" id="{F8160413-EF6C-DFCA-0FC1-8BA3AD4C0196}"/>
              </a:ext>
            </a:extLst>
          </p:cNvPr>
          <p:cNvSpPr/>
          <p:nvPr/>
        </p:nvSpPr>
        <p:spPr>
          <a:xfrm>
            <a:off x="-478" y="0"/>
            <a:ext cx="638629" cy="6114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2400" b="1">
                <a:solidFill>
                  <a:schemeClr val="bg1"/>
                </a:solidFill>
                <a:latin typeface="Montserrat" panose="00000500000000000000" pitchFamily="2" charset="0"/>
                <a:ea typeface="Work Sans Bold Roman" charset="0"/>
                <a:cs typeface="Work Sans Bold Roman" charset="0"/>
              </a:rPr>
              <a:t>1</a:t>
            </a:r>
          </a:p>
        </p:txBody>
      </p:sp>
    </p:spTree>
    <p:extLst>
      <p:ext uri="{BB962C8B-B14F-4D97-AF65-F5344CB8AC3E}">
        <p14:creationId xmlns:p14="http://schemas.microsoft.com/office/powerpoint/2010/main" val="3141886599"/>
      </p:ext>
    </p:extLst>
  </p:cSld>
  <p:clrMapOvr>
    <a:masterClrMapping/>
  </p:clrMapOvr>
</p:sld>
</file>

<file path=ppt/theme/theme1.xml><?xml version="1.0" encoding="utf-8"?>
<a:theme xmlns:a="http://schemas.openxmlformats.org/drawingml/2006/main" name="2_Operate skabelon">
  <a:themeElements>
    <a:clrScheme name="Seniorpartnerskabet 1">
      <a:dk1>
        <a:srgbClr val="000000"/>
      </a:dk1>
      <a:lt1>
        <a:srgbClr val="FFFFFF"/>
      </a:lt1>
      <a:dk2>
        <a:srgbClr val="000000"/>
      </a:dk2>
      <a:lt2>
        <a:srgbClr val="FFFFFF"/>
      </a:lt2>
      <a:accent1>
        <a:srgbClr val="AA8B3B"/>
      </a:accent1>
      <a:accent2>
        <a:srgbClr val="D6AE2C"/>
      </a:accent2>
      <a:accent3>
        <a:srgbClr val="453673"/>
      </a:accent3>
      <a:accent4>
        <a:srgbClr val="7C63AA"/>
      </a:accent4>
      <a:accent5>
        <a:srgbClr val="00545A"/>
      </a:accent5>
      <a:accent6>
        <a:srgbClr val="2C968C"/>
      </a:accent6>
      <a:hlink>
        <a:srgbClr val="000000"/>
      </a:hlink>
      <a:folHlink>
        <a:srgbClr val="000000"/>
      </a:folHlink>
    </a:clrScheme>
    <a:fontScheme name="Kont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defPPr algn="ctr">
          <a:defRPr sz="1200" b="1" dirty="0" err="1" smtClean="0">
            <a:solidFill>
              <a:schemeClr val="tx2"/>
            </a:solidFill>
            <a:latin typeface="Work Sans Bold Roman" charset="0"/>
            <a:ea typeface="Work Sans Bold Roman" charset="0"/>
            <a:cs typeface="Work Sans Bold Roman"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accent1"/>
          </a:solidFill>
          <a:prstDash val="solid"/>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sz="1200" b="1" dirty="0" err="1" smtClean="0">
            <a:latin typeface="Work Sans Bold Roman" charset="0"/>
            <a:ea typeface="Work Sans Bold Roman" charset="0"/>
            <a:cs typeface="Work Sans Bold Roman" charset="0"/>
          </a:defRPr>
        </a:defPPr>
      </a:lstStyle>
    </a:txDef>
  </a:objectDefaults>
  <a:extraClrSchemeLst/>
  <a:extLst>
    <a:ext uri="{05A4C25C-085E-4340-85A3-A5531E510DB2}">
      <thm15:themeFamily xmlns:thm15="http://schemas.microsoft.com/office/thememl/2012/main" name="OperateSkabelon_2018" id="{56660737-9487-4D40-A148-87EA90A551E7}" vid="{DCBCF7FA-1D39-0347-9F41-34FEDB4C0B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B279002D-CFFC-43DF-A5EA-E392767D5E0B}">
  <we:reference id="wa104381063" version="1.0.0.1" store="da-DK" storeType="OMEX"/>
  <we:alternateReferences>
    <we:reference id="WA104381063" version="1.0.0.1" store="WA104381063"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AE3D48436317FE44952FBD9BA91AC3AA" ma:contentTypeVersion="2" ma:contentTypeDescription="Opret et nyt dokument." ma:contentTypeScope="" ma:versionID="939fcb8ecfc26d1ae6ff7ceba53290e3">
  <xsd:schema xmlns:xsd="http://www.w3.org/2001/XMLSchema" xmlns:xs="http://www.w3.org/2001/XMLSchema" xmlns:p="http://schemas.microsoft.com/office/2006/metadata/properties" xmlns:ns2="19a24a5a-ad16-4664-89de-41984be1cbcb" targetNamespace="http://schemas.microsoft.com/office/2006/metadata/properties" ma:root="true" ma:fieldsID="836e0623a68fc87a868b2f4e9d2ecd4a" ns2:_="">
    <xsd:import namespace="19a24a5a-ad16-4664-89de-41984be1cbc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a24a5a-ad16-4664-89de-41984be1cb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88A393-8DAD-4136-828A-274F6EEAAD31}">
  <ds:schemaRefs>
    <ds:schemaRef ds:uri="http://purl.org/dc/terms/"/>
    <ds:schemaRef ds:uri="http://schemas.microsoft.com/office/2006/metadata/properties"/>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19a24a5a-ad16-4664-89de-41984be1cbcb"/>
    <ds:schemaRef ds:uri="http://www.w3.org/XML/1998/namespace"/>
    <ds:schemaRef ds:uri="http://purl.org/dc/dcmitype/"/>
  </ds:schemaRefs>
</ds:datastoreItem>
</file>

<file path=customXml/itemProps2.xml><?xml version="1.0" encoding="utf-8"?>
<ds:datastoreItem xmlns:ds="http://schemas.openxmlformats.org/officeDocument/2006/customXml" ds:itemID="{815039B6-BC9D-4BE2-B6DA-44EB0C7F6BCC}">
  <ds:schemaRefs>
    <ds:schemaRef ds:uri="http://schemas.microsoft.com/sharepoint/v3/contenttype/forms"/>
  </ds:schemaRefs>
</ds:datastoreItem>
</file>

<file path=customXml/itemProps3.xml><?xml version="1.0" encoding="utf-8"?>
<ds:datastoreItem xmlns:ds="http://schemas.openxmlformats.org/officeDocument/2006/customXml" ds:itemID="{92FF1B62-5E7D-4412-9661-C6BD30244F4A}">
  <ds:schemaRefs>
    <ds:schemaRef ds:uri="19a24a5a-ad16-4664-89de-41984be1cbc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408</TotalTime>
  <Words>6984</Words>
  <Application>Microsoft Office PowerPoint</Application>
  <PresentationFormat>A4-papir (210 x 297 mm)</PresentationFormat>
  <Paragraphs>544</Paragraphs>
  <Slides>32</Slides>
  <Notes>7</Notes>
  <HiddenSlides>0</HiddenSlides>
  <MMClips>0</MMClips>
  <ScaleCrop>false</ScaleCrop>
  <HeadingPairs>
    <vt:vector size="6" baseType="variant">
      <vt:variant>
        <vt:lpstr>Benyttede skrifttyper</vt:lpstr>
      </vt:variant>
      <vt:variant>
        <vt:i4>6</vt:i4>
      </vt:variant>
      <vt:variant>
        <vt:lpstr>Tema</vt:lpstr>
      </vt:variant>
      <vt:variant>
        <vt:i4>2</vt:i4>
      </vt:variant>
      <vt:variant>
        <vt:lpstr>Slidetitler</vt:lpstr>
      </vt:variant>
      <vt:variant>
        <vt:i4>32</vt:i4>
      </vt:variant>
    </vt:vector>
  </HeadingPairs>
  <TitlesOfParts>
    <vt:vector size="40" baseType="lpstr">
      <vt:lpstr>Arial</vt:lpstr>
      <vt:lpstr>Calibri</vt:lpstr>
      <vt:lpstr>Montserrat</vt:lpstr>
      <vt:lpstr>Wingdings</vt:lpstr>
      <vt:lpstr>Work Sans Bold Roman</vt:lpstr>
      <vt:lpstr>Work Sans Light</vt:lpstr>
      <vt:lpstr>2_Operate skabelon</vt:lpstr>
      <vt:lpstr>Office Theme</vt:lpstr>
      <vt:lpstr>PowerPoint-præsentation</vt:lpstr>
      <vt:lpstr>Indholds- fortegnelse </vt:lpstr>
      <vt:lpstr> Indledning</vt:lpstr>
      <vt:lpstr>Introduktion til håndbogen</vt:lpstr>
      <vt:lpstr>Gode råd til organisering og forankring i jeres kommune</vt:lpstr>
      <vt:lpstr>PowerPoint-præsentation</vt:lpstr>
      <vt:lpstr>DEL 1 - Håndbog til Hovedudvalget</vt:lpstr>
      <vt:lpstr>Del 1 Hovedudvalget</vt:lpstr>
      <vt:lpstr>Forberedelse til drøftelsen i Hovedudvalget </vt:lpstr>
      <vt:lpstr> Inspiration til datatræk</vt:lpstr>
      <vt:lpstr>Seniorpolitikken i jeres kommune </vt:lpstr>
      <vt:lpstr>Hvem kan indsatsen omfatte?</vt:lpstr>
      <vt:lpstr>Jeres mål og principper på indsatsen</vt:lpstr>
      <vt:lpstr>PowerPoint-præsentation</vt:lpstr>
      <vt:lpstr>PowerPoint-præsentation</vt:lpstr>
      <vt:lpstr>Sådan sikrer I den gode fremdrift</vt:lpstr>
      <vt:lpstr>Skriv det gode referat til arbejdsgruppen</vt:lpstr>
      <vt:lpstr>Hovedudvalgets Tjekliste</vt:lpstr>
      <vt:lpstr>PowerPoint-præsentation</vt:lpstr>
      <vt:lpstr>PowerPoint-præsentation</vt:lpstr>
      <vt:lpstr>Første opgave for arbejdsgruppen</vt:lpstr>
      <vt:lpstr>Muligheder og barrierer i implementeringen af seniorindsatsen</vt:lpstr>
      <vt:lpstr>Har I behov for mere viden og data,  før I implementerer seniorindsatsen?</vt:lpstr>
      <vt:lpstr>Sådan tilrettelægger i den gode undersøgelse</vt:lpstr>
      <vt:lpstr>Overvejelser til indsamling af  Registerdata</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Håndbog til seniorindsatsen 27.04.23 inkl. KL bemærkninger</dc:title>
  <dc:creator>Mollie Mahncke Sandhøj</dc:creator>
  <cp:lastModifiedBy>Victor Stampe</cp:lastModifiedBy>
  <cp:revision>54</cp:revision>
  <cp:lastPrinted>2023-03-09T08:38:17Z</cp:lastPrinted>
  <dcterms:created xsi:type="dcterms:W3CDTF">2023-01-31T11:04:00Z</dcterms:created>
  <dcterms:modified xsi:type="dcterms:W3CDTF">2023-06-28T07:27:38Z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0x010100AE3D48436317FE44952FBD9BA91AC3AA</vt:lpwstr>
  </property>
  <property fmtid="{D5CDD505-2E9C-101B-9397-08002B2CF9AE}" pid="3" name="xd_Signature">
    <vt:bool>false</vt:bool>
  </property>
  <property fmtid="{D5CDD505-2E9C-101B-9397-08002B2CF9AE}" pid="4" name="CCMPostListPublishStatus">
    <vt:lpwstr>Afventer godkendelse</vt:lpwstr>
  </property>
  <property fmtid="{D5CDD505-2E9C-101B-9397-08002B2CF9AE}" pid="5" name="CCMOneDriveID">
    <vt:lpwstr/>
  </property>
  <property fmtid="{D5CDD505-2E9C-101B-9397-08002B2CF9AE}" pid="6" name="CCMMustBeOnPostList">
    <vt:bool>true</vt:bool>
  </property>
  <property fmtid="{D5CDD505-2E9C-101B-9397-08002B2CF9AE}" pid="7" name="CCMOneDriveOwnerID">
    <vt:lpwstr/>
  </property>
  <property fmtid="{D5CDD505-2E9C-101B-9397-08002B2CF9AE}" pid="8" name="CCMOneDriveItemID">
    <vt:lpwstr/>
  </property>
  <property fmtid="{D5CDD505-2E9C-101B-9397-08002B2CF9AE}" pid="9" name="CCMIsSharedOnOneDrive">
    <vt:bool>false</vt:bool>
  </property>
  <property fmtid="{D5CDD505-2E9C-101B-9397-08002B2CF9AE}" pid="10" name="CCMSystem">
    <vt:lpwstr> </vt:lpwstr>
  </property>
  <property fmtid="{D5CDD505-2E9C-101B-9397-08002B2CF9AE}" pid="11" name="CCMCommunication">
    <vt:lpwstr/>
  </property>
  <property fmtid="{D5CDD505-2E9C-101B-9397-08002B2CF9AE}" pid="12" name="CCMEventContext">
    <vt:lpwstr>03456020-b748-4b63-a15f-db4779a6cb3a</vt:lpwstr>
  </property>
</Properties>
</file>