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19" r:id="rId5"/>
    <p:sldMasterId id="2147483749" r:id="rId6"/>
    <p:sldMasterId id="2147483775" r:id="rId7"/>
    <p:sldMasterId id="2147483802" r:id="rId8"/>
    <p:sldMasterId id="2147483831" r:id="rId9"/>
  </p:sldMasterIdLst>
  <p:notesMasterIdLst>
    <p:notesMasterId r:id="rId20"/>
  </p:notesMasterIdLst>
  <p:handoutMasterIdLst>
    <p:handoutMasterId r:id="rId21"/>
  </p:handoutMasterIdLst>
  <p:sldIdLst>
    <p:sldId id="2147483249" r:id="rId10"/>
    <p:sldId id="2147483338" r:id="rId11"/>
    <p:sldId id="2147483317" r:id="rId12"/>
    <p:sldId id="2147483137" r:id="rId13"/>
    <p:sldId id="2147483337" r:id="rId14"/>
    <p:sldId id="2147483417" r:id="rId15"/>
    <p:sldId id="2147483250" r:id="rId16"/>
    <p:sldId id="2147483255" r:id="rId17"/>
    <p:sldId id="2147483214" r:id="rId18"/>
    <p:sldId id="2147483256"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generelt" id="{09B40C98-1054-4F42-A31A-9AE9CF44FB30}">
          <p14:sldIdLst>
            <p14:sldId id="2147483249"/>
            <p14:sldId id="2147483338"/>
            <p14:sldId id="2147483317"/>
            <p14:sldId id="2147483137"/>
            <p14:sldId id="2147483337"/>
            <p14:sldId id="2147483417"/>
            <p14:sldId id="2147483250"/>
            <p14:sldId id="2147483255"/>
            <p14:sldId id="2147483214"/>
            <p14:sldId id="2147483256"/>
          </p14:sldIdLst>
        </p14:section>
        <p14:section name="Afslutning" id="{F19D2CFC-9004-7040-91E6-8F89860486D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48807-72EE-DCAE-1E5A-57E35AAE6383}" name="Gæstebruger" initials="Gæ" userId="S::urn:spo:tenantanon#04738c34-ed32-4fd9-a351-bf45338d4570::" providerId="AD"/>
  <p188:author id="{CC0AA56E-FD3A-CF08-FF7E-2F556A74E43B}" name="David Jul" initials="DJ" userId="S::dj@resonans.dk::8a59f988-f634-4561-9d56-5ee8a56218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7EC0"/>
    <a:srgbClr val="FA9D84"/>
    <a:srgbClr val="38765D"/>
    <a:srgbClr val="DF7C85"/>
    <a:srgbClr val="D8E5DF"/>
    <a:srgbClr val="F9E5E6"/>
    <a:srgbClr val="FAE4E6"/>
    <a:srgbClr val="2AB4A3"/>
    <a:srgbClr val="FCEDE8"/>
    <a:srgbClr val="FD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75218-BD92-8649-B659-49788894AB21}" v="13" dt="2026-01-15T07:01:42.242"/>
    <p1510:client id="{BACE1547-ED01-EC4D-856B-8FBE3824945E}" v="41" dt="2026-01-14T11:50:21.73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72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C6CE2A56-7DB4-F1BD-5B9A-044BEF29EF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E6E21E1-89B2-6CD3-E369-49199D407E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B1C0D-F1B4-0D40-BFFB-6B6F80C98A47}" type="datetimeFigureOut">
              <a:rPr lang="da-DK" smtClean="0"/>
              <a:t>20.01.2026</a:t>
            </a:fld>
            <a:endParaRPr lang="da-DK"/>
          </a:p>
        </p:txBody>
      </p:sp>
      <p:sp>
        <p:nvSpPr>
          <p:cNvPr id="4" name="Pladsholder til sidefod 3">
            <a:extLst>
              <a:ext uri="{FF2B5EF4-FFF2-40B4-BE49-F238E27FC236}">
                <a16:creationId xmlns:a16="http://schemas.microsoft.com/office/drawing/2014/main" id="{7F563EC8-1406-BC6A-775E-8A3658AE6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1960317-F3C9-5380-2E8B-E7317044CB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C1B77-59B8-744D-BF58-720D0E7F08E2}" type="slidenum">
              <a:rPr lang="da-DK" smtClean="0"/>
              <a:t>‹#›</a:t>
            </a:fld>
            <a:endParaRPr lang="da-DK"/>
          </a:p>
        </p:txBody>
      </p:sp>
    </p:spTree>
    <p:extLst>
      <p:ext uri="{BB962C8B-B14F-4D97-AF65-F5344CB8AC3E}">
        <p14:creationId xmlns:p14="http://schemas.microsoft.com/office/powerpoint/2010/main" val="1323138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fld id="{6C3C3D4F-06CE-F14E-B19C-752151BFC0FA}" type="datetimeFigureOut">
              <a:rPr lang="da-DK" smtClean="0"/>
              <a:pPr/>
              <a:t>20.01.2026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fld id="{2AF33D53-FCF7-544D-B411-D92A27FEBEAA}" type="slidenum">
              <a:rPr lang="da-DK" smtClean="0"/>
              <a:pPr/>
              <a:t>‹#›</a:t>
            </a:fld>
            <a:endParaRPr lang="da-DK"/>
          </a:p>
        </p:txBody>
      </p:sp>
    </p:spTree>
    <p:extLst>
      <p:ext uri="{BB962C8B-B14F-4D97-AF65-F5344CB8AC3E}">
        <p14:creationId xmlns:p14="http://schemas.microsoft.com/office/powerpoint/2010/main" val="6035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73C1-6C46-4BBD-366A-4DE216E43F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ED8A295-919A-3276-9D79-F54916204D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F21E3A8-2645-D704-7363-333CD3855229}"/>
              </a:ext>
            </a:extLst>
          </p:cNvPr>
          <p:cNvSpPr>
            <a:spLocks noGrp="1"/>
          </p:cNvSpPr>
          <p:nvPr>
            <p:ph type="body" idx="1"/>
          </p:nvPr>
        </p:nvSpPr>
        <p:spPr/>
        <p:txBody>
          <a:bodyPr/>
          <a:lstStyle/>
          <a:p>
            <a:endParaRPr lang="da-DK">
              <a:highlight>
                <a:srgbClr val="FFFF00"/>
              </a:highlight>
            </a:endParaRPr>
          </a:p>
        </p:txBody>
      </p:sp>
      <p:sp>
        <p:nvSpPr>
          <p:cNvPr id="4" name="Pladsholder til slidenummer 3">
            <a:extLst>
              <a:ext uri="{FF2B5EF4-FFF2-40B4-BE49-F238E27FC236}">
                <a16:creationId xmlns:a16="http://schemas.microsoft.com/office/drawing/2014/main" id="{7FEF87B8-DBC8-89DE-E09D-9663FB416D35}"/>
              </a:ext>
            </a:extLst>
          </p:cNvPr>
          <p:cNvSpPr>
            <a:spLocks noGrp="1"/>
          </p:cNvSpPr>
          <p:nvPr>
            <p:ph type="sldNum" sz="quarter" idx="5"/>
          </p:nvPr>
        </p:nvSpPr>
        <p:spPr/>
        <p:txBody>
          <a:bodyPr/>
          <a:lstStyle/>
          <a:p>
            <a:fld id="{2AF33D53-FCF7-544D-B411-D92A27FEBEAA}" type="slidenum">
              <a:rPr lang="da-DK" smtClean="0"/>
              <a:pPr/>
              <a:t>1</a:t>
            </a:fld>
            <a:endParaRPr lang="da-DK"/>
          </a:p>
        </p:txBody>
      </p:sp>
    </p:spTree>
    <p:extLst>
      <p:ext uri="{BB962C8B-B14F-4D97-AF65-F5344CB8AC3E}">
        <p14:creationId xmlns:p14="http://schemas.microsoft.com/office/powerpoint/2010/main" val="375417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3805-8EFA-0A62-8003-8F09F24B62A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01A97A1-06D5-E39E-1D6A-4E1983783D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F952B47-6BA8-DA13-6F72-1AFA02D75417}"/>
              </a:ext>
            </a:extLst>
          </p:cNvPr>
          <p:cNvSpPr>
            <a:spLocks noGrp="1"/>
          </p:cNvSpPr>
          <p:nvPr>
            <p:ph type="body" idx="1"/>
          </p:nvPr>
        </p:nvSpPr>
        <p:spPr/>
        <p:txBody>
          <a:bodyPr/>
          <a:lstStyle/>
          <a:p>
            <a:endParaRPr lang="da-DK"/>
          </a:p>
          <a:p>
            <a:endParaRPr lang="da-DK"/>
          </a:p>
        </p:txBody>
      </p:sp>
      <p:sp>
        <p:nvSpPr>
          <p:cNvPr id="4" name="Pladsholder til slidenummer 3">
            <a:extLst>
              <a:ext uri="{FF2B5EF4-FFF2-40B4-BE49-F238E27FC236}">
                <a16:creationId xmlns:a16="http://schemas.microsoft.com/office/drawing/2014/main" id="{F95E3964-1E90-6E20-C85F-078FFCED75D2}"/>
              </a:ext>
            </a:extLst>
          </p:cNvPr>
          <p:cNvSpPr>
            <a:spLocks noGrp="1"/>
          </p:cNvSpPr>
          <p:nvPr>
            <p:ph type="sldNum" sz="quarter" idx="5"/>
          </p:nvPr>
        </p:nvSpPr>
        <p:spPr/>
        <p:txBody>
          <a:bodyPr/>
          <a:lstStyle/>
          <a:p>
            <a:fld id="{2AF33D53-FCF7-544D-B411-D92A27FEBEAA}" type="slidenum">
              <a:rPr lang="da-DK" smtClean="0"/>
              <a:pPr/>
              <a:t>10</a:t>
            </a:fld>
            <a:endParaRPr lang="da-DK"/>
          </a:p>
        </p:txBody>
      </p:sp>
    </p:spTree>
    <p:extLst>
      <p:ext uri="{BB962C8B-B14F-4D97-AF65-F5344CB8AC3E}">
        <p14:creationId xmlns:p14="http://schemas.microsoft.com/office/powerpoint/2010/main" val="122692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1EB7-9151-6E2A-1C04-1E7E92FC1D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E72EEB4-E310-A049-7E74-D642E98AB3F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DB173C5-D974-DBA6-F65C-919BD303A2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solidFill>
                <a:srgbClr val="FF0000"/>
              </a:solidFill>
            </a:endParaRPr>
          </a:p>
        </p:txBody>
      </p:sp>
      <p:sp>
        <p:nvSpPr>
          <p:cNvPr id="4" name="Pladsholder til slidenummer 3">
            <a:extLst>
              <a:ext uri="{FF2B5EF4-FFF2-40B4-BE49-F238E27FC236}">
                <a16:creationId xmlns:a16="http://schemas.microsoft.com/office/drawing/2014/main" id="{815BFE3C-0F8D-CAC1-7BB7-A833B6A95C6E}"/>
              </a:ext>
            </a:extLst>
          </p:cNvPr>
          <p:cNvSpPr>
            <a:spLocks noGrp="1"/>
          </p:cNvSpPr>
          <p:nvPr>
            <p:ph type="sldNum" sz="quarter" idx="5"/>
          </p:nvPr>
        </p:nvSpPr>
        <p:spPr/>
        <p:txBody>
          <a:bodyPr/>
          <a:lstStyle/>
          <a:p>
            <a:fld id="{2AF33D53-FCF7-544D-B411-D92A27FEBEAA}" type="slidenum">
              <a:rPr lang="da-DK" smtClean="0"/>
              <a:pPr/>
              <a:t>2</a:t>
            </a:fld>
            <a:endParaRPr lang="da-DK"/>
          </a:p>
        </p:txBody>
      </p:sp>
    </p:spTree>
    <p:extLst>
      <p:ext uri="{BB962C8B-B14F-4D97-AF65-F5344CB8AC3E}">
        <p14:creationId xmlns:p14="http://schemas.microsoft.com/office/powerpoint/2010/main" val="370449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AAB7-8434-B5A0-912F-3F937136D1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1045FA4-28F1-63F7-A182-65B1DEA8AFE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E35EA48-D8F8-14ED-BB6A-A1C02CE0699E}"/>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E2835D0-06C1-D107-42D1-17C0A0EF8BCD}"/>
              </a:ext>
            </a:extLst>
          </p:cNvPr>
          <p:cNvSpPr>
            <a:spLocks noGrp="1"/>
          </p:cNvSpPr>
          <p:nvPr>
            <p:ph type="sldNum" sz="quarter" idx="5"/>
          </p:nvPr>
        </p:nvSpPr>
        <p:spPr/>
        <p:txBody>
          <a:bodyPr/>
          <a:lstStyle/>
          <a:p>
            <a:fld id="{2AF33D53-FCF7-544D-B411-D92A27FEBEAA}" type="slidenum">
              <a:rPr lang="da-DK" smtClean="0"/>
              <a:pPr/>
              <a:t>3</a:t>
            </a:fld>
            <a:endParaRPr lang="da-DK"/>
          </a:p>
        </p:txBody>
      </p:sp>
    </p:spTree>
    <p:extLst>
      <p:ext uri="{BB962C8B-B14F-4D97-AF65-F5344CB8AC3E}">
        <p14:creationId xmlns:p14="http://schemas.microsoft.com/office/powerpoint/2010/main" val="259580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33D53-FCF7-544D-B411-D92A27FEBEAA}" type="slidenum">
              <a:rPr kumimoji="0" lang="da-DK"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05235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5325-873C-8C08-C53B-31B307AF1F0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A281CA5-8BCD-D4DF-36A6-8E8D9EAA3C0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FC538A6-3AE7-AA3B-2710-04B7921219A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3544B092-FEC9-8FD6-7FDD-3CB684376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33D53-FCF7-544D-B411-D92A27FEBEAA}" type="slidenum">
              <a:rPr kumimoji="0" lang="da-DK"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5686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FB353-D000-E45F-AF50-327C3D965B9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C6B91C6-2B33-EA36-ABA4-E8FA4A07DC8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15DFB88-ED11-3305-EEFD-DBE23B8F54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a:highlight>
                <a:srgbClr val="FFFF00"/>
              </a:highlight>
              <a:latin typeface="Avenir Next"/>
            </a:endParaRPr>
          </a:p>
        </p:txBody>
      </p:sp>
      <p:sp>
        <p:nvSpPr>
          <p:cNvPr id="4" name="Pladsholder til slidenummer 3">
            <a:extLst>
              <a:ext uri="{FF2B5EF4-FFF2-40B4-BE49-F238E27FC236}">
                <a16:creationId xmlns:a16="http://schemas.microsoft.com/office/drawing/2014/main" id="{3757E637-D16D-3ACA-9AA9-39A823C350FF}"/>
              </a:ext>
            </a:extLst>
          </p:cNvPr>
          <p:cNvSpPr>
            <a:spLocks noGrp="1"/>
          </p:cNvSpPr>
          <p:nvPr>
            <p:ph type="sldNum" sz="quarter" idx="5"/>
          </p:nvPr>
        </p:nvSpPr>
        <p:spPr/>
        <p:txBody>
          <a:bodyPr/>
          <a:lstStyle/>
          <a:p>
            <a:fld id="{2AF33D53-FCF7-544D-B411-D92A27FEBEAA}" type="slidenum">
              <a:rPr lang="da-DK" smtClean="0"/>
              <a:pPr/>
              <a:t>6</a:t>
            </a:fld>
            <a:endParaRPr lang="da-DK"/>
          </a:p>
        </p:txBody>
      </p:sp>
    </p:spTree>
    <p:extLst>
      <p:ext uri="{BB962C8B-B14F-4D97-AF65-F5344CB8AC3E}">
        <p14:creationId xmlns:p14="http://schemas.microsoft.com/office/powerpoint/2010/main" val="399125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11E4A-EA18-ABEB-1192-55DC6B0CFA6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08FCB60-BE68-2D46-D3D0-9FB2750814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3DE8A28-20A7-722E-A779-2F5182B23925}"/>
              </a:ext>
            </a:extLst>
          </p:cNvPr>
          <p:cNvSpPr>
            <a:spLocks noGrp="1"/>
          </p:cNvSpPr>
          <p:nvPr>
            <p:ph type="body" idx="1"/>
          </p:nvPr>
        </p:nvSpPr>
        <p:spPr/>
        <p:txBody>
          <a:bodyPr/>
          <a:lstStyle/>
          <a:p>
            <a:endParaRPr lang="da-DK" b="1"/>
          </a:p>
          <a:p>
            <a:endParaRPr lang="da-DK"/>
          </a:p>
        </p:txBody>
      </p:sp>
      <p:sp>
        <p:nvSpPr>
          <p:cNvPr id="4" name="Pladsholder til slidenummer 3">
            <a:extLst>
              <a:ext uri="{FF2B5EF4-FFF2-40B4-BE49-F238E27FC236}">
                <a16:creationId xmlns:a16="http://schemas.microsoft.com/office/drawing/2014/main" id="{70A4E05B-C619-0943-BC56-586EC326E13F}"/>
              </a:ext>
            </a:extLst>
          </p:cNvPr>
          <p:cNvSpPr>
            <a:spLocks noGrp="1"/>
          </p:cNvSpPr>
          <p:nvPr>
            <p:ph type="sldNum" sz="quarter" idx="5"/>
          </p:nvPr>
        </p:nvSpPr>
        <p:spPr/>
        <p:txBody>
          <a:bodyPr/>
          <a:lstStyle/>
          <a:p>
            <a:fld id="{2AF33D53-FCF7-544D-B411-D92A27FEBEAA}" type="slidenum">
              <a:rPr lang="da-DK" smtClean="0"/>
              <a:pPr/>
              <a:t>7</a:t>
            </a:fld>
            <a:endParaRPr lang="da-DK"/>
          </a:p>
        </p:txBody>
      </p:sp>
    </p:spTree>
    <p:extLst>
      <p:ext uri="{BB962C8B-B14F-4D97-AF65-F5344CB8AC3E}">
        <p14:creationId xmlns:p14="http://schemas.microsoft.com/office/powerpoint/2010/main" val="73192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A5E9F-45AB-8B2E-FCB7-A8A2BAD4481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137A29-FA66-A18D-DAC3-31A2966EA50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AACA4FD-9690-CE51-5937-56802FAC93D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AD69A37-C0CF-308F-47F1-074E05CC8517}"/>
              </a:ext>
            </a:extLst>
          </p:cNvPr>
          <p:cNvSpPr>
            <a:spLocks noGrp="1"/>
          </p:cNvSpPr>
          <p:nvPr>
            <p:ph type="sldNum" sz="quarter" idx="5"/>
          </p:nvPr>
        </p:nvSpPr>
        <p:spPr/>
        <p:txBody>
          <a:bodyPr/>
          <a:lstStyle/>
          <a:p>
            <a:fld id="{2AF33D53-FCF7-544D-B411-D92A27FEBEAA}" type="slidenum">
              <a:rPr lang="da-DK" smtClean="0"/>
              <a:pPr/>
              <a:t>8</a:t>
            </a:fld>
            <a:endParaRPr lang="da-DK"/>
          </a:p>
        </p:txBody>
      </p:sp>
    </p:spTree>
    <p:extLst>
      <p:ext uri="{BB962C8B-B14F-4D97-AF65-F5344CB8AC3E}">
        <p14:creationId xmlns:p14="http://schemas.microsoft.com/office/powerpoint/2010/main" val="33446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AF33D53-FCF7-544D-B411-D92A27FEBEAA}" type="slidenum">
              <a:rPr lang="da-DK" smtClean="0"/>
              <a:pPr/>
              <a:t>9</a:t>
            </a:fld>
            <a:endParaRPr lang="da-DK"/>
          </a:p>
        </p:txBody>
      </p:sp>
    </p:spTree>
    <p:extLst>
      <p:ext uri="{BB962C8B-B14F-4D97-AF65-F5344CB8AC3E}">
        <p14:creationId xmlns:p14="http://schemas.microsoft.com/office/powerpoint/2010/main" val="74270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7258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247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443505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118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9870822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917589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34108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527340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14535194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2717504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798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560879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75019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062157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53679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987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739358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742692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495577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0362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6164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5794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39846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26849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9000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46809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074040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8880561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22336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2652526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584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B98B4-1C61-A3DB-408A-F27336E7A69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909B36-2190-D2B9-FF38-F3068B3F4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57E7F0-D1CD-B8DB-DA19-2DC4C0B219F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A08C7E2-2C69-6D63-59C3-FD1D160F9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9346B03-6F1F-DA53-D83A-DEB4E6BEEFF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CF9F030-4F44-072E-D6D6-FD1D9D978C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8" name="Pladsholder til sidefod 7">
            <a:extLst>
              <a:ext uri="{FF2B5EF4-FFF2-40B4-BE49-F238E27FC236}">
                <a16:creationId xmlns:a16="http://schemas.microsoft.com/office/drawing/2014/main" id="{91440D46-8C3A-42A3-32A1-9F3AB1F23E4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9" name="Pladsholder til slidenummer 8">
            <a:extLst>
              <a:ext uri="{FF2B5EF4-FFF2-40B4-BE49-F238E27FC236}">
                <a16:creationId xmlns:a16="http://schemas.microsoft.com/office/drawing/2014/main" id="{3A8EBF51-B94C-0DB1-06A8-CB508C69B7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62D7D0-CE73-0245-8085-75341928D1AA}" type="slidenum">
              <a:rPr kumimoji="0" lang="da-DK" sz="1800" b="0" i="0" u="none" strike="noStrike" kern="1200" cap="none" spc="0" normalizeH="0" baseline="0" noProof="0" smtClean="0">
                <a:ln>
                  <a:noFill/>
                </a:ln>
                <a:solidFill>
                  <a:srgbClr val="000000"/>
                </a:solidFill>
                <a:effectLst/>
                <a:uLnTx/>
                <a:uFillTx/>
                <a:latin typeface="Avenir N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Tree>
    <p:extLst>
      <p:ext uri="{BB962C8B-B14F-4D97-AF65-F5344CB8AC3E}">
        <p14:creationId xmlns:p14="http://schemas.microsoft.com/office/powerpoint/2010/main" val="1731005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60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857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3548335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2254381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9055357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3717154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9208937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888934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1857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5406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41838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544312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46218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28683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998503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17289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97658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50873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421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226338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291814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543218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8707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1040774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310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9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041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409901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153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3775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2590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6220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45400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1226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528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2145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779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0760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706805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93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115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23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24089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0731916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011454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578002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8916647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23853800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2767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394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43938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00855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227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364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1902937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62892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0746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35780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1278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63714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33210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28865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9114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302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3075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90770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10990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96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384870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847701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682831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311961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19356765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5896052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42882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4801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54922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3411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1890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8300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0171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56943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581215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4375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63217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1966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09142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31404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84849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27925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9936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054254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91448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1344953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71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2FD1B-05F6-BAC8-5BF3-5B54AA1E8EB2}"/>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313E85D-2B73-7823-9005-A1E4DDC3C495}"/>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F0FD74-276D-0904-64EF-48644480EBC9}"/>
              </a:ext>
            </a:extLst>
          </p:cNvPr>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a:extLst>
              <a:ext uri="{FF2B5EF4-FFF2-40B4-BE49-F238E27FC236}">
                <a16:creationId xmlns:a16="http://schemas.microsoft.com/office/drawing/2014/main" id="{6D413A4D-B0E6-E0A9-0D9B-4B7F4D9CA62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5B0F91E-E9A5-EBF7-F3BB-A630F883072F}"/>
              </a:ext>
            </a:extLst>
          </p:cNvPr>
          <p:cNvSpPr>
            <a:spLocks noGrp="1"/>
          </p:cNvSpPr>
          <p:nvPr>
            <p:ph type="sldNum" sz="quarter" idx="12"/>
          </p:nvPr>
        </p:nvSpPr>
        <p:spPr/>
        <p:txBody>
          <a:bodyPr/>
          <a:lstStyle/>
          <a:p>
            <a:fld id="{B562D7D0-CE73-0245-8085-75341928D1AA}" type="slidenum">
              <a:rPr lang="da-DK" smtClean="0"/>
              <a:t>‹#›</a:t>
            </a:fld>
            <a:endParaRPr lang="da-DK"/>
          </a:p>
        </p:txBody>
      </p:sp>
    </p:spTree>
    <p:extLst>
      <p:ext uri="{BB962C8B-B14F-4D97-AF65-F5344CB8AC3E}">
        <p14:creationId xmlns:p14="http://schemas.microsoft.com/office/powerpoint/2010/main" val="3779399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6907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120566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734727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82278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745385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48420380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09808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18252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73485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87137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2418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4177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35806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459229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635999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885862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783283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39955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65180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081593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164347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67933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800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4.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5.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83749498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99" r:id="rId3"/>
    <p:sldLayoutId id="2147483716" r:id="rId4"/>
    <p:sldLayoutId id="2147483860" r:id="rId5"/>
    <p:sldLayoutId id="2147483700" r:id="rId6"/>
    <p:sldLayoutId id="2147483701" r:id="rId7"/>
    <p:sldLayoutId id="2147483702" r:id="rId8"/>
    <p:sldLayoutId id="2147483687" r:id="rId9"/>
    <p:sldLayoutId id="2147483861" r:id="rId10"/>
    <p:sldLayoutId id="2147483705" r:id="rId11"/>
    <p:sldLayoutId id="2147483698" r:id="rId12"/>
    <p:sldLayoutId id="2147483862" r:id="rId13"/>
    <p:sldLayoutId id="2147483688" r:id="rId14"/>
    <p:sldLayoutId id="2147483706" r:id="rId15"/>
    <p:sldLayoutId id="2147483704" r:id="rId16"/>
    <p:sldLayoutId id="2147483707" r:id="rId17"/>
    <p:sldLayoutId id="2147483708" r:id="rId18"/>
    <p:sldLayoutId id="2147483709" r:id="rId19"/>
    <p:sldLayoutId id="2147483697" r:id="rId20"/>
    <p:sldLayoutId id="2147483710" r:id="rId21"/>
    <p:sldLayoutId id="2147483711" r:id="rId22"/>
    <p:sldLayoutId id="2147483712" r:id="rId23"/>
    <p:sldLayoutId id="2147483713" r:id="rId24"/>
    <p:sldLayoutId id="2147483714" r:id="rId25"/>
    <p:sldLayoutId id="2147483715" r:id="rId26"/>
    <p:sldLayoutId id="2147483746" r:id="rId27"/>
    <p:sldLayoutId id="2147483747" r:id="rId28"/>
    <p:sldLayoutId id="2147483748" r:id="rId2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327000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878607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330121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800" r:id="rId24"/>
    <p:sldLayoutId id="2147483801"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3282546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7" r:id="rId24"/>
    <p:sldLayoutId id="2147483828" r:id="rId25"/>
    <p:sldLayoutId id="2147483829" r:id="rId26"/>
    <p:sldLayoutId id="2147483830" r:id="rId27"/>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319206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1146584515?share=copy" TargetMode="External"/><Relationship Id="rId2" Type="http://schemas.openxmlformats.org/officeDocument/2006/relationships/notesSlide" Target="../notesSlides/notesSlide1.xml"/><Relationship Id="rId1" Type="http://schemas.openxmlformats.org/officeDocument/2006/relationships/slideLayout" Target="../slideLayouts/slideLayout14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4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hyperlink" Target="https://digst.dk/kunstig-intelligens/" TargetMode="External"/><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4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vimeo.com/1146872854?share=copy" TargetMode="External"/><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42.xml"/><Relationship Id="rId6" Type="http://schemas.openxmlformats.org/officeDocument/2006/relationships/image" Target="../media/image19.png"/><Relationship Id="rId11" Type="http://schemas.openxmlformats.org/officeDocument/2006/relationships/image" Target="../media/image24.sv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140.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7.svg"/><Relationship Id="rId3" Type="http://schemas.openxmlformats.org/officeDocument/2006/relationships/hyperlink" Target="https://videncenter.kl.dk/viden-og-vaerktoejer/ai/ai-ordbog" TargetMode="External"/><Relationship Id="rId7" Type="http://schemas.openxmlformats.org/officeDocument/2006/relationships/image" Target="../media/image40.sv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0.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15.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vimeo.com/1146881155?share=copy" TargetMode="Externa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42.xml"/><Relationship Id="rId6" Type="http://schemas.openxmlformats.org/officeDocument/2006/relationships/image" Target="../media/image45.png"/><Relationship Id="rId11" Type="http://schemas.openxmlformats.org/officeDocument/2006/relationships/image" Target="../media/image24.svg"/><Relationship Id="rId5" Type="http://schemas.openxmlformats.org/officeDocument/2006/relationships/image" Target="../media/image22.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hyperlink" Target="https://www.kl.dk/videncenter/viden-og-vaerktoejer/ai/kommunernes-ai-landkort" TargetMode="External"/><Relationship Id="rId2" Type="http://schemas.openxmlformats.org/officeDocument/2006/relationships/notesSlide" Target="../notesSlides/notesSlide8.xml"/><Relationship Id="rId1" Type="http://schemas.openxmlformats.org/officeDocument/2006/relationships/slideLayout" Target="../slideLayouts/slideLayout142.xml"/><Relationship Id="rId5" Type="http://schemas.microsoft.com/office/2007/relationships/hdphoto" Target="../media/hdphoto3.wdp"/><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4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B4A3">
            <a:alpha val="20000"/>
          </a:srgbClr>
        </a:solidFill>
        <a:effectLst/>
      </p:bgPr>
    </p:bg>
    <p:spTree>
      <p:nvGrpSpPr>
        <p:cNvPr id="1" name="">
          <a:extLst>
            <a:ext uri="{FF2B5EF4-FFF2-40B4-BE49-F238E27FC236}">
              <a16:creationId xmlns:a16="http://schemas.microsoft.com/office/drawing/2014/main" id="{B7DB7FCB-52C3-60CA-DB7E-A1677EBA8884}"/>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3DC37B5E-958B-6730-A0CE-59054D9B5D2A}"/>
              </a:ext>
            </a:extLst>
          </p:cNvPr>
          <p:cNvSpPr>
            <a:spLocks noGrp="1"/>
          </p:cNvSpPr>
          <p:nvPr>
            <p:ph type="title" idx="4294967295"/>
          </p:nvPr>
        </p:nvSpPr>
        <p:spPr>
          <a:xfrm>
            <a:off x="592138" y="992188"/>
            <a:ext cx="5880100" cy="1846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4000" b="1" i="0" u="none" strike="noStrike" kern="1200" cap="none" spc="0" normalizeH="0" baseline="0" noProof="0">
                <a:ln>
                  <a:noFill/>
                </a:ln>
                <a:solidFill>
                  <a:srgbClr val="11A898"/>
                </a:solidFill>
                <a:effectLst/>
                <a:uLnTx/>
                <a:uFillTx/>
                <a:latin typeface="Avenir Next"/>
                <a:ea typeface="+mn-ea"/>
                <a:cs typeface="+mn-cs"/>
              </a:rPr>
              <a:t>Fakta &amp; cases</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4000" b="0" i="0" u="none" strike="noStrike" kern="1200" cap="none" spc="0" normalizeH="0" baseline="0" noProof="0">
                <a:ln>
                  <a:noFill/>
                </a:ln>
                <a:solidFill>
                  <a:srgbClr val="11A898"/>
                </a:solidFill>
                <a:effectLst/>
                <a:uLnTx/>
                <a:uFillTx/>
                <a:latin typeface="Avenir Next"/>
                <a:ea typeface="+mn-ea"/>
                <a:cs typeface="+mn-cs"/>
              </a:rPr>
              <a:t>Værd at vide om</a:t>
            </a:r>
            <a:br>
              <a:rPr kumimoji="0" lang="da-DK" sz="4000" b="0" i="0" u="none" strike="noStrike" kern="1200" cap="none" spc="0" normalizeH="0" baseline="0" noProof="0">
                <a:ln>
                  <a:noFill/>
                </a:ln>
                <a:solidFill>
                  <a:srgbClr val="11A898"/>
                </a:solidFill>
                <a:effectLst/>
                <a:uLnTx/>
                <a:uFillTx/>
                <a:latin typeface="Avenir Next"/>
                <a:ea typeface="+mn-ea"/>
                <a:cs typeface="+mn-cs"/>
              </a:rPr>
            </a:br>
            <a:r>
              <a:rPr kumimoji="0" lang="da-DK" sz="4000" b="0" i="0" u="none" strike="noStrike" kern="1200" cap="none" spc="0" normalizeH="0" baseline="0" noProof="0">
                <a:ln>
                  <a:noFill/>
                </a:ln>
                <a:solidFill>
                  <a:srgbClr val="11A898"/>
                </a:solidFill>
                <a:effectLst/>
                <a:uLnTx/>
                <a:uFillTx/>
                <a:latin typeface="Avenir Next"/>
                <a:ea typeface="+mn-ea"/>
                <a:cs typeface="+mn-cs"/>
              </a:rPr>
              <a:t>kunstig intelligens (AI)</a:t>
            </a:r>
          </a:p>
        </p:txBody>
      </p:sp>
      <p:sp>
        <p:nvSpPr>
          <p:cNvPr id="13" name="Pladsholder til indhold 1">
            <a:extLst>
              <a:ext uri="{FF2B5EF4-FFF2-40B4-BE49-F238E27FC236}">
                <a16:creationId xmlns:a16="http://schemas.microsoft.com/office/drawing/2014/main" id="{138FF588-9B2E-8688-D7F4-27BC81CEBF09}"/>
              </a:ext>
            </a:extLst>
          </p:cNvPr>
          <p:cNvSpPr txBox="1">
            <a:spLocks/>
          </p:cNvSpPr>
          <p:nvPr/>
        </p:nvSpPr>
        <p:spPr>
          <a:xfrm>
            <a:off x="677527" y="3233106"/>
            <a:ext cx="4584069" cy="362299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500" b="1">
                <a:solidFill>
                  <a:srgbClr val="2AB4A3"/>
                </a:solidFill>
                <a:latin typeface="Avenir Next"/>
              </a:rPr>
              <a:t>Afsnittet indeholder:</a:t>
            </a:r>
          </a:p>
          <a:p>
            <a:pPr marL="342900" indent="-342900">
              <a:buFont typeface="Arial" panose="020B0604020202020204" pitchFamily="34" charset="0"/>
              <a:buChar char="•"/>
            </a:pPr>
            <a:r>
              <a:rPr lang="da-DK" sz="1500">
                <a:solidFill>
                  <a:srgbClr val="2AB4A3"/>
                </a:solidFill>
                <a:latin typeface="Avenir Next"/>
              </a:rPr>
              <a:t>AI kort fortalt</a:t>
            </a:r>
          </a:p>
          <a:p>
            <a:pPr marL="342900" indent="-342900">
              <a:buFont typeface="Arial" panose="020B0604020202020204" pitchFamily="34" charset="0"/>
              <a:buChar char="•"/>
            </a:pPr>
            <a:r>
              <a:rPr lang="da-DK" sz="1500">
                <a:solidFill>
                  <a:srgbClr val="2AB4A3"/>
                </a:solidFill>
                <a:latin typeface="Avenir Next"/>
              </a:rPr>
              <a:t>Video om AI med forsker</a:t>
            </a:r>
          </a:p>
          <a:p>
            <a:pPr marL="342900" indent="-342900">
              <a:buFont typeface="Arial" panose="020B0604020202020204" pitchFamily="34" charset="0"/>
              <a:buChar char="•"/>
            </a:pPr>
            <a:r>
              <a:rPr lang="da-DK" sz="1500">
                <a:solidFill>
                  <a:srgbClr val="2AB4A3"/>
                </a:solidFill>
                <a:latin typeface="Avenir Next"/>
              </a:rPr>
              <a:t>Vigtige begreber</a:t>
            </a:r>
          </a:p>
          <a:p>
            <a:pPr marL="342900" indent="-342900">
              <a:buFont typeface="Arial" panose="020B0604020202020204" pitchFamily="34" charset="0"/>
              <a:buChar char="•"/>
            </a:pPr>
            <a:r>
              <a:rPr lang="da-DK" sz="1500">
                <a:solidFill>
                  <a:srgbClr val="2AB4A3"/>
                </a:solidFill>
                <a:latin typeface="Avenir Next"/>
              </a:rPr>
              <a:t>Overblik over kommunernes brug af AI</a:t>
            </a:r>
          </a:p>
          <a:p>
            <a:pPr marL="342900" indent="-342900">
              <a:buFont typeface="Arial" panose="020B0604020202020204" pitchFamily="34" charset="0"/>
              <a:buChar char="•"/>
            </a:pPr>
            <a:r>
              <a:rPr lang="da-DK" sz="1500">
                <a:solidFill>
                  <a:srgbClr val="2AB4A3"/>
                </a:solidFill>
                <a:latin typeface="Avenir Next"/>
              </a:rPr>
              <a:t>Henvisning til eksempler på kommunale case</a:t>
            </a:r>
          </a:p>
          <a:p>
            <a:pPr marL="342900" indent="-342900">
              <a:buFont typeface="Arial" panose="020B0604020202020204" pitchFamily="34" charset="0"/>
              <a:buChar char="•"/>
            </a:pPr>
            <a:r>
              <a:rPr lang="da-DK" sz="1500">
                <a:solidFill>
                  <a:srgbClr val="2AB4A3"/>
                </a:solidFill>
                <a:latin typeface="Avenir Next"/>
              </a:rPr>
              <a:t>Scenarier for fremtidens velfærd i 2030</a:t>
            </a:r>
            <a:endParaRPr lang="da-DK" sz="1500">
              <a:solidFill>
                <a:srgbClr val="2AB4A3"/>
              </a:solidFill>
            </a:endParaRPr>
          </a:p>
          <a:p>
            <a:pPr marL="342900" indent="-342900">
              <a:buFont typeface="Arial,Sans-Serif" panose="020B0604020202020204" pitchFamily="34" charset="0"/>
              <a:buChar char="•"/>
            </a:pPr>
            <a:r>
              <a:rPr lang="da-DK" sz="1500">
                <a:solidFill>
                  <a:srgbClr val="2AB4A3"/>
                </a:solidFill>
                <a:latin typeface="Avenir Next"/>
              </a:rPr>
              <a:t>Indsigter om AI-tendenser i kommunerne</a:t>
            </a:r>
            <a:endParaRPr lang="en-US" sz="1500">
              <a:solidFill>
                <a:srgbClr val="2AB4A3"/>
              </a:solidFill>
              <a:latin typeface="Avenir Next"/>
            </a:endParaRPr>
          </a:p>
          <a:p>
            <a:pPr marL="342900" indent="-342900">
              <a:buChar char="•"/>
            </a:pPr>
            <a:endParaRPr lang="da-DK" sz="1500"/>
          </a:p>
        </p:txBody>
      </p:sp>
      <p:sp>
        <p:nvSpPr>
          <p:cNvPr id="11" name="Pladsholder til tekst 6">
            <a:extLst>
              <a:ext uri="{FF2B5EF4-FFF2-40B4-BE49-F238E27FC236}">
                <a16:creationId xmlns:a16="http://schemas.microsoft.com/office/drawing/2014/main" id="{BF4F24BE-A754-7058-D218-C7136D49E313}"/>
              </a:ext>
            </a:extLst>
          </p:cNvPr>
          <p:cNvSpPr txBox="1">
            <a:spLocks/>
          </p:cNvSpPr>
          <p:nvPr/>
        </p:nvSpPr>
        <p:spPr>
          <a:xfrm>
            <a:off x="8171734" y="5071818"/>
            <a:ext cx="2730843" cy="8659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a:solidFill>
                  <a:srgbClr val="14B4A3"/>
                </a:solidFill>
                <a:latin typeface="Avenir Next"/>
              </a:rPr>
              <a:t>Værd at vide om AI</a:t>
            </a:r>
            <a:endParaRPr kumimoji="0" lang="da-DK" sz="1600" b="1" strike="noStrike" kern="1200" cap="none" spc="0" normalizeH="0" baseline="0" noProof="0">
              <a:ln>
                <a:noFill/>
              </a:ln>
              <a:solidFill>
                <a:srgbClr val="14B4A3"/>
              </a:solidFill>
              <a:effectLst/>
              <a:uLnTx/>
              <a:uFillTx/>
              <a:latin typeface="Avenir Next" panose="020B05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600" i="1" u="sng">
                <a:solidFill>
                  <a:srgbClr val="14B4A3"/>
                </a:solidFill>
                <a:latin typeface="Avenir Next"/>
                <a:hlinkClick r:id="rId3">
                  <a:extLst>
                    <a:ext uri="{A12FA001-AC4F-418D-AE19-62706E023703}">
                      <ahyp:hlinkClr xmlns:ahyp="http://schemas.microsoft.com/office/drawing/2018/hyperlinkcolor" val="tx"/>
                    </a:ext>
                  </a:extLst>
                </a:hlinkClick>
              </a:rPr>
              <a:t>Se introduktions</a:t>
            </a:r>
            <a:r>
              <a:rPr kumimoji="0" lang="da-DK" sz="1600" i="1" u="sng" strike="noStrike" kern="1200" cap="none" spc="0" normalizeH="0" baseline="0" noProof="0">
                <a:ln>
                  <a:noFill/>
                </a:ln>
                <a:solidFill>
                  <a:srgbClr val="14B4A3"/>
                </a:solidFill>
                <a:effectLst/>
                <a:uLnTx/>
                <a:uFillTx/>
                <a:latin typeface="Avenir Next"/>
                <a:hlinkClick r:id="rId3">
                  <a:extLst>
                    <a:ext uri="{A12FA001-AC4F-418D-AE19-62706E023703}">
                      <ahyp:hlinkClr xmlns:ahyp="http://schemas.microsoft.com/office/drawing/2018/hyperlinkcolor" val="tx"/>
                    </a:ext>
                  </a:extLst>
                </a:hlinkClick>
              </a:rPr>
              <a:t>video</a:t>
            </a:r>
            <a:endParaRPr kumimoji="0" lang="da-DK" sz="1600" i="1" u="sng" strike="noStrike" kern="1200" cap="none" spc="0" normalizeH="0" baseline="0" noProof="0">
              <a:ln>
                <a:noFill/>
              </a:ln>
              <a:solidFill>
                <a:srgbClr val="14B4A3"/>
              </a:solidFill>
              <a:effectLst/>
              <a:uLnTx/>
              <a:uFillTx/>
              <a:latin typeface="Avenir Next"/>
            </a:endParaRPr>
          </a:p>
        </p:txBody>
      </p:sp>
      <p:pic>
        <p:nvPicPr>
          <p:cNvPr id="16" name="Billede 15">
            <a:extLst>
              <a:ext uri="{FF2B5EF4-FFF2-40B4-BE49-F238E27FC236}">
                <a16:creationId xmlns:a16="http://schemas.microsoft.com/office/drawing/2014/main" id="{7CC76F73-0659-6E66-C2D1-BF5B498FBC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71734" y="3236838"/>
            <a:ext cx="2730842" cy="1705233"/>
          </a:xfrm>
          <a:prstGeom prst="rect">
            <a:avLst/>
          </a:prstGeom>
        </p:spPr>
      </p:pic>
      <p:pic>
        <p:nvPicPr>
          <p:cNvPr id="3" name="Pladsholder til indhold 17">
            <a:extLst>
              <a:ext uri="{FF2B5EF4-FFF2-40B4-BE49-F238E27FC236}">
                <a16:creationId xmlns:a16="http://schemas.microsoft.com/office/drawing/2014/main" id="{25BC211D-F416-FE12-8734-F3921C6B920F}"/>
              </a:ext>
              <a:ext uri="{C183D7F6-B498-43B3-948B-1728B52AA6E4}">
                <adec:decorative xmlns:adec="http://schemas.microsoft.com/office/drawing/2017/decorative" val="1"/>
              </a:ext>
            </a:extLst>
          </p:cNvPr>
          <p:cNvPicPr>
            <a:picLocks noGrp="1" noChangeAspect="1"/>
          </p:cNvPicPr>
          <p:nvPr>
            <p:ph sz="half" idx="1"/>
          </p:nvPr>
        </p:nvPicPr>
        <p:blipFill>
          <a:blip r:embed="rId5">
            <a:extLst>
              <a:ext uri="{96DAC541-7B7A-43D3-8B79-37D633B846F1}">
                <asvg:svgBlip xmlns:asvg="http://schemas.microsoft.com/office/drawing/2016/SVG/main" r:embed="rId6"/>
              </a:ext>
            </a:extLst>
          </a:blip>
          <a:srcRect l="23276" t="25734" r="25246" b="41353"/>
          <a:stretch>
            <a:fillRect/>
          </a:stretch>
        </p:blipFill>
        <p:spPr>
          <a:xfrm>
            <a:off x="8066787" y="3274681"/>
            <a:ext cx="2835790" cy="1629546"/>
          </a:xfrm>
        </p:spPr>
      </p:pic>
      <p:sp>
        <p:nvSpPr>
          <p:cNvPr id="6" name="Rektangel 5">
            <a:extLst>
              <a:ext uri="{FF2B5EF4-FFF2-40B4-BE49-F238E27FC236}">
                <a16:creationId xmlns:a16="http://schemas.microsoft.com/office/drawing/2014/main" id="{C408915B-1EF5-519B-0D91-61E1AA619AEB}"/>
              </a:ext>
              <a:ext uri="{C183D7F6-B498-43B3-948B-1728B52AA6E4}">
                <adec:decorative xmlns:adec="http://schemas.microsoft.com/office/drawing/2017/decorative" val="1"/>
              </a:ext>
            </a:extLst>
          </p:cNvPr>
          <p:cNvSpPr>
            <a:spLocks noChangeAspect="1"/>
          </p:cNvSpPr>
          <p:nvPr/>
        </p:nvSpPr>
        <p:spPr>
          <a:xfrm>
            <a:off x="15160"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1A898"/>
                </a:solidFill>
              </a:rPr>
              <a:t>AI generelt</a:t>
            </a:r>
            <a:endParaRPr lang="da-DK" sz="1200">
              <a:solidFill>
                <a:srgbClr val="11A898"/>
              </a:solidFill>
            </a:endParaRPr>
          </a:p>
        </p:txBody>
      </p:sp>
      <p:sp>
        <p:nvSpPr>
          <p:cNvPr id="5" name="Rektangel 4">
            <a:extLst>
              <a:ext uri="{FF2B5EF4-FFF2-40B4-BE49-F238E27FC236}">
                <a16:creationId xmlns:a16="http://schemas.microsoft.com/office/drawing/2014/main" id="{69BE968B-F333-ED54-5AF5-F5995102B384}"/>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1A89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7" name="Rektangel 6">
            <a:extLst>
              <a:ext uri="{FF2B5EF4-FFF2-40B4-BE49-F238E27FC236}">
                <a16:creationId xmlns:a16="http://schemas.microsoft.com/office/drawing/2014/main" id="{D4668CF8-C0C4-377B-FF75-B99392D828AE}"/>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8" name="Rektangel 7">
            <a:extLst>
              <a:ext uri="{FF2B5EF4-FFF2-40B4-BE49-F238E27FC236}">
                <a16:creationId xmlns:a16="http://schemas.microsoft.com/office/drawing/2014/main" id="{1F5EC834-8F6E-D30D-B1A4-1B33FD9B9FCE}"/>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9" name="Rektangel 8">
            <a:extLst>
              <a:ext uri="{FF2B5EF4-FFF2-40B4-BE49-F238E27FC236}">
                <a16:creationId xmlns:a16="http://schemas.microsoft.com/office/drawing/2014/main" id="{9794EC91-5303-C0AD-301B-B88168B6E7C1}"/>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0" name="Rektangel 9">
            <a:extLst>
              <a:ext uri="{FF2B5EF4-FFF2-40B4-BE49-F238E27FC236}">
                <a16:creationId xmlns:a16="http://schemas.microsoft.com/office/drawing/2014/main" id="{C119F073-402B-5FA7-EA4D-74034CCF103C}"/>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endParaRPr lang="da-DK" sz="1200">
              <a:solidFill>
                <a:srgbClr val="000000"/>
              </a:solidFill>
            </a:endParaRPr>
          </a:p>
        </p:txBody>
      </p:sp>
      <p:sp>
        <p:nvSpPr>
          <p:cNvPr id="2" name="Rektangel 1">
            <a:extLst>
              <a:ext uri="{FF2B5EF4-FFF2-40B4-BE49-F238E27FC236}">
                <a16:creationId xmlns:a16="http://schemas.microsoft.com/office/drawing/2014/main" id="{E8F6E82A-DFA3-B611-3D3D-FE48D3F6C704}"/>
              </a:ext>
              <a:ext uri="{C183D7F6-B498-43B3-948B-1728B52AA6E4}">
                <adec:decorative xmlns:adec="http://schemas.microsoft.com/office/drawing/2017/decorative" val="1"/>
              </a:ext>
            </a:extLst>
          </p:cNvPr>
          <p:cNvSpPr/>
          <p:nvPr/>
        </p:nvSpPr>
        <p:spPr>
          <a:xfrm>
            <a:off x="8171734" y="3236838"/>
            <a:ext cx="2730843" cy="1705233"/>
          </a:xfrm>
          <a:prstGeom prst="rect">
            <a:avLst/>
          </a:prstGeom>
          <a:noFill/>
          <a:ln>
            <a:solidFill>
              <a:srgbClr val="14B4A3"/>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da-DK">
              <a:solidFill>
                <a:schemeClr val="bg1"/>
              </a:solidFill>
            </a:endParaRPr>
          </a:p>
        </p:txBody>
      </p:sp>
    </p:spTree>
    <p:extLst>
      <p:ext uri="{BB962C8B-B14F-4D97-AF65-F5344CB8AC3E}">
        <p14:creationId xmlns:p14="http://schemas.microsoft.com/office/powerpoint/2010/main" val="277295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2566166-4893-C07D-DDB4-7328A0A440EE}"/>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3CD7B9B0-1ED7-102E-6959-4D3F201B8B68}"/>
              </a:ext>
              <a:ext uri="{C183D7F6-B498-43B3-948B-1728B52AA6E4}">
                <adec:decorative xmlns:adec="http://schemas.microsoft.com/office/drawing/2017/decorative" val="0"/>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Rektangel 1">
            <a:extLst>
              <a:ext uri="{FF2B5EF4-FFF2-40B4-BE49-F238E27FC236}">
                <a16:creationId xmlns:a16="http://schemas.microsoft.com/office/drawing/2014/main" id="{10D99370-DD86-3BA5-31C1-CD9781A88D6A}"/>
              </a:ext>
              <a:ext uri="{C183D7F6-B498-43B3-948B-1728B52AA6E4}">
                <adec:decorative xmlns:adec="http://schemas.microsoft.com/office/drawing/2017/decorative" val="0"/>
              </a:ext>
            </a:extLst>
          </p:cNvPr>
          <p:cNvSpPr>
            <a:spLocks noChangeAspect="1"/>
          </p:cNvSpPr>
          <p:nvPr/>
        </p:nvSpPr>
        <p:spPr>
          <a:xfrm>
            <a:off x="2869057" y="4298"/>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4" name="Pladsholder til indhold 3">
            <a:extLst>
              <a:ext uri="{FF2B5EF4-FFF2-40B4-BE49-F238E27FC236}">
                <a16:creationId xmlns:a16="http://schemas.microsoft.com/office/drawing/2014/main" id="{8D5B9091-1E78-48DF-1AA3-60DFE5B236E3}"/>
              </a:ext>
            </a:extLst>
          </p:cNvPr>
          <p:cNvSpPr>
            <a:spLocks noGrp="1"/>
          </p:cNvSpPr>
          <p:nvPr>
            <p:ph type="title" idx="4294967295"/>
          </p:nvPr>
        </p:nvSpPr>
        <p:spPr>
          <a:xfrm>
            <a:off x="1376363" y="652463"/>
            <a:ext cx="10815637"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accent4"/>
                </a:solidFill>
                <a:effectLst/>
                <a:uLnTx/>
                <a:uFillTx/>
                <a:latin typeface="Avenir Next"/>
                <a:ea typeface="+mn-ea"/>
                <a:cs typeface="+mn-cs"/>
              </a:rPr>
              <a:t>INDSIGT: AI-tendenser i kommunerne </a:t>
            </a:r>
          </a:p>
        </p:txBody>
      </p:sp>
      <p:sp>
        <p:nvSpPr>
          <p:cNvPr id="3" name="Pladsholder til indhold 1">
            <a:extLst>
              <a:ext uri="{FF2B5EF4-FFF2-40B4-BE49-F238E27FC236}">
                <a16:creationId xmlns:a16="http://schemas.microsoft.com/office/drawing/2014/main" id="{E21FB543-8AB4-15C9-773E-C44BC6256EDD}"/>
              </a:ext>
            </a:extLst>
          </p:cNvPr>
          <p:cNvSpPr>
            <a:spLocks noGrp="1"/>
          </p:cNvSpPr>
          <p:nvPr>
            <p:ph sz="half" idx="1"/>
          </p:nvPr>
        </p:nvSpPr>
        <p:spPr>
          <a:xfrm>
            <a:off x="403678" y="1881944"/>
            <a:ext cx="8072912" cy="4520923"/>
          </a:xfrm>
        </p:spPr>
        <p:txBody>
          <a:bodyPr vert="horz" lIns="91440" tIns="45720" rIns="91440" bIns="45720" rtlCol="0" anchor="t">
            <a:noAutofit/>
          </a:bodyPr>
          <a:lstStyle/>
          <a:p>
            <a:pPr marL="342900" indent="-342900">
              <a:buFont typeface="Arial" panose="020B0604020202020204" pitchFamily="34" charset="0"/>
              <a:buChar char="•"/>
            </a:pPr>
            <a:r>
              <a:rPr lang="da-DK" sz="1600" b="1">
                <a:solidFill>
                  <a:schemeClr val="accent4"/>
                </a:solidFill>
                <a:latin typeface="Avenir Next"/>
              </a:rPr>
              <a:t>Teknologi:</a:t>
            </a:r>
            <a:r>
              <a:rPr lang="da-DK" sz="1600">
                <a:solidFill>
                  <a:schemeClr val="accent4"/>
                </a:solidFill>
                <a:latin typeface="Avenir Next"/>
              </a:rPr>
              <a:t> Mange kommuner er begyndt at bruge generelle </a:t>
            </a:r>
            <a:r>
              <a:rPr lang="da-DK" sz="1600" err="1">
                <a:solidFill>
                  <a:schemeClr val="accent4"/>
                </a:solidFill>
                <a:latin typeface="Avenir Next"/>
              </a:rPr>
              <a:t>chatbots</a:t>
            </a:r>
            <a:r>
              <a:rPr lang="da-DK" sz="1600">
                <a:solidFill>
                  <a:schemeClr val="accent4"/>
                </a:solidFill>
                <a:latin typeface="Avenir Next"/>
              </a:rPr>
              <a:t>; der arbejdes i disse år på at udvikle </a:t>
            </a:r>
            <a:r>
              <a:rPr lang="da-DK" sz="1600" err="1">
                <a:solidFill>
                  <a:schemeClr val="accent4"/>
                </a:solidFill>
                <a:latin typeface="Avenir Next"/>
              </a:rPr>
              <a:t>chatbots</a:t>
            </a:r>
            <a:r>
              <a:rPr lang="da-DK" sz="1600">
                <a:solidFill>
                  <a:schemeClr val="accent4"/>
                </a:solidFill>
                <a:latin typeface="Avenir Next"/>
              </a:rPr>
              <a:t> til specifikke fagområder og afgrænsede opgaver.</a:t>
            </a:r>
            <a:endParaRPr lang="da-DK">
              <a:solidFill>
                <a:schemeClr val="accent4"/>
              </a:solidFill>
            </a:endParaRPr>
          </a:p>
          <a:p>
            <a:pPr marL="342900" indent="-342900">
              <a:buFont typeface="Arial" panose="020B0604020202020204" pitchFamily="34" charset="0"/>
              <a:buChar char="•"/>
            </a:pPr>
            <a:r>
              <a:rPr lang="da-DK" sz="1600" b="1">
                <a:solidFill>
                  <a:schemeClr val="accent4"/>
                </a:solidFill>
                <a:latin typeface="Avenir Next"/>
              </a:rPr>
              <a:t>Skala:</a:t>
            </a:r>
            <a:r>
              <a:rPr lang="da-DK" sz="1600">
                <a:solidFill>
                  <a:schemeClr val="accent4"/>
                </a:solidFill>
                <a:latin typeface="Avenir Next"/>
              </a:rPr>
              <a:t> Mange af AI-projekterne er i 2025 udviklingsprojekter, der afprøves i mindre skala - særligt fordi der mangler juridiske rammer. Flere og flere løsninger sættes i drift og står over for at skulle skaleres.</a:t>
            </a:r>
          </a:p>
          <a:p>
            <a:pPr marL="342900" indent="-342900">
              <a:buFont typeface="Arial" panose="020B0604020202020204" pitchFamily="34" charset="0"/>
              <a:buChar char="•"/>
            </a:pPr>
            <a:r>
              <a:rPr lang="da-DK" sz="1600" b="1">
                <a:solidFill>
                  <a:schemeClr val="accent4"/>
                </a:solidFill>
                <a:latin typeface="Avenir Next"/>
              </a:rPr>
              <a:t>Fokus:</a:t>
            </a:r>
            <a:r>
              <a:rPr lang="da-DK" sz="1600">
                <a:solidFill>
                  <a:schemeClr val="accent4"/>
                </a:solidFill>
                <a:latin typeface="Avenir Next"/>
              </a:rPr>
              <a:t> Størstedelen af AI-projekterne handler om at understøtte medarbejdernes arbejdsgange, kompetenceforløb og borgerrettede AI-løsninger.</a:t>
            </a:r>
          </a:p>
          <a:p>
            <a:pPr marL="342900" indent="-342900">
              <a:buFont typeface="Arial" panose="020B0604020202020204" pitchFamily="34" charset="0"/>
              <a:buChar char="•"/>
            </a:pPr>
            <a:r>
              <a:rPr lang="da-DK" sz="1600" b="1">
                <a:solidFill>
                  <a:schemeClr val="accent4"/>
                </a:solidFill>
                <a:latin typeface="Avenir Next"/>
              </a:rPr>
              <a:t>Forankring:</a:t>
            </a:r>
            <a:r>
              <a:rPr lang="da-DK" sz="1600">
                <a:solidFill>
                  <a:schemeClr val="accent4"/>
                </a:solidFill>
                <a:latin typeface="Avenir Next"/>
              </a:rPr>
              <a:t> Nogle AI-løsninger har været drevet af medarbejdere på et bestemt fagområde, mens det i mange kommuner er digitaliseringsafdelingen, der har taget initiativ til at AI-understøtte arbejdet på fagområderne.</a:t>
            </a:r>
            <a:endParaRPr lang="da-DK" sz="1600" i="1">
              <a:solidFill>
                <a:schemeClr val="accent4"/>
              </a:solidFill>
              <a:latin typeface="Avenir Next"/>
            </a:endParaRPr>
          </a:p>
          <a:p>
            <a:br>
              <a:rPr lang="da-DK" sz="1600" i="1">
                <a:latin typeface="Avenir Next"/>
              </a:rPr>
            </a:br>
            <a:r>
              <a:rPr lang="da-DK" sz="1600" i="1">
                <a:solidFill>
                  <a:schemeClr val="accent4"/>
                </a:solidFill>
                <a:latin typeface="Avenir Next"/>
              </a:rPr>
              <a:t>Kilde: Projektets AI-laboratorier og </a:t>
            </a:r>
            <a:r>
              <a:rPr lang="da-DK" sz="1600" i="1" err="1">
                <a:solidFill>
                  <a:schemeClr val="accent4"/>
                </a:solidFill>
                <a:latin typeface="Avenir Next"/>
              </a:rPr>
              <a:t>casedialoger</a:t>
            </a:r>
            <a:r>
              <a:rPr lang="da-DK" sz="1600" i="1">
                <a:solidFill>
                  <a:schemeClr val="accent4"/>
                </a:solidFill>
                <a:latin typeface="Avenir Next"/>
              </a:rPr>
              <a:t>.</a:t>
            </a:r>
            <a:endParaRPr lang="da-DK" sz="1600" i="1">
              <a:solidFill>
                <a:schemeClr val="accent4"/>
              </a:solidFill>
            </a:endParaRPr>
          </a:p>
          <a:p>
            <a:endParaRPr lang="da-DK" sz="1600" b="1">
              <a:solidFill>
                <a:schemeClr val="accent4"/>
              </a:solidFill>
            </a:endParaRPr>
          </a:p>
          <a:p>
            <a:endParaRPr lang="da-DK" sz="1600" b="1">
              <a:solidFill>
                <a:schemeClr val="accent4"/>
              </a:solidFill>
            </a:endParaRPr>
          </a:p>
        </p:txBody>
      </p:sp>
      <p:sp>
        <p:nvSpPr>
          <p:cNvPr id="5" name="Rektangel 4">
            <a:extLst>
              <a:ext uri="{FF2B5EF4-FFF2-40B4-BE49-F238E27FC236}">
                <a16:creationId xmlns:a16="http://schemas.microsoft.com/office/drawing/2014/main" id="{43C72DA4-13D2-6136-F9D8-E0E62F4901F9}"/>
              </a:ext>
            </a:extLst>
          </p:cNvPr>
          <p:cNvSpPr/>
          <p:nvPr/>
        </p:nvSpPr>
        <p:spPr>
          <a:xfrm>
            <a:off x="1292176" y="5962305"/>
            <a:ext cx="8423325"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chemeClr val="accent4"/>
                </a:solidFill>
              </a:rPr>
              <a:t>Hvordan svarer disse tendenser til udviklingen på vores område? </a:t>
            </a:r>
          </a:p>
        </p:txBody>
      </p:sp>
      <p:sp>
        <p:nvSpPr>
          <p:cNvPr id="11" name="Rektangel 10">
            <a:extLst>
              <a:ext uri="{FF2B5EF4-FFF2-40B4-BE49-F238E27FC236}">
                <a16:creationId xmlns:a16="http://schemas.microsoft.com/office/drawing/2014/main" id="{196FDBD8-B6E2-B4D6-052B-72D6D86EBD3F}"/>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3" name="Rektangel 12">
            <a:extLst>
              <a:ext uri="{FF2B5EF4-FFF2-40B4-BE49-F238E27FC236}">
                <a16:creationId xmlns:a16="http://schemas.microsoft.com/office/drawing/2014/main" id="{AE905C92-8789-F54F-1304-0BD990F42C8D}"/>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4" name="Rektangel 13">
            <a:extLst>
              <a:ext uri="{FF2B5EF4-FFF2-40B4-BE49-F238E27FC236}">
                <a16:creationId xmlns:a16="http://schemas.microsoft.com/office/drawing/2014/main" id="{0D929DF3-AF35-D0E2-0919-F1F274541137}"/>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5" name="Rektangel 14">
            <a:extLst>
              <a:ext uri="{FF2B5EF4-FFF2-40B4-BE49-F238E27FC236}">
                <a16:creationId xmlns:a16="http://schemas.microsoft.com/office/drawing/2014/main" id="{2777472F-F760-63CD-128A-9314225B9D4C}"/>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
        <p:nvSpPr>
          <p:cNvPr id="16" name="Rektangulær billedforklaring 13">
            <a:extLst>
              <a:ext uri="{FF2B5EF4-FFF2-40B4-BE49-F238E27FC236}">
                <a16:creationId xmlns:a16="http://schemas.microsoft.com/office/drawing/2014/main" id="{994615EE-2801-FD53-0739-D9A2026B1F37}"/>
              </a:ext>
            </a:extLst>
          </p:cNvPr>
          <p:cNvSpPr/>
          <p:nvPr/>
        </p:nvSpPr>
        <p:spPr>
          <a:xfrm>
            <a:off x="8734321" y="2130986"/>
            <a:ext cx="2994411" cy="3085902"/>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a:solidFill>
                  <a:schemeClr val="tx1"/>
                </a:solidFill>
                <a:latin typeface="Avenir Next"/>
              </a:rPr>
              <a:t>Vi er nødt til at gå et skridt tilbage og drøfte vores kerneopgave i en ny kontekst, så vi ikke bare opfinder AI-løsninger på de udfordringer, vi har i dag, men tænker det forfra med de nye digitale muligheder. Det er en svær disciplin, men </a:t>
            </a:r>
            <a:r>
              <a:rPr lang="da-DK" sz="1400" b="1" err="1">
                <a:solidFill>
                  <a:schemeClr val="tx1"/>
                </a:solidFill>
                <a:latin typeface="Avenir Next"/>
              </a:rPr>
              <a:t>mega</a:t>
            </a:r>
            <a:r>
              <a:rPr lang="da-DK" sz="1400" b="1">
                <a:solidFill>
                  <a:schemeClr val="tx1"/>
                </a:solidFill>
                <a:latin typeface="Avenir Next"/>
              </a:rPr>
              <a:t> spændende og lidt angstprovokerende.</a:t>
            </a:r>
          </a:p>
        </p:txBody>
      </p:sp>
      <p:sp>
        <p:nvSpPr>
          <p:cNvPr id="17" name="Tekstfelt 14">
            <a:extLst>
              <a:ext uri="{FF2B5EF4-FFF2-40B4-BE49-F238E27FC236}">
                <a16:creationId xmlns:a16="http://schemas.microsoft.com/office/drawing/2014/main" id="{F3BD85CB-414A-B610-F579-A49EC5F63A85}"/>
              </a:ext>
            </a:extLst>
          </p:cNvPr>
          <p:cNvSpPr txBox="1"/>
          <p:nvPr/>
        </p:nvSpPr>
        <p:spPr>
          <a:xfrm>
            <a:off x="9268348" y="5621539"/>
            <a:ext cx="2460384" cy="646331"/>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rPr>
              <a:t>Medarbejder der deltog i Fremfærd-projektets AI-laboratorium</a:t>
            </a:r>
          </a:p>
        </p:txBody>
      </p:sp>
      <p:pic>
        <p:nvPicPr>
          <p:cNvPr id="7" name="Grafik 6">
            <a:extLst>
              <a:ext uri="{FF2B5EF4-FFF2-40B4-BE49-F238E27FC236}">
                <a16:creationId xmlns:a16="http://schemas.microsoft.com/office/drawing/2014/main" id="{D03FF1E4-29C6-5F6E-AFAF-6A7F78837B0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776" y="5763294"/>
            <a:ext cx="914400" cy="914400"/>
          </a:xfrm>
          <a:prstGeom prst="rect">
            <a:avLst/>
          </a:prstGeom>
        </p:spPr>
      </p:pic>
      <p:pic>
        <p:nvPicPr>
          <p:cNvPr id="8" name="Grafik 7">
            <a:extLst>
              <a:ext uri="{FF2B5EF4-FFF2-40B4-BE49-F238E27FC236}">
                <a16:creationId xmlns:a16="http://schemas.microsoft.com/office/drawing/2014/main" id="{FA34E7EE-E05B-06AF-657D-6AAEFB8AB00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800" y="790081"/>
            <a:ext cx="914400" cy="914400"/>
          </a:xfrm>
          <a:prstGeom prst="rect">
            <a:avLst/>
          </a:prstGeom>
        </p:spPr>
      </p:pic>
      <p:pic>
        <p:nvPicPr>
          <p:cNvPr id="18" name="Grafik 15">
            <a:extLst>
              <a:ext uri="{FF2B5EF4-FFF2-40B4-BE49-F238E27FC236}">
                <a16:creationId xmlns:a16="http://schemas.microsoft.com/office/drawing/2014/main" id="{B67DA03F-C0A7-F9BC-3BB7-24784B238A8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9907" y="1418455"/>
            <a:ext cx="1258937" cy="1258937"/>
          </a:xfrm>
          <a:prstGeom prst="rect">
            <a:avLst/>
          </a:prstGeom>
        </p:spPr>
      </p:pic>
    </p:spTree>
    <p:extLst>
      <p:ext uri="{BB962C8B-B14F-4D97-AF65-F5344CB8AC3E}">
        <p14:creationId xmlns:p14="http://schemas.microsoft.com/office/powerpoint/2010/main" val="35319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9E7A-21A2-93AE-F2AC-04474410E7B5}"/>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11235202-0DE6-4ED3-FF8A-A03FB47CC95D}"/>
              </a:ext>
            </a:extLst>
          </p:cNvPr>
          <p:cNvSpPr>
            <a:spLocks noGrp="1"/>
          </p:cNvSpPr>
          <p:nvPr>
            <p:ph type="title" idx="4294967295"/>
          </p:nvPr>
        </p:nvSpPr>
        <p:spPr>
          <a:xfrm>
            <a:off x="434975" y="709613"/>
            <a:ext cx="8967788"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4000" b="1" i="0" u="none" strike="noStrike" kern="1200" cap="none" spc="0" normalizeH="0" baseline="0" noProof="0">
                <a:ln>
                  <a:noFill/>
                </a:ln>
                <a:solidFill>
                  <a:schemeClr val="tx1"/>
                </a:solidFill>
                <a:effectLst/>
                <a:uLnTx/>
                <a:uFillTx/>
                <a:latin typeface="Avenir Next"/>
                <a:ea typeface="+mn-ea"/>
                <a:cs typeface="+mn-cs"/>
              </a:rPr>
              <a:t>AI – kort fortalt </a:t>
            </a:r>
            <a:endParaRPr kumimoji="0" lang="da-DK" sz="4000" b="1" i="0" u="none" strike="noStrike" kern="1200" cap="none" spc="0" normalizeH="0" baseline="0" noProof="0">
              <a:ln>
                <a:noFill/>
              </a:ln>
              <a:solidFill>
                <a:srgbClr val="000000"/>
              </a:solidFill>
              <a:effectLst/>
              <a:uLnTx/>
              <a:uFillTx/>
              <a:latin typeface="Avenir Next"/>
              <a:ea typeface="+mn-ea"/>
              <a:cs typeface="+mn-cs"/>
            </a:endParaRPr>
          </a:p>
        </p:txBody>
      </p:sp>
      <p:sp>
        <p:nvSpPr>
          <p:cNvPr id="23" name="Pladsholder til indhold 1">
            <a:extLst>
              <a:ext uri="{FF2B5EF4-FFF2-40B4-BE49-F238E27FC236}">
                <a16:creationId xmlns:a16="http://schemas.microsoft.com/office/drawing/2014/main" id="{4B825CE8-8353-81B2-5BE3-A5C516ABDA6D}"/>
              </a:ext>
            </a:extLst>
          </p:cNvPr>
          <p:cNvSpPr>
            <a:spLocks noGrp="1"/>
          </p:cNvSpPr>
          <p:nvPr>
            <p:ph sz="half" idx="1"/>
          </p:nvPr>
        </p:nvSpPr>
        <p:spPr>
          <a:xfrm>
            <a:off x="435428" y="1957517"/>
            <a:ext cx="6164323" cy="4443283"/>
          </a:xfrm>
        </p:spPr>
        <p:txBody>
          <a:bodyPr vert="horz" lIns="91440" tIns="45720" rIns="91440" bIns="45720" rtlCol="0" anchor="t">
            <a:normAutofit lnSpcReduction="10000"/>
          </a:bodyPr>
          <a:lstStyle/>
          <a:p>
            <a:pPr>
              <a:lnSpc>
                <a:spcPct val="110000"/>
              </a:lnSpc>
              <a:defRPr/>
            </a:pPr>
            <a:r>
              <a:rPr lang="da-DK" sz="1600">
                <a:latin typeface="Avenir Next"/>
              </a:rPr>
              <a:t>Kunstig intelligens (AI) er </a:t>
            </a:r>
            <a:r>
              <a:rPr lang="da-DK" sz="1600" b="1">
                <a:latin typeface="Avenir Next"/>
              </a:rPr>
              <a:t>computersystemer, der kan udføre opgaver som normalt kræver menneskelig intelligens</a:t>
            </a:r>
            <a:r>
              <a:rPr lang="da-DK" sz="1600">
                <a:latin typeface="Avenir Next"/>
              </a:rPr>
              <a:t>. Det kan være at analysere data, løse problemer eller skabe nyt indhold som fx tekst og billeder. </a:t>
            </a:r>
          </a:p>
          <a:p>
            <a:pPr>
              <a:lnSpc>
                <a:spcPct val="110000"/>
              </a:lnSpc>
              <a:defRPr/>
            </a:pPr>
            <a:r>
              <a:rPr lang="da-DK" sz="1600">
                <a:latin typeface="Avenir Next"/>
              </a:rPr>
              <a:t>Teknologien er ikke ny, men den har udviklet sig markant i de seneste år. Den indgår i tjenester som fx Open </a:t>
            </a:r>
            <a:r>
              <a:rPr lang="da-DK" sz="1600" err="1">
                <a:latin typeface="Avenir Next"/>
              </a:rPr>
              <a:t>AI's</a:t>
            </a:r>
            <a:r>
              <a:rPr lang="da-DK" sz="1600">
                <a:latin typeface="Avenir Next"/>
              </a:rPr>
              <a:t> </a:t>
            </a:r>
            <a:r>
              <a:rPr lang="da-DK" sz="1600" err="1">
                <a:latin typeface="Avenir Next"/>
              </a:rPr>
              <a:t>ChatGPT</a:t>
            </a:r>
            <a:r>
              <a:rPr lang="da-DK" sz="1600">
                <a:latin typeface="Avenir Next"/>
              </a:rPr>
              <a:t>, Microsoft Copilot, Google </a:t>
            </a:r>
            <a:r>
              <a:rPr lang="da-DK" sz="1600" err="1">
                <a:latin typeface="Avenir Next"/>
              </a:rPr>
              <a:t>Gemini</a:t>
            </a:r>
            <a:r>
              <a:rPr lang="da-DK" sz="1600">
                <a:latin typeface="Avenir Next"/>
              </a:rPr>
              <a:t>, europæiske Mistral Le Chat og en lang række andre tjenester, som mange har adgang til. </a:t>
            </a:r>
          </a:p>
          <a:p>
            <a:pPr>
              <a:lnSpc>
                <a:spcPct val="110000"/>
              </a:lnSpc>
              <a:defRPr/>
            </a:pPr>
            <a:r>
              <a:rPr lang="da-DK" sz="1600">
                <a:latin typeface="Avenir Next"/>
              </a:rPr>
              <a:t>Den type, AI, der kan skabe nyt indhold, kaldes generativ AI. Generativ AI er trænet på en hel masse data, hvor systemet lærer mønstre at kende og genererer et unikt svar.</a:t>
            </a:r>
          </a:p>
          <a:p>
            <a:pPr>
              <a:lnSpc>
                <a:spcPct val="110000"/>
              </a:lnSpc>
              <a:defRPr/>
            </a:pPr>
            <a:r>
              <a:rPr lang="da-DK" sz="1600">
                <a:latin typeface="Avenir Next"/>
              </a:rPr>
              <a:t>Det betyder også, at AI ikke altid har ret. Den kan lave fejl eller finde på oplysninger, der ikke passer. Det kaldes, at den hallucinerer. </a:t>
            </a:r>
          </a:p>
        </p:txBody>
      </p:sp>
      <p:sp>
        <p:nvSpPr>
          <p:cNvPr id="8" name="Rektangel 7">
            <a:extLst>
              <a:ext uri="{FF2B5EF4-FFF2-40B4-BE49-F238E27FC236}">
                <a16:creationId xmlns:a16="http://schemas.microsoft.com/office/drawing/2014/main" id="{FA699EBB-2FE1-38A8-AED0-7766847CB512}"/>
              </a:ext>
            </a:extLst>
          </p:cNvPr>
          <p:cNvSpPr/>
          <p:nvPr/>
        </p:nvSpPr>
        <p:spPr>
          <a:xfrm>
            <a:off x="8017726" y="3765985"/>
            <a:ext cx="3514809" cy="8574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rgbClr val="13B4A3"/>
                </a:solidFill>
              </a:rPr>
              <a:t>Hvordan taler I om hvad AI er?</a:t>
            </a:r>
            <a:endParaRPr lang="da-DK" sz="1400" b="1">
              <a:solidFill>
                <a:srgbClr val="13B4A3"/>
              </a:solidFill>
            </a:endParaRPr>
          </a:p>
        </p:txBody>
      </p:sp>
      <p:sp>
        <p:nvSpPr>
          <p:cNvPr id="7" name="Pladsholder til indhold 2">
            <a:extLst>
              <a:ext uri="{FF2B5EF4-FFF2-40B4-BE49-F238E27FC236}">
                <a16:creationId xmlns:a16="http://schemas.microsoft.com/office/drawing/2014/main" id="{5DACE844-7FAB-2B49-3CAB-AEDB97D91AE1}"/>
              </a:ext>
            </a:extLst>
          </p:cNvPr>
          <p:cNvSpPr txBox="1">
            <a:spLocks/>
          </p:cNvSpPr>
          <p:nvPr/>
        </p:nvSpPr>
        <p:spPr>
          <a:xfrm>
            <a:off x="8209865" y="5123882"/>
            <a:ext cx="3124949" cy="4598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a-DK" sz="1400">
                <a:solidFill>
                  <a:schemeClr val="accent4"/>
                </a:solidFill>
                <a:latin typeface="Avenir Next"/>
                <a:hlinkClick r:id="rId3">
                  <a:extLst>
                    <a:ext uri="{A12FA001-AC4F-418D-AE19-62706E023703}">
                      <ahyp:hlinkClr xmlns:ahyp="http://schemas.microsoft.com/office/drawing/2018/hyperlinkcolor" val="tx"/>
                    </a:ext>
                  </a:extLst>
                </a:hlinkClick>
              </a:rPr>
              <a:t>Se Digitaliseringsstyrelsens store temaside om kunstig intelligens (AI)</a:t>
            </a:r>
            <a:endParaRPr lang="da-DK" sz="1400">
              <a:solidFill>
                <a:schemeClr val="accent4"/>
              </a:solidFill>
              <a:hlinkClick r:id="rId3">
                <a:extLst>
                  <a:ext uri="{A12FA001-AC4F-418D-AE19-62706E023703}">
                    <ahyp:hlinkClr xmlns:ahyp="http://schemas.microsoft.com/office/drawing/2018/hyperlinkcolor" val="tx"/>
                  </a:ext>
                </a:extLst>
              </a:hlinkClick>
            </a:endParaRPr>
          </a:p>
        </p:txBody>
      </p:sp>
      <p:sp>
        <p:nvSpPr>
          <p:cNvPr id="6" name="Rektangel 5">
            <a:extLst>
              <a:ext uri="{FF2B5EF4-FFF2-40B4-BE49-F238E27FC236}">
                <a16:creationId xmlns:a16="http://schemas.microsoft.com/office/drawing/2014/main" id="{2CC0C4AB-329D-65AA-6E54-27F1E989BB46}"/>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2AB4A3"/>
                </a:solidFill>
              </a:rPr>
              <a:t>AI generelt</a:t>
            </a:r>
            <a:endParaRPr lang="da-DK" sz="1200">
              <a:solidFill>
                <a:srgbClr val="2AB4A3"/>
              </a:solidFill>
            </a:endParaRPr>
          </a:p>
        </p:txBody>
      </p:sp>
      <p:sp>
        <p:nvSpPr>
          <p:cNvPr id="2" name="Rektangel 1">
            <a:extLst>
              <a:ext uri="{FF2B5EF4-FFF2-40B4-BE49-F238E27FC236}">
                <a16:creationId xmlns:a16="http://schemas.microsoft.com/office/drawing/2014/main" id="{6A9D7C3A-D232-37E9-A854-A3292C465CFD}"/>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2A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3" name="Rektangel 2">
            <a:extLst>
              <a:ext uri="{FF2B5EF4-FFF2-40B4-BE49-F238E27FC236}">
                <a16:creationId xmlns:a16="http://schemas.microsoft.com/office/drawing/2014/main" id="{F51DB36D-EE2E-1B28-C7EC-35A65BF74D07}"/>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FDAAA784-7BAC-57DF-BF24-6A4692B89B2C}"/>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8" name="Rektangel 17">
            <a:extLst>
              <a:ext uri="{FF2B5EF4-FFF2-40B4-BE49-F238E27FC236}">
                <a16:creationId xmlns:a16="http://schemas.microsoft.com/office/drawing/2014/main" id="{7BB70DE3-B02F-28D6-112D-C83FAB8DD352}"/>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9" name="Rektangel 18">
            <a:extLst>
              <a:ext uri="{FF2B5EF4-FFF2-40B4-BE49-F238E27FC236}">
                <a16:creationId xmlns:a16="http://schemas.microsoft.com/office/drawing/2014/main" id="{74815659-75FD-68FE-57A8-71671A3E68BE}"/>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9" name="Grafik 8">
            <a:extLst>
              <a:ext uri="{FF2B5EF4-FFF2-40B4-BE49-F238E27FC236}">
                <a16:creationId xmlns:a16="http://schemas.microsoft.com/office/drawing/2014/main" id="{54DA879E-7894-D828-4D74-4B6F10DE2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103325" y="4893928"/>
            <a:ext cx="914400" cy="914400"/>
          </a:xfrm>
          <a:prstGeom prst="rect">
            <a:avLst/>
          </a:prstGeom>
        </p:spPr>
      </p:pic>
      <p:pic>
        <p:nvPicPr>
          <p:cNvPr id="10" name="Grafik 9">
            <a:extLst>
              <a:ext uri="{FF2B5EF4-FFF2-40B4-BE49-F238E27FC236}">
                <a16:creationId xmlns:a16="http://schemas.microsoft.com/office/drawing/2014/main" id="{23AE7752-F0B7-347E-3181-E5A4EF20713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3325" y="3737533"/>
            <a:ext cx="914400" cy="914400"/>
          </a:xfrm>
          <a:prstGeom prst="rect">
            <a:avLst/>
          </a:prstGeom>
        </p:spPr>
      </p:pic>
    </p:spTree>
    <p:extLst>
      <p:ext uri="{BB962C8B-B14F-4D97-AF65-F5344CB8AC3E}">
        <p14:creationId xmlns:p14="http://schemas.microsoft.com/office/powerpoint/2010/main" val="159639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9828-4A87-B9DE-CF46-EE2FDC7D5E22}"/>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2A1CFFFA-4596-6418-4C4E-2307A4C5F3D8}"/>
              </a:ext>
            </a:extLst>
          </p:cNvPr>
          <p:cNvSpPr>
            <a:spLocks noGrp="1"/>
          </p:cNvSpPr>
          <p:nvPr>
            <p:ph type="title" idx="4294967295"/>
          </p:nvPr>
        </p:nvSpPr>
        <p:spPr>
          <a:xfrm>
            <a:off x="434975" y="709613"/>
            <a:ext cx="8967788"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4000" b="0" i="0" u="none" strike="noStrike" kern="1200" cap="none" spc="0" normalizeH="0" baseline="0" noProof="0">
                <a:ln>
                  <a:noFill/>
                </a:ln>
                <a:solidFill>
                  <a:srgbClr val="000000"/>
                </a:solidFill>
                <a:effectLst/>
                <a:uLnTx/>
                <a:uFillTx/>
                <a:latin typeface="Avenir Next"/>
                <a:ea typeface="+mn-ea"/>
                <a:cs typeface="+mn-cs"/>
              </a:rPr>
              <a:t>Video: </a:t>
            </a:r>
            <a:endParaRPr kumimoji="0" lang="da-DK" sz="4000" b="0"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4000" b="1" i="0" u="none" strike="noStrike" kern="1200" cap="none" spc="0" normalizeH="0" baseline="0" noProof="0">
                <a:ln>
                  <a:noFill/>
                </a:ln>
                <a:solidFill>
                  <a:srgbClr val="000000"/>
                </a:solidFill>
                <a:effectLst/>
                <a:uLnTx/>
                <a:uFillTx/>
                <a:latin typeface="Avenir Next"/>
                <a:ea typeface="+mn-ea"/>
                <a:cs typeface="+mn-cs"/>
              </a:rPr>
              <a:t>Forstå AI på syv minutter</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Pladsholder til indhold 1">
            <a:extLst>
              <a:ext uri="{FF2B5EF4-FFF2-40B4-BE49-F238E27FC236}">
                <a16:creationId xmlns:a16="http://schemas.microsoft.com/office/drawing/2014/main" id="{847CED71-2E8B-C1EE-0891-130274E6F474}"/>
              </a:ext>
            </a:extLst>
          </p:cNvPr>
          <p:cNvSpPr>
            <a:spLocks noGrp="1"/>
          </p:cNvSpPr>
          <p:nvPr>
            <p:ph sz="half" idx="1"/>
          </p:nvPr>
        </p:nvSpPr>
        <p:spPr>
          <a:xfrm>
            <a:off x="4285908" y="2206761"/>
            <a:ext cx="3330000" cy="1599488"/>
          </a:xfrm>
        </p:spPr>
        <p:txBody>
          <a:bodyPr vert="horz" lIns="91440" tIns="45720" rIns="91440" bIns="45720" rtlCol="0" anchor="t">
            <a:noAutofit/>
          </a:bodyPr>
          <a:lstStyle/>
          <a:p>
            <a:r>
              <a:rPr lang="da-DK" sz="1400"/>
              <a:t>Hvordan har AI udviklet sig? Hvorfor er teknologien så fascinerende? Og hvilke bekymringer kan den give anledning til?</a:t>
            </a:r>
          </a:p>
          <a:p>
            <a:r>
              <a:rPr lang="da-DK" sz="1400"/>
              <a:t>Frej Klem Thomsen giver her sit bud på, hvorfor det er vigtigt at være både nysgerrig og kritisk over for den kunstige intelligens. </a:t>
            </a:r>
          </a:p>
          <a:p>
            <a:endParaRPr lang="da-DK" sz="1400"/>
          </a:p>
        </p:txBody>
      </p:sp>
      <p:sp>
        <p:nvSpPr>
          <p:cNvPr id="12" name="Rektangel 11">
            <a:extLst>
              <a:ext uri="{FF2B5EF4-FFF2-40B4-BE49-F238E27FC236}">
                <a16:creationId xmlns:a16="http://schemas.microsoft.com/office/drawing/2014/main" id="{3BA639D6-3911-9D94-049D-CBEF6D066607}"/>
              </a:ext>
            </a:extLst>
          </p:cNvPr>
          <p:cNvSpPr/>
          <p:nvPr/>
        </p:nvSpPr>
        <p:spPr>
          <a:xfrm>
            <a:off x="4918849" y="4262349"/>
            <a:ext cx="2373827"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400" b="1">
                <a:solidFill>
                  <a:srgbClr val="13B4A3"/>
                </a:solidFill>
                <a:latin typeface="Avenir Next" panose="020B0503020202020204" pitchFamily="34" charset="0"/>
              </a:rPr>
              <a:t>Brug videoen til at blive klogere på overvejelserne om AI</a:t>
            </a:r>
          </a:p>
        </p:txBody>
      </p:sp>
      <p:sp>
        <p:nvSpPr>
          <p:cNvPr id="13" name="Rektangulær billedforklaring 16">
            <a:extLst>
              <a:ext uri="{FF2B5EF4-FFF2-40B4-BE49-F238E27FC236}">
                <a16:creationId xmlns:a16="http://schemas.microsoft.com/office/drawing/2014/main" id="{A1678C5B-2083-55EC-7EDF-0D7E3E477EFC}"/>
              </a:ext>
            </a:extLst>
          </p:cNvPr>
          <p:cNvSpPr/>
          <p:nvPr/>
        </p:nvSpPr>
        <p:spPr>
          <a:xfrm>
            <a:off x="8445076" y="2206570"/>
            <a:ext cx="3330000" cy="2439479"/>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i="1">
                <a:solidFill>
                  <a:schemeClr val="tx1"/>
                </a:solidFill>
                <a:latin typeface="Avenir Next" panose="020B0503020202020204" pitchFamily="34" charset="0"/>
                <a:ea typeface="+mn-lt"/>
                <a:cs typeface="+mn-lt"/>
              </a:rPr>
              <a:t>Der er sket utrolig store fremskridt inden for de sidste 10 år. For os, der har været med i den periode, er det mest overraskende faktisk, at vi kan blive ved med at blive overraskede – at der stadigvæk hver måned sker noget, hvor vi tænker: "Wauw! Det er helt vildt, at den nu pludselig kan det.</a:t>
            </a:r>
          </a:p>
        </p:txBody>
      </p:sp>
      <p:sp>
        <p:nvSpPr>
          <p:cNvPr id="15" name="Tekstfelt 17">
            <a:extLst>
              <a:ext uri="{FF2B5EF4-FFF2-40B4-BE49-F238E27FC236}">
                <a16:creationId xmlns:a16="http://schemas.microsoft.com/office/drawing/2014/main" id="{71A404C7-C067-BB5B-D48A-6B051E15659E}"/>
              </a:ext>
            </a:extLst>
          </p:cNvPr>
          <p:cNvSpPr txBox="1"/>
          <p:nvPr/>
        </p:nvSpPr>
        <p:spPr>
          <a:xfrm>
            <a:off x="9745045" y="4835297"/>
            <a:ext cx="2460384" cy="646331"/>
          </a:xfrm>
          <a:prstGeom prst="rect">
            <a:avLst/>
          </a:prstGeom>
          <a:noFill/>
        </p:spPr>
        <p:txBody>
          <a:bodyPr wrap="square" lIns="91440" tIns="45720" rIns="91440" bIns="4572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a:ea typeface="+mn-lt"/>
                <a:cs typeface="+mn-lt"/>
              </a:rPr>
              <a:t>Frej Klem Thomsen</a:t>
            </a:r>
          </a:p>
          <a:p>
            <a:r>
              <a:rPr lang="da-DK" sz="1200">
                <a:ea typeface="+mn-lt"/>
                <a:cs typeface="+mn-lt"/>
              </a:rPr>
              <a:t>Chefkonsulent, ph.d. </a:t>
            </a:r>
            <a:endParaRPr lang="da-DK" sz="1200"/>
          </a:p>
          <a:p>
            <a:r>
              <a:rPr lang="da-DK" sz="1200">
                <a:ea typeface="+mn-lt"/>
                <a:cs typeface="+mn-lt"/>
              </a:rPr>
              <a:t>Nationalt Center for Etik</a:t>
            </a:r>
            <a:endParaRPr lang="da-DK" sz="1200"/>
          </a:p>
        </p:txBody>
      </p:sp>
      <p:sp>
        <p:nvSpPr>
          <p:cNvPr id="8" name="TextBox 7">
            <a:extLst>
              <a:ext uri="{FF2B5EF4-FFF2-40B4-BE49-F238E27FC236}">
                <a16:creationId xmlns:a16="http://schemas.microsoft.com/office/drawing/2014/main" id="{BB4AA6BC-CCFF-C697-8B0F-528D93823679}"/>
              </a:ext>
            </a:extLst>
          </p:cNvPr>
          <p:cNvSpPr txBox="1"/>
          <p:nvPr/>
        </p:nvSpPr>
        <p:spPr>
          <a:xfrm>
            <a:off x="526644" y="5481628"/>
            <a:ext cx="3330000" cy="523220"/>
          </a:xfrm>
          <a:prstGeom prst="rect">
            <a:avLst/>
          </a:prstGeom>
          <a:noFill/>
        </p:spPr>
        <p:txBody>
          <a:bodyPr wrap="square">
            <a:spAutoFit/>
          </a:bodyPr>
          <a:lstStyle/>
          <a:p>
            <a:r>
              <a:rPr lang="da-DK" sz="1400" b="1" i="1" u="sng">
                <a:solidFill>
                  <a:srgbClr val="14B4A3"/>
                </a:solidFill>
                <a:hlinkClick r:id="rId3">
                  <a:extLst>
                    <a:ext uri="{A12FA001-AC4F-418D-AE19-62706E023703}">
                      <ahyp:hlinkClr xmlns:ahyp="http://schemas.microsoft.com/office/drawing/2018/hyperlinkcolor" val="tx"/>
                    </a:ext>
                  </a:extLst>
                </a:hlinkClick>
              </a:rPr>
              <a:t>Se videoen: Forskerperspektiv på AI med Frej Klem Thomsen</a:t>
            </a:r>
            <a:endParaRPr lang="en-DK" sz="1400">
              <a:solidFill>
                <a:srgbClr val="14B4A3"/>
              </a:solidFill>
            </a:endParaRPr>
          </a:p>
        </p:txBody>
      </p:sp>
      <p:sp>
        <p:nvSpPr>
          <p:cNvPr id="16" name="Pladsholder til tekst 6">
            <a:extLst>
              <a:ext uri="{FF2B5EF4-FFF2-40B4-BE49-F238E27FC236}">
                <a16:creationId xmlns:a16="http://schemas.microsoft.com/office/drawing/2014/main" id="{BC79D1FC-AC3D-3FDC-23E2-F0FA0EF9B0BD}"/>
              </a:ext>
              <a:ext uri="{C183D7F6-B498-43B3-948B-1728B52AA6E4}">
                <adec:decorative xmlns:adec="http://schemas.microsoft.com/office/drawing/2017/decorative" val="1"/>
              </a:ext>
            </a:extLst>
          </p:cNvPr>
          <p:cNvSpPr txBox="1">
            <a:spLocks/>
          </p:cNvSpPr>
          <p:nvPr/>
        </p:nvSpPr>
        <p:spPr>
          <a:xfrm>
            <a:off x="526644" y="4263985"/>
            <a:ext cx="2652396" cy="8794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br>
              <a:rPr lang="da-DK" sz="1400" b="1" strike="noStrike" kern="1200" cap="none" spc="0" normalizeH="0" baseline="0" noProof="0">
                <a:ln>
                  <a:noFill/>
                </a:ln>
                <a:effectLst/>
                <a:uLnTx/>
                <a:uFillTx/>
              </a:rPr>
            </a:br>
            <a:r>
              <a:rPr kumimoji="0" lang="da-DK" sz="1400" strike="noStrike" kern="1200" cap="none" spc="0" normalizeH="0" baseline="0" noProof="0">
                <a:ln>
                  <a:noFill/>
                </a:ln>
                <a:solidFill>
                  <a:srgbClr val="13B4A3"/>
                </a:solidFill>
                <a:effectLst/>
                <a:uLnTx/>
                <a:uFillTx/>
              </a:rPr>
              <a:t>Frej Klem Thomsen</a:t>
            </a:r>
            <a:r>
              <a:rPr lang="da-DK" sz="1400">
                <a:solidFill>
                  <a:srgbClr val="13B4A3"/>
                </a:solidFill>
              </a:rPr>
              <a:t> </a:t>
            </a:r>
            <a:r>
              <a:rPr kumimoji="0" lang="da-DK" sz="1400" strike="noStrike" kern="1200" cap="none" spc="0" normalizeH="0" baseline="0" noProof="0">
                <a:ln>
                  <a:noFill/>
                </a:ln>
                <a:solidFill>
                  <a:srgbClr val="13B4A3"/>
                </a:solidFill>
                <a:effectLst/>
                <a:uLnTx/>
                <a:uFillTx/>
              </a:rPr>
              <a:t>Chefkonsulent</a:t>
            </a:r>
            <a:r>
              <a:rPr lang="da-DK" sz="1400">
                <a:solidFill>
                  <a:srgbClr val="13B4A3"/>
                </a:solidFill>
              </a:rPr>
              <a:t>, ph.d.</a:t>
            </a:r>
            <a:br>
              <a:rPr lang="da-DK" sz="1400"/>
            </a:br>
            <a:r>
              <a:rPr kumimoji="0" lang="da-DK" sz="1400" strike="noStrike" kern="1200" cap="none" spc="0" normalizeH="0" baseline="0" noProof="0">
                <a:ln>
                  <a:noFill/>
                </a:ln>
                <a:solidFill>
                  <a:srgbClr val="13B4A3"/>
                </a:solidFill>
                <a:effectLst/>
                <a:uLnTx/>
                <a:uFillTx/>
              </a:rPr>
              <a:t>Nationalt Center for Etik</a:t>
            </a:r>
            <a:br>
              <a:rPr lang="da-DK" sz="1400"/>
            </a:br>
            <a:endParaRPr kumimoji="0" lang="da-DK" sz="1400" i="1" u="sng" strike="noStrike" kern="1200" cap="none" spc="0" normalizeH="0" baseline="0" noProof="0">
              <a:ln>
                <a:noFill/>
              </a:ln>
              <a:solidFill>
                <a:srgbClr val="13B4A3"/>
              </a:solidFill>
              <a:effectLst/>
              <a:uLnTx/>
              <a:uFillTx/>
            </a:endParaRPr>
          </a:p>
        </p:txBody>
      </p:sp>
      <p:sp>
        <p:nvSpPr>
          <p:cNvPr id="6" name="Rektangel 5">
            <a:extLst>
              <a:ext uri="{FF2B5EF4-FFF2-40B4-BE49-F238E27FC236}">
                <a16:creationId xmlns:a16="http://schemas.microsoft.com/office/drawing/2014/main" id="{DDE3ADFA-F7BC-54B2-011B-2CD736E11702}"/>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pic>
        <p:nvPicPr>
          <p:cNvPr id="21" name="Billede 20">
            <a:extLst>
              <a:ext uri="{FF2B5EF4-FFF2-40B4-BE49-F238E27FC236}">
                <a16:creationId xmlns:a16="http://schemas.microsoft.com/office/drawing/2014/main" id="{9E64C689-CC35-8BFC-E55F-42CBCBC610C5}"/>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l="27427" r="1" b="15586"/>
          <a:stretch>
            <a:fillRect/>
          </a:stretch>
        </p:blipFill>
        <p:spPr>
          <a:xfrm>
            <a:off x="550936" y="2199649"/>
            <a:ext cx="3330000" cy="2059257"/>
          </a:xfrm>
          <a:prstGeom prst="rect">
            <a:avLst/>
          </a:prstGeom>
        </p:spPr>
      </p:pic>
      <p:pic>
        <p:nvPicPr>
          <p:cNvPr id="22" name="Pladsholder til indhold 17">
            <a:extLst>
              <a:ext uri="{FF2B5EF4-FFF2-40B4-BE49-F238E27FC236}">
                <a16:creationId xmlns:a16="http://schemas.microsoft.com/office/drawing/2014/main" id="{C4744FEB-9F72-9F8C-D0E6-2005E68DCB7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l="23276" t="25734" r="25246" b="41353"/>
          <a:stretch>
            <a:fillRect/>
          </a:stretch>
        </p:blipFill>
        <p:spPr>
          <a:xfrm>
            <a:off x="828643" y="2370233"/>
            <a:ext cx="2465082" cy="1577258"/>
          </a:xfrm>
          <a:prstGeom prst="rect">
            <a:avLst/>
          </a:prstGeom>
        </p:spPr>
      </p:pic>
      <p:sp>
        <p:nvSpPr>
          <p:cNvPr id="2" name="Rektangel 1">
            <a:extLst>
              <a:ext uri="{FF2B5EF4-FFF2-40B4-BE49-F238E27FC236}">
                <a16:creationId xmlns:a16="http://schemas.microsoft.com/office/drawing/2014/main" id="{30FD7FAD-E3B0-133B-4B5B-DE6A4A95F462}"/>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3" name="Rektangel 2">
            <a:extLst>
              <a:ext uri="{FF2B5EF4-FFF2-40B4-BE49-F238E27FC236}">
                <a16:creationId xmlns:a16="http://schemas.microsoft.com/office/drawing/2014/main" id="{8C1755FE-ED9B-1BA1-580F-63106BC4A15D}"/>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77A2233C-512B-6518-B461-36DD983D870E}"/>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8" name="Rektangel 17">
            <a:extLst>
              <a:ext uri="{FF2B5EF4-FFF2-40B4-BE49-F238E27FC236}">
                <a16:creationId xmlns:a16="http://schemas.microsoft.com/office/drawing/2014/main" id="{547095A7-1AEB-7F5F-DCAD-CE59346D3B76}"/>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9" name="Rektangel 18">
            <a:extLst>
              <a:ext uri="{FF2B5EF4-FFF2-40B4-BE49-F238E27FC236}">
                <a16:creationId xmlns:a16="http://schemas.microsoft.com/office/drawing/2014/main" id="{0C9D3A88-FA36-2855-45B2-7D695D8A0A08}"/>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20" name="Grafik 18">
            <a:extLst>
              <a:ext uri="{FF2B5EF4-FFF2-40B4-BE49-F238E27FC236}">
                <a16:creationId xmlns:a16="http://schemas.microsoft.com/office/drawing/2014/main" id="{6FFB4AB8-AF5A-CFE4-2288-1E073B52E37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5106" y="1400685"/>
            <a:ext cx="1258937" cy="1258937"/>
          </a:xfrm>
          <a:prstGeom prst="rect">
            <a:avLst/>
          </a:prstGeom>
        </p:spPr>
      </p:pic>
      <p:pic>
        <p:nvPicPr>
          <p:cNvPr id="17" name="Grafik 16">
            <a:extLst>
              <a:ext uri="{FF2B5EF4-FFF2-40B4-BE49-F238E27FC236}">
                <a16:creationId xmlns:a16="http://schemas.microsoft.com/office/drawing/2014/main" id="{4FC39270-AAB2-E2C3-3A77-549D4DCC9C8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94833" y="4334041"/>
            <a:ext cx="624016" cy="624016"/>
          </a:xfrm>
          <a:prstGeom prst="rect">
            <a:avLst/>
          </a:prstGeom>
        </p:spPr>
      </p:pic>
    </p:spTree>
    <p:extLst>
      <p:ext uri="{BB962C8B-B14F-4D97-AF65-F5344CB8AC3E}">
        <p14:creationId xmlns:p14="http://schemas.microsoft.com/office/powerpoint/2010/main" val="358859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C0D8D-FF2E-81AE-8F2B-B34C60F0EFCC}"/>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9A5E91-6366-A363-AB2C-F9D14A629280}"/>
              </a:ext>
            </a:extLst>
          </p:cNvPr>
          <p:cNvSpPr>
            <a:spLocks noGrp="1"/>
          </p:cNvSpPr>
          <p:nvPr>
            <p:ph type="title" idx="4294967295"/>
          </p:nvPr>
        </p:nvSpPr>
        <p:spPr>
          <a:xfrm>
            <a:off x="388938" y="560388"/>
            <a:ext cx="10010775"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tx1"/>
                </a:solidFill>
                <a:effectLst/>
                <a:uLnTx/>
                <a:uFillTx/>
                <a:latin typeface="Avenir Next"/>
                <a:ea typeface="+mn-ea"/>
                <a:cs typeface="+mn-cs"/>
              </a:rPr>
              <a:t>Det fælles sprog om AI – del 1</a:t>
            </a:r>
          </a:p>
        </p:txBody>
      </p:sp>
      <p:sp>
        <p:nvSpPr>
          <p:cNvPr id="11" name="Pladsholder til indhold 1">
            <a:extLst>
              <a:ext uri="{FF2B5EF4-FFF2-40B4-BE49-F238E27FC236}">
                <a16:creationId xmlns:a16="http://schemas.microsoft.com/office/drawing/2014/main" id="{6006C2B6-56EC-F9C0-D88B-AE08CC817772}"/>
              </a:ext>
            </a:extLst>
          </p:cNvPr>
          <p:cNvSpPr>
            <a:spLocks noGrp="1"/>
          </p:cNvSpPr>
          <p:nvPr>
            <p:ph sz="half" idx="1"/>
          </p:nvPr>
        </p:nvSpPr>
        <p:spPr>
          <a:xfrm>
            <a:off x="389414" y="1530122"/>
            <a:ext cx="9748499" cy="482091"/>
          </a:xfrm>
        </p:spPr>
        <p:txBody>
          <a:bodyPr vert="horz" lIns="91440" tIns="45720" rIns="91440" bIns="45720" rtlCol="0" anchor="t">
            <a:noAutofit/>
          </a:bodyPr>
          <a:lstStyle/>
          <a:p>
            <a:r>
              <a:rPr lang="da-DK" sz="1400">
                <a:solidFill>
                  <a:srgbClr val="14B4A3"/>
                </a:solidFill>
                <a:latin typeface="Avenir Next"/>
              </a:rPr>
              <a:t>Med AI kommer mange nye ord og begreber, som er gode at kende og forstå, når man taler om kunstig intelligens. KL har udviklet en ordbog om AI, som I kan bruge til at få et fælles sprog i jeres dialog om teknologien. </a:t>
            </a:r>
            <a:endParaRPr lang="da-DK" sz="1400" i="1">
              <a:solidFill>
                <a:srgbClr val="13B4A3"/>
              </a:solidFill>
              <a:latin typeface="Avenir Next"/>
            </a:endParaRPr>
          </a:p>
        </p:txBody>
      </p:sp>
      <p:sp>
        <p:nvSpPr>
          <p:cNvPr id="19" name="Pladsholder til tekst 4">
            <a:extLst>
              <a:ext uri="{FF2B5EF4-FFF2-40B4-BE49-F238E27FC236}">
                <a16:creationId xmlns:a16="http://schemas.microsoft.com/office/drawing/2014/main" id="{D5B4C7BE-BD96-88D5-893F-41B67F317DB7}"/>
              </a:ext>
            </a:extLst>
          </p:cNvPr>
          <p:cNvSpPr txBox="1">
            <a:spLocks/>
          </p:cNvSpPr>
          <p:nvPr/>
        </p:nvSpPr>
        <p:spPr>
          <a:xfrm>
            <a:off x="1020762" y="2212411"/>
            <a:ext cx="4416068" cy="880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Kunstig intelligens (AI)</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 computersystemer der kan udføre opgaver, som normalt kræver menneskelig intelligens. Det kan omfatte evner som læring, problemløsning og mønstergenkendelse. </a:t>
            </a:r>
          </a:p>
        </p:txBody>
      </p:sp>
      <p:sp>
        <p:nvSpPr>
          <p:cNvPr id="9" name="Pladsholder til tekst 6">
            <a:extLst>
              <a:ext uri="{FF2B5EF4-FFF2-40B4-BE49-F238E27FC236}">
                <a16:creationId xmlns:a16="http://schemas.microsoft.com/office/drawing/2014/main" id="{44BF6494-D6C6-C139-A122-56D402E79365}"/>
              </a:ext>
            </a:extLst>
          </p:cNvPr>
          <p:cNvSpPr txBox="1">
            <a:spLocks/>
          </p:cNvSpPr>
          <p:nvPr/>
        </p:nvSpPr>
        <p:spPr>
          <a:xfrm>
            <a:off x="1069218" y="3395314"/>
            <a:ext cx="4217506" cy="76676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Generativ kunstig intelligens </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AI-teknologi, der kan skabe nyt indhold (tekst, billeder, lyd, video m.m.) i stedet for blot at analysere eksisterende data.</a:t>
            </a:r>
            <a:endPar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p:txBody>
      </p:sp>
      <p:sp>
        <p:nvSpPr>
          <p:cNvPr id="22" name="Pladsholder til tekst 4">
            <a:extLst>
              <a:ext uri="{FF2B5EF4-FFF2-40B4-BE49-F238E27FC236}">
                <a16:creationId xmlns:a16="http://schemas.microsoft.com/office/drawing/2014/main" id="{90AFD147-4676-A920-FB44-6092B7EBCB85}"/>
              </a:ext>
            </a:extLst>
          </p:cNvPr>
          <p:cNvSpPr txBox="1">
            <a:spLocks/>
          </p:cNvSpPr>
          <p:nvPr/>
        </p:nvSpPr>
        <p:spPr>
          <a:xfrm>
            <a:off x="1025078" y="4464086"/>
            <a:ext cx="4416068" cy="766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err="1">
                <a:ln>
                  <a:noFill/>
                </a:ln>
                <a:solidFill>
                  <a:srgbClr val="000000"/>
                </a:solidFill>
                <a:effectLst/>
                <a:uLnTx/>
                <a:uFillTx/>
                <a:latin typeface="Avenir Next" panose="020B0503020202020204" pitchFamily="34" charset="0"/>
                <a:ea typeface="+mn-ea"/>
                <a:cs typeface="+mn-cs"/>
              </a:rPr>
              <a:t>Chatbots</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 Et program, der fører samtale med brugere via tekst eller tale. Moderne </a:t>
            </a:r>
            <a:r>
              <a:rPr kumimoji="0" lang="da-DK" sz="1400" b="0" i="0" u="none" strike="noStrike" kern="1200" cap="none" spc="0" normalizeH="0" baseline="0" noProof="0" err="1">
                <a:ln>
                  <a:noFill/>
                </a:ln>
                <a:solidFill>
                  <a:srgbClr val="000000"/>
                </a:solidFill>
                <a:effectLst/>
                <a:uLnTx/>
                <a:uFillTx/>
                <a:latin typeface="Avenir Next" panose="020B0503020202020204" pitchFamily="34" charset="0"/>
                <a:ea typeface="+mn-ea"/>
                <a:cs typeface="+mn-cs"/>
              </a:rPr>
              <a:t>chatbots</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bruger sprogmodeller til at forstå og svare på naturlig vis.</a:t>
            </a:r>
          </a:p>
        </p:txBody>
      </p:sp>
      <p:sp>
        <p:nvSpPr>
          <p:cNvPr id="13" name="Pladsholder til tekst 7">
            <a:extLst>
              <a:ext uri="{FF2B5EF4-FFF2-40B4-BE49-F238E27FC236}">
                <a16:creationId xmlns:a16="http://schemas.microsoft.com/office/drawing/2014/main" id="{39F7E82A-DBBB-EFB6-8439-3DC2E7E3CF05}"/>
              </a:ext>
            </a:extLst>
          </p:cNvPr>
          <p:cNvSpPr txBox="1">
            <a:spLocks/>
          </p:cNvSpPr>
          <p:nvPr/>
        </p:nvSpPr>
        <p:spPr>
          <a:xfrm>
            <a:off x="6950860" y="2281500"/>
            <a:ext cx="4225446" cy="76676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Prompt </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Den tekst eller instruktion, brugeren giver AI-systemet for at få et svar eller en handling. Formuleringen af prompten påvirker resultatet.</a:t>
            </a:r>
            <a:endPar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p:txBody>
      </p:sp>
      <p:sp>
        <p:nvSpPr>
          <p:cNvPr id="36" name="Pladsholder til tekst 7">
            <a:extLst>
              <a:ext uri="{FF2B5EF4-FFF2-40B4-BE49-F238E27FC236}">
                <a16:creationId xmlns:a16="http://schemas.microsoft.com/office/drawing/2014/main" id="{B1B43664-E90E-BA12-CD0E-719CCC315176}"/>
              </a:ext>
            </a:extLst>
          </p:cNvPr>
          <p:cNvSpPr txBox="1">
            <a:spLocks/>
          </p:cNvSpPr>
          <p:nvPr/>
        </p:nvSpPr>
        <p:spPr>
          <a:xfrm>
            <a:off x="6959931" y="3306571"/>
            <a:ext cx="4225446" cy="1065732"/>
          </a:xfrm>
          <a:prstGeom prst="rect">
            <a:avLst/>
          </a:prstGeom>
        </p:spPr>
        <p:txBody>
          <a:bodyPr vert="horz" lIns="0" tIns="0" rIns="0" bIns="0" rtlCol="0" anchor="t">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da-DK" sz="1400" b="1">
                <a:solidFill>
                  <a:srgbClr val="000000"/>
                </a:solidFill>
                <a:latin typeface="Avenir Next"/>
              </a:rPr>
              <a:t>Sprogmodel </a:t>
            </a:r>
            <a:r>
              <a:rPr lang="da-DK" sz="1400">
                <a:solidFill>
                  <a:srgbClr val="000000"/>
                </a:solidFill>
                <a:latin typeface="Avenir Next"/>
              </a:rPr>
              <a:t>-</a:t>
            </a:r>
            <a:r>
              <a:rPr kumimoji="0" lang="da-DK" sz="1400" b="0" i="0" u="none" strike="noStrike" kern="1200" cap="none" spc="0" normalizeH="0" baseline="0" noProof="0">
                <a:ln>
                  <a:noFill/>
                </a:ln>
                <a:solidFill>
                  <a:srgbClr val="000000"/>
                </a:solidFill>
                <a:effectLst/>
                <a:uLnTx/>
                <a:uFillTx/>
                <a:latin typeface="Avenir Next"/>
              </a:rPr>
              <a:t> </a:t>
            </a:r>
            <a:r>
              <a:rPr lang="da-DK" sz="1400">
                <a:solidFill>
                  <a:srgbClr val="000000"/>
                </a:solidFill>
                <a:ea typeface="+mn-lt"/>
                <a:cs typeface="+mn-lt"/>
              </a:rPr>
              <a:t>En AI-model der er trænet til at forstå og generere menneskeligt sprog ved </a:t>
            </a:r>
            <a:r>
              <a:rPr kumimoji="0" lang="da-DK" sz="1400" b="0" i="0" u="none" strike="noStrike" kern="1200" cap="none" spc="0" normalizeH="0" baseline="0" noProof="0">
                <a:ln>
                  <a:noFill/>
                </a:ln>
                <a:solidFill>
                  <a:srgbClr val="000000"/>
                </a:solidFill>
                <a:effectLst/>
                <a:uLnTx/>
                <a:uFillTx/>
                <a:ea typeface="+mn-lt"/>
                <a:cs typeface="+mn-lt"/>
              </a:rPr>
              <a:t>at </a:t>
            </a:r>
            <a:r>
              <a:rPr lang="da-DK" sz="1400">
                <a:solidFill>
                  <a:srgbClr val="000000"/>
                </a:solidFill>
                <a:ea typeface="+mn-lt"/>
                <a:cs typeface="+mn-lt"/>
              </a:rPr>
              <a:t>forudsige de næste ord i </a:t>
            </a:r>
            <a:r>
              <a:rPr kumimoji="0" lang="da-DK" sz="1400" b="0" i="0" u="none" strike="noStrike" kern="1200" cap="none" spc="0" normalizeH="0" baseline="0" noProof="0">
                <a:ln>
                  <a:noFill/>
                </a:ln>
                <a:solidFill>
                  <a:srgbClr val="000000"/>
                </a:solidFill>
                <a:effectLst/>
                <a:uLnTx/>
                <a:uFillTx/>
                <a:ea typeface="+mn-lt"/>
                <a:cs typeface="+mn-lt"/>
              </a:rPr>
              <a:t>en </a:t>
            </a:r>
            <a:r>
              <a:rPr lang="da-DK" sz="1400">
                <a:solidFill>
                  <a:srgbClr val="000000"/>
                </a:solidFill>
                <a:ea typeface="+mn-lt"/>
                <a:cs typeface="+mn-lt"/>
              </a:rPr>
              <a:t>tekst</a:t>
            </a:r>
            <a:r>
              <a:rPr kumimoji="0" lang="da-DK" sz="1400" b="0" i="0" u="none" strike="noStrike" kern="1200" cap="none" spc="0" normalizeH="0" baseline="0" noProof="0">
                <a:ln>
                  <a:noFill/>
                </a:ln>
                <a:solidFill>
                  <a:srgbClr val="000000"/>
                </a:solidFill>
                <a:effectLst/>
                <a:uLnTx/>
                <a:uFillTx/>
                <a:ea typeface="+mn-lt"/>
                <a:cs typeface="+mn-lt"/>
              </a:rPr>
              <a:t>. </a:t>
            </a:r>
            <a:r>
              <a:rPr lang="da-DK" sz="1400">
                <a:solidFill>
                  <a:srgbClr val="000000"/>
                </a:solidFill>
                <a:ea typeface="+mn-lt"/>
                <a:cs typeface="+mn-lt"/>
              </a:rPr>
              <a:t>Modellen beregner sandsynligheden for ordsekvenser på baggrund </a:t>
            </a:r>
            <a:r>
              <a:rPr kumimoji="0" lang="da-DK" sz="1400" b="0" i="0" u="none" strike="noStrike" kern="1200" cap="none" spc="0" normalizeH="0" baseline="0" noProof="0">
                <a:ln>
                  <a:noFill/>
                </a:ln>
                <a:solidFill>
                  <a:srgbClr val="000000"/>
                </a:solidFill>
                <a:effectLst/>
                <a:uLnTx/>
                <a:uFillTx/>
                <a:ea typeface="+mn-lt"/>
                <a:cs typeface="+mn-lt"/>
              </a:rPr>
              <a:t>af </a:t>
            </a:r>
            <a:r>
              <a:rPr lang="da-DK" sz="1400">
                <a:solidFill>
                  <a:srgbClr val="000000"/>
                </a:solidFill>
                <a:ea typeface="+mn-lt"/>
                <a:cs typeface="+mn-lt"/>
              </a:rPr>
              <a:t>et stort tekstgrundlag, som den er trænet på</a:t>
            </a:r>
            <a:r>
              <a:rPr kumimoji="0" lang="da-DK" sz="1400" b="0" i="0" u="none" strike="noStrike" kern="1200" cap="none" spc="0" normalizeH="0" baseline="0" noProof="0">
                <a:ln>
                  <a:noFill/>
                </a:ln>
                <a:solidFill>
                  <a:srgbClr val="000000"/>
                </a:solidFill>
                <a:effectLst/>
                <a:uLnTx/>
                <a:uFillTx/>
                <a:ea typeface="+mn-lt"/>
                <a:cs typeface="+mn-lt"/>
              </a:rPr>
              <a:t>.</a:t>
            </a:r>
            <a:r>
              <a:rPr lang="da-DK" sz="1400">
                <a:solidFill>
                  <a:srgbClr val="000000"/>
                </a:solidFill>
                <a:ea typeface="+mn-lt"/>
                <a:cs typeface="+mn-lt"/>
              </a:rPr>
              <a:t> </a:t>
            </a:r>
            <a:endParaRPr kumimoji="0" lang="da-DK" sz="1400" b="1" i="0" u="none" strike="noStrike" kern="1200" cap="none" spc="0" normalizeH="0" baseline="0" noProof="0">
              <a:ln>
                <a:noFill/>
              </a:ln>
              <a:solidFill>
                <a:srgbClr val="000000"/>
              </a:solidFill>
              <a:effectLst/>
              <a:uLnTx/>
              <a:uFillTx/>
              <a:latin typeface="Avenir Next"/>
            </a:endParaRPr>
          </a:p>
        </p:txBody>
      </p:sp>
      <p:sp>
        <p:nvSpPr>
          <p:cNvPr id="29" name="Pladsholder til indhold 2">
            <a:extLst>
              <a:ext uri="{FF2B5EF4-FFF2-40B4-BE49-F238E27FC236}">
                <a16:creationId xmlns:a16="http://schemas.microsoft.com/office/drawing/2014/main" id="{3528F373-5EA3-F851-D8DD-584D5D4C1785}"/>
              </a:ext>
            </a:extLst>
          </p:cNvPr>
          <p:cNvSpPr txBox="1">
            <a:spLocks/>
          </p:cNvSpPr>
          <p:nvPr/>
        </p:nvSpPr>
        <p:spPr>
          <a:xfrm>
            <a:off x="8680953" y="4847154"/>
            <a:ext cx="2843735" cy="4598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a-DK" sz="1400" i="1">
                <a:solidFill>
                  <a:srgbClr val="545D65"/>
                </a:solidFill>
                <a:latin typeface="Avenir Next"/>
              </a:rPr>
              <a:t>Fortsætter på næste side</a:t>
            </a:r>
            <a:endParaRPr lang="da-DK" i="1"/>
          </a:p>
        </p:txBody>
      </p:sp>
      <p:pic>
        <p:nvPicPr>
          <p:cNvPr id="8" name="Grafik 7">
            <a:extLst>
              <a:ext uri="{FF2B5EF4-FFF2-40B4-BE49-F238E27FC236}">
                <a16:creationId xmlns:a16="http://schemas.microsoft.com/office/drawing/2014/main" id="{7F9A3902-C56E-482E-3C6E-FF27AAF849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9782" y="2305687"/>
            <a:ext cx="630282" cy="630282"/>
          </a:xfrm>
          <a:prstGeom prst="rect">
            <a:avLst/>
          </a:prstGeom>
        </p:spPr>
      </p:pic>
      <p:pic>
        <p:nvPicPr>
          <p:cNvPr id="10" name="Grafik 9">
            <a:extLst>
              <a:ext uri="{FF2B5EF4-FFF2-40B4-BE49-F238E27FC236}">
                <a16:creationId xmlns:a16="http://schemas.microsoft.com/office/drawing/2014/main" id="{F2B9DEBD-C7E0-B1E2-05C3-7D0F1F7F1F8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4499" y="3395314"/>
            <a:ext cx="630282" cy="630282"/>
          </a:xfrm>
          <a:prstGeom prst="rect">
            <a:avLst/>
          </a:prstGeom>
        </p:spPr>
      </p:pic>
      <p:pic>
        <p:nvPicPr>
          <p:cNvPr id="14" name="Grafik 13">
            <a:extLst>
              <a:ext uri="{FF2B5EF4-FFF2-40B4-BE49-F238E27FC236}">
                <a16:creationId xmlns:a16="http://schemas.microsoft.com/office/drawing/2014/main" id="{29249152-5181-6E79-CFFD-9E730364761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35735" y="2273775"/>
            <a:ext cx="630282" cy="630282"/>
          </a:xfrm>
          <a:prstGeom prst="rect">
            <a:avLst/>
          </a:prstGeom>
        </p:spPr>
      </p:pic>
      <p:pic>
        <p:nvPicPr>
          <p:cNvPr id="23" name="Grafik 22">
            <a:extLst>
              <a:ext uri="{FF2B5EF4-FFF2-40B4-BE49-F238E27FC236}">
                <a16:creationId xmlns:a16="http://schemas.microsoft.com/office/drawing/2014/main" id="{0A84F0FD-39BE-773B-5F44-07532E485D4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8815" y="4501473"/>
            <a:ext cx="630282" cy="630282"/>
          </a:xfrm>
          <a:prstGeom prst="rect">
            <a:avLst/>
          </a:prstGeom>
        </p:spPr>
      </p:pic>
      <p:sp>
        <p:nvSpPr>
          <p:cNvPr id="12" name="Rektangel 11">
            <a:extLst>
              <a:ext uri="{FF2B5EF4-FFF2-40B4-BE49-F238E27FC236}">
                <a16:creationId xmlns:a16="http://schemas.microsoft.com/office/drawing/2014/main" id="{08E5F1C1-9CBD-BC45-ACAF-7E940FE3FC49}"/>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8" name="Pladsholder til indhold 1">
            <a:extLst>
              <a:ext uri="{FF2B5EF4-FFF2-40B4-BE49-F238E27FC236}">
                <a16:creationId xmlns:a16="http://schemas.microsoft.com/office/drawing/2014/main" id="{216DBFCB-D8F0-6102-CD9D-05F44E0D0C09}"/>
              </a:ext>
              <a:ext uri="{C183D7F6-B498-43B3-948B-1728B52AA6E4}">
                <adec:decorative xmlns:adec="http://schemas.microsoft.com/office/drawing/2017/decorative" val="1"/>
              </a:ext>
            </a:extLst>
          </p:cNvPr>
          <p:cNvSpPr txBox="1">
            <a:spLocks/>
          </p:cNvSpPr>
          <p:nvPr/>
        </p:nvSpPr>
        <p:spPr>
          <a:xfrm>
            <a:off x="11756571" y="6578600"/>
            <a:ext cx="445549" cy="279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4</a:t>
            </a:fld>
            <a:endParaRPr lang="da-DK" sz="1200"/>
          </a:p>
        </p:txBody>
      </p:sp>
      <p:sp>
        <p:nvSpPr>
          <p:cNvPr id="31" name="Rektangel 30">
            <a:extLst>
              <a:ext uri="{FF2B5EF4-FFF2-40B4-BE49-F238E27FC236}">
                <a16:creationId xmlns:a16="http://schemas.microsoft.com/office/drawing/2014/main" id="{4C84CF2F-49E0-E007-3029-AF46AAB9245F}"/>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32" name="Rektangel 31">
            <a:extLst>
              <a:ext uri="{FF2B5EF4-FFF2-40B4-BE49-F238E27FC236}">
                <a16:creationId xmlns:a16="http://schemas.microsoft.com/office/drawing/2014/main" id="{2FF9FD2F-5C5F-5A87-11DA-EDB7684FB459}"/>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33" name="Rektangel 32">
            <a:extLst>
              <a:ext uri="{FF2B5EF4-FFF2-40B4-BE49-F238E27FC236}">
                <a16:creationId xmlns:a16="http://schemas.microsoft.com/office/drawing/2014/main" id="{A1095388-0148-7BB1-4AB2-4B0386416DB9}"/>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34" name="Rektangel 33">
            <a:extLst>
              <a:ext uri="{FF2B5EF4-FFF2-40B4-BE49-F238E27FC236}">
                <a16:creationId xmlns:a16="http://schemas.microsoft.com/office/drawing/2014/main" id="{C52F3F68-B282-BC26-3E7A-07B1241C2A6F}"/>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35" name="Rektangel 34">
            <a:extLst>
              <a:ext uri="{FF2B5EF4-FFF2-40B4-BE49-F238E27FC236}">
                <a16:creationId xmlns:a16="http://schemas.microsoft.com/office/drawing/2014/main" id="{0E5D64F1-2F37-317E-B11E-7B20953331C8}"/>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37" name="Grafik 36">
            <a:extLst>
              <a:ext uri="{FF2B5EF4-FFF2-40B4-BE49-F238E27FC236}">
                <a16:creationId xmlns:a16="http://schemas.microsoft.com/office/drawing/2014/main" id="{6A889B7F-DA21-770D-C9E4-C1266417CF0B}"/>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10300" y="3251563"/>
            <a:ext cx="551543" cy="624113"/>
          </a:xfrm>
          <a:prstGeom prst="rect">
            <a:avLst/>
          </a:prstGeom>
        </p:spPr>
      </p:pic>
      <p:pic>
        <p:nvPicPr>
          <p:cNvPr id="4" name="Grafik 3">
            <a:extLst>
              <a:ext uri="{FF2B5EF4-FFF2-40B4-BE49-F238E27FC236}">
                <a16:creationId xmlns:a16="http://schemas.microsoft.com/office/drawing/2014/main" id="{B5008620-516B-B6FA-F576-3180BB19AD33}"/>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36992" y="4816614"/>
            <a:ext cx="459859" cy="459859"/>
          </a:xfrm>
          <a:prstGeom prst="rect">
            <a:avLst/>
          </a:prstGeom>
        </p:spPr>
      </p:pic>
    </p:spTree>
    <p:extLst>
      <p:ext uri="{BB962C8B-B14F-4D97-AF65-F5344CB8AC3E}">
        <p14:creationId xmlns:p14="http://schemas.microsoft.com/office/powerpoint/2010/main" val="220505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2B37-E27F-89A6-6E1D-607874F15AA1}"/>
            </a:ext>
          </a:extLst>
        </p:cNvPr>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973FC39A-7074-BBF1-0191-13A220332C66}"/>
              </a:ext>
            </a:extLst>
          </p:cNvPr>
          <p:cNvSpPr txBox="1">
            <a:spLocks noGrp="1"/>
          </p:cNvSpPr>
          <p:nvPr>
            <p:ph type="title" idx="4294967295"/>
          </p:nvPr>
        </p:nvSpPr>
        <p:spPr>
          <a:xfrm>
            <a:off x="389414" y="560946"/>
            <a:ext cx="10010057"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tx1"/>
                </a:solidFill>
                <a:effectLst/>
                <a:uLnTx/>
                <a:uFillTx/>
                <a:latin typeface="Avenir Next"/>
                <a:ea typeface="+mn-ea"/>
                <a:cs typeface="+mn-cs"/>
              </a:rPr>
              <a:t>Det fælles sprog om AI – del 2</a:t>
            </a:r>
          </a:p>
        </p:txBody>
      </p:sp>
      <p:sp>
        <p:nvSpPr>
          <p:cNvPr id="15" name="Pladsholder til tekst 4">
            <a:extLst>
              <a:ext uri="{FF2B5EF4-FFF2-40B4-BE49-F238E27FC236}">
                <a16:creationId xmlns:a16="http://schemas.microsoft.com/office/drawing/2014/main" id="{7A248EF1-2557-0F7B-CFB6-D03F6A3B49BD}"/>
              </a:ext>
            </a:extLst>
          </p:cNvPr>
          <p:cNvSpPr txBox="1">
            <a:spLocks/>
          </p:cNvSpPr>
          <p:nvPr/>
        </p:nvSpPr>
        <p:spPr>
          <a:xfrm>
            <a:off x="1584613" y="2226056"/>
            <a:ext cx="4234872" cy="766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Bias</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 Systematiske skævheder i data eller modeller, som kan føre til uretfærdige eller diskriminerende resultater.</a:t>
            </a:r>
          </a:p>
        </p:txBody>
      </p:sp>
      <p:sp>
        <p:nvSpPr>
          <p:cNvPr id="16" name="Pladsholder til tekst 6">
            <a:extLst>
              <a:ext uri="{FF2B5EF4-FFF2-40B4-BE49-F238E27FC236}">
                <a16:creationId xmlns:a16="http://schemas.microsoft.com/office/drawing/2014/main" id="{944C2DC4-C8C3-AD4C-6447-72A9AC3895A9}"/>
              </a:ext>
            </a:extLst>
          </p:cNvPr>
          <p:cNvSpPr txBox="1">
            <a:spLocks/>
          </p:cNvSpPr>
          <p:nvPr/>
        </p:nvSpPr>
        <p:spPr>
          <a:xfrm>
            <a:off x="1584613" y="3281518"/>
            <a:ext cx="4234872" cy="766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Hallucinationer </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Når en AI-model “finder på” fakta eller svar, som lyder plausible, men er forkerte eller opdigtede.</a:t>
            </a:r>
            <a:endPar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p:txBody>
      </p:sp>
      <p:sp>
        <p:nvSpPr>
          <p:cNvPr id="2" name="Pladsholder til tekst 6">
            <a:extLst>
              <a:ext uri="{FF2B5EF4-FFF2-40B4-BE49-F238E27FC236}">
                <a16:creationId xmlns:a16="http://schemas.microsoft.com/office/drawing/2014/main" id="{690FAC9E-C456-033F-A83F-005A2B1A2137}"/>
              </a:ext>
            </a:extLst>
          </p:cNvPr>
          <p:cNvSpPr txBox="1">
            <a:spLocks/>
          </p:cNvSpPr>
          <p:nvPr/>
        </p:nvSpPr>
        <p:spPr>
          <a:xfrm>
            <a:off x="6766017" y="2208175"/>
            <a:ext cx="4234872" cy="7667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effectLst/>
                <a:uLnTx/>
                <a:uFillTx/>
                <a:latin typeface="Avenir Next"/>
              </a:rPr>
              <a:t>AI-assistent</a:t>
            </a:r>
            <a:r>
              <a:rPr kumimoji="0" lang="da-DK" sz="1400" b="1" i="0" u="none" strike="noStrike" kern="1200" cap="none" spc="0" normalizeH="0" baseline="0" noProof="0">
                <a:ln>
                  <a:noFill/>
                </a:ln>
                <a:solidFill>
                  <a:srgbClr val="000000"/>
                </a:solidFill>
                <a:effectLst/>
                <a:uLnTx/>
                <a:uFillTx/>
                <a:latin typeface="Avenir Next"/>
              </a:rPr>
              <a:t> </a:t>
            </a:r>
            <a:r>
              <a:rPr kumimoji="0" lang="da-DK" sz="1400" b="0" i="0" u="none" strike="noStrike" kern="1200" cap="none" spc="0" normalizeH="0" baseline="0" noProof="0">
                <a:ln>
                  <a:noFill/>
                </a:ln>
                <a:solidFill>
                  <a:srgbClr val="000000"/>
                </a:solidFill>
                <a:effectLst/>
                <a:uLnTx/>
                <a:uFillTx/>
                <a:latin typeface="Avenir Next"/>
              </a:rPr>
              <a:t>- En </a:t>
            </a:r>
            <a:r>
              <a:rPr kumimoji="0" lang="da-DK" sz="1400" b="0" i="0" u="none" strike="noStrike" kern="1200" cap="none" spc="0" normalizeH="0" baseline="0" noProof="0" err="1">
                <a:ln>
                  <a:noFill/>
                </a:ln>
                <a:solidFill>
                  <a:srgbClr val="000000"/>
                </a:solidFill>
                <a:effectLst/>
                <a:uLnTx/>
                <a:uFillTx/>
                <a:latin typeface="Avenir Next"/>
              </a:rPr>
              <a:t>chatbot</a:t>
            </a:r>
            <a:r>
              <a:rPr kumimoji="0" lang="da-DK" sz="1400" b="0" i="0" u="none" strike="noStrike" kern="1200" cap="none" spc="0" normalizeH="0" baseline="0" noProof="0">
                <a:ln>
                  <a:noFill/>
                </a:ln>
                <a:solidFill>
                  <a:srgbClr val="000000"/>
                </a:solidFill>
                <a:effectLst/>
                <a:uLnTx/>
                <a:uFillTx/>
                <a:latin typeface="Avenir Next"/>
              </a:rPr>
              <a:t>, der assisterer brugere med information, sparring eller opgaver inden for et specifikt emne. AI-assistenter er trænet på udvalgte data .</a:t>
            </a:r>
            <a:endParaRPr kumimoji="0" lang="da-DK" sz="1400" b="1" i="0" u="none" strike="noStrike" kern="1200" cap="none" spc="0" normalizeH="0" baseline="0" noProof="0">
              <a:ln>
                <a:noFill/>
              </a:ln>
              <a:solidFill>
                <a:srgbClr val="000000"/>
              </a:solidFill>
              <a:effectLst/>
              <a:uLnTx/>
              <a:uFillTx/>
              <a:latin typeface="Avenir Next"/>
            </a:endParaRPr>
          </a:p>
        </p:txBody>
      </p:sp>
      <p:sp>
        <p:nvSpPr>
          <p:cNvPr id="4" name="Pladsholder til tekst 7">
            <a:extLst>
              <a:ext uri="{FF2B5EF4-FFF2-40B4-BE49-F238E27FC236}">
                <a16:creationId xmlns:a16="http://schemas.microsoft.com/office/drawing/2014/main" id="{45917962-5337-D5E6-DCF7-C745E9528845}"/>
              </a:ext>
            </a:extLst>
          </p:cNvPr>
          <p:cNvSpPr txBox="1">
            <a:spLocks/>
          </p:cNvSpPr>
          <p:nvPr/>
        </p:nvSpPr>
        <p:spPr>
          <a:xfrm>
            <a:off x="6766017" y="3213277"/>
            <a:ext cx="5109405" cy="766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1" i="0" u="none" strike="noStrike" kern="1200" cap="none" spc="0" normalizeH="0" baseline="0" noProof="0">
                <a:ln>
                  <a:noFill/>
                </a:ln>
                <a:effectLst/>
                <a:uLnTx/>
                <a:uFillTx/>
                <a:latin typeface="Avenir Next" panose="020B0503020202020204" pitchFamily="34" charset="0"/>
                <a:ea typeface="+mn-ea"/>
                <a:cs typeface="+mn-cs"/>
              </a:rPr>
              <a:t>AI-agent </a:t>
            </a:r>
            <a:r>
              <a:rPr kumimoji="0" lang="da-DK" sz="14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Et system, der ikke blot svarer, men også selvstændigt igangsætter handlinger. AI-agenter overvåger data, udfører opgaver automatisk og arbejder proaktivt uden menneskelig indgriben.</a:t>
            </a:r>
            <a:endParaRPr kumimoji="0" lang="da-DK" sz="1400" b="1"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p:txBody>
      </p:sp>
      <p:sp>
        <p:nvSpPr>
          <p:cNvPr id="26" name="Rektangel 25">
            <a:extLst>
              <a:ext uri="{FF2B5EF4-FFF2-40B4-BE49-F238E27FC236}">
                <a16:creationId xmlns:a16="http://schemas.microsoft.com/office/drawing/2014/main" id="{AFD4C07A-887E-28A4-DF35-CC02DEB8C37A}"/>
              </a:ext>
            </a:extLst>
          </p:cNvPr>
          <p:cNvSpPr/>
          <p:nvPr/>
        </p:nvSpPr>
        <p:spPr>
          <a:xfrm>
            <a:off x="1597272" y="5053472"/>
            <a:ext cx="5559198"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rgbClr val="13B4A3"/>
                </a:solidFill>
              </a:rPr>
              <a:t>Er der særlige begreber, I har brug for sammen at udfolde, for at styrke det fælles sprog?</a:t>
            </a:r>
            <a:endParaRPr lang="da-DK" sz="1400" b="1">
              <a:solidFill>
                <a:srgbClr val="13B4A3"/>
              </a:solidFill>
            </a:endParaRPr>
          </a:p>
        </p:txBody>
      </p:sp>
      <p:sp>
        <p:nvSpPr>
          <p:cNvPr id="21" name="Pladsholder til indhold 2">
            <a:extLst>
              <a:ext uri="{FF2B5EF4-FFF2-40B4-BE49-F238E27FC236}">
                <a16:creationId xmlns:a16="http://schemas.microsoft.com/office/drawing/2014/main" id="{64047B3B-63EE-2672-A19B-3F45F0601F4A}"/>
              </a:ext>
            </a:extLst>
          </p:cNvPr>
          <p:cNvSpPr txBox="1">
            <a:spLocks/>
          </p:cNvSpPr>
          <p:nvPr/>
        </p:nvSpPr>
        <p:spPr>
          <a:xfrm>
            <a:off x="1779047" y="6116791"/>
            <a:ext cx="3846005" cy="4598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da-DK" sz="1400" u="none" strike="noStrike" kern="1200" cap="none" spc="0" normalizeH="0" baseline="0" noProof="0">
                <a:ln>
                  <a:noFill/>
                </a:ln>
                <a:solidFill>
                  <a:srgbClr val="14B4A3"/>
                </a:solidFill>
                <a:effectLst/>
                <a:uLnTx/>
                <a:uFillTx/>
                <a:latin typeface="Avenir Next"/>
                <a:hlinkClick r:id="rId3">
                  <a:extLst>
                    <a:ext uri="{A12FA001-AC4F-418D-AE19-62706E023703}">
                      <ahyp:hlinkClr xmlns:ahyp="http://schemas.microsoft.com/office/drawing/2018/hyperlinkcolor" val="tx"/>
                    </a:ext>
                  </a:extLst>
                </a:hlinkClick>
              </a:rPr>
              <a:t>Find flere </a:t>
            </a:r>
            <a:r>
              <a:rPr lang="da-DK" sz="1400">
                <a:solidFill>
                  <a:srgbClr val="14B4A3"/>
                </a:solidFill>
                <a:latin typeface="Avenir Next"/>
                <a:hlinkClick r:id="rId3">
                  <a:extLst>
                    <a:ext uri="{A12FA001-AC4F-418D-AE19-62706E023703}">
                      <ahyp:hlinkClr xmlns:ahyp="http://schemas.microsoft.com/office/drawing/2018/hyperlinkcolor" val="tx"/>
                    </a:ext>
                  </a:extLst>
                </a:hlinkClick>
              </a:rPr>
              <a:t>AI-begreber </a:t>
            </a:r>
            <a:r>
              <a:rPr kumimoji="0" lang="da-DK" sz="1400" u="none" strike="noStrike" kern="1200" cap="none" spc="0" normalizeH="0" baseline="0" noProof="0">
                <a:ln>
                  <a:noFill/>
                </a:ln>
                <a:solidFill>
                  <a:srgbClr val="14B4A3"/>
                </a:solidFill>
                <a:effectLst/>
                <a:uLnTx/>
                <a:uFillTx/>
                <a:latin typeface="Avenir Next"/>
                <a:hlinkClick r:id="rId3">
                  <a:extLst>
                    <a:ext uri="{A12FA001-AC4F-418D-AE19-62706E023703}">
                      <ahyp:hlinkClr xmlns:ahyp="http://schemas.microsoft.com/office/drawing/2018/hyperlinkcolor" val="tx"/>
                    </a:ext>
                  </a:extLst>
                </a:hlinkClick>
              </a:rPr>
              <a:t>i KL’s AI-ordbog</a:t>
            </a:r>
            <a:endParaRPr kumimoji="0" lang="da-DK" sz="1400" u="none" strike="noStrike" kern="1200" cap="none" spc="0" normalizeH="0" baseline="0" noProof="0">
              <a:ln>
                <a:noFill/>
              </a:ln>
              <a:solidFill>
                <a:srgbClr val="14B4A3"/>
              </a:solidFill>
              <a:effectLst/>
              <a:uLnTx/>
              <a:uFillTx/>
              <a:latin typeface="Avenir Next"/>
            </a:endParaRPr>
          </a:p>
        </p:txBody>
      </p:sp>
      <p:pic>
        <p:nvPicPr>
          <p:cNvPr id="17" name="Grafik 16">
            <a:extLst>
              <a:ext uri="{FF2B5EF4-FFF2-40B4-BE49-F238E27FC236}">
                <a16:creationId xmlns:a16="http://schemas.microsoft.com/office/drawing/2014/main" id="{6648BF73-CF0C-9F46-9510-509856083A7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4930" y="2217280"/>
            <a:ext cx="630282" cy="630282"/>
          </a:xfrm>
          <a:prstGeom prst="rect">
            <a:avLst/>
          </a:prstGeom>
        </p:spPr>
      </p:pic>
      <p:pic>
        <p:nvPicPr>
          <p:cNvPr id="18" name="Grafik 17">
            <a:extLst>
              <a:ext uri="{FF2B5EF4-FFF2-40B4-BE49-F238E27FC236}">
                <a16:creationId xmlns:a16="http://schemas.microsoft.com/office/drawing/2014/main" id="{4E4404B0-CEBF-9839-C6FA-FA44EAEE6D2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53504" y="3310166"/>
            <a:ext cx="572984" cy="572984"/>
          </a:xfrm>
          <a:prstGeom prst="rect">
            <a:avLst/>
          </a:prstGeom>
        </p:spPr>
      </p:pic>
      <p:pic>
        <p:nvPicPr>
          <p:cNvPr id="5" name="Grafik 4">
            <a:extLst>
              <a:ext uri="{FF2B5EF4-FFF2-40B4-BE49-F238E27FC236}">
                <a16:creationId xmlns:a16="http://schemas.microsoft.com/office/drawing/2014/main" id="{729EA7C3-7A80-6BB5-96C4-98F1E944CAA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35735" y="2226056"/>
            <a:ext cx="630282" cy="630282"/>
          </a:xfrm>
          <a:prstGeom prst="rect">
            <a:avLst/>
          </a:prstGeom>
        </p:spPr>
      </p:pic>
      <p:pic>
        <p:nvPicPr>
          <p:cNvPr id="7" name="Grafik 6">
            <a:extLst>
              <a:ext uri="{FF2B5EF4-FFF2-40B4-BE49-F238E27FC236}">
                <a16:creationId xmlns:a16="http://schemas.microsoft.com/office/drawing/2014/main" id="{D3903A43-3E97-048B-7455-B208C6A711A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35735" y="3281518"/>
            <a:ext cx="630282" cy="630282"/>
          </a:xfrm>
          <a:prstGeom prst="rect">
            <a:avLst/>
          </a:prstGeom>
        </p:spPr>
      </p:pic>
      <p:sp>
        <p:nvSpPr>
          <p:cNvPr id="12" name="Rektangel 11">
            <a:extLst>
              <a:ext uri="{FF2B5EF4-FFF2-40B4-BE49-F238E27FC236}">
                <a16:creationId xmlns:a16="http://schemas.microsoft.com/office/drawing/2014/main" id="{56EF6CBF-50EB-24F2-2CF5-3ADEF221F285}"/>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8" name="Pladsholder til indhold 1">
            <a:extLst>
              <a:ext uri="{FF2B5EF4-FFF2-40B4-BE49-F238E27FC236}">
                <a16:creationId xmlns:a16="http://schemas.microsoft.com/office/drawing/2014/main" id="{213F91DA-B9A9-A4B8-41F9-23485AA48BBD}"/>
              </a:ext>
              <a:ext uri="{C183D7F6-B498-43B3-948B-1728B52AA6E4}">
                <adec:decorative xmlns:adec="http://schemas.microsoft.com/office/drawing/2017/decorative" val="1"/>
              </a:ext>
            </a:extLst>
          </p:cNvPr>
          <p:cNvSpPr txBox="1">
            <a:spLocks/>
          </p:cNvSpPr>
          <p:nvPr/>
        </p:nvSpPr>
        <p:spPr>
          <a:xfrm>
            <a:off x="11756571" y="6578600"/>
            <a:ext cx="445549" cy="279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5</a:t>
            </a:fld>
            <a:endParaRPr lang="da-DK" sz="1200"/>
          </a:p>
        </p:txBody>
      </p:sp>
      <p:sp>
        <p:nvSpPr>
          <p:cNvPr id="31" name="Rektangel 30">
            <a:extLst>
              <a:ext uri="{FF2B5EF4-FFF2-40B4-BE49-F238E27FC236}">
                <a16:creationId xmlns:a16="http://schemas.microsoft.com/office/drawing/2014/main" id="{25FECFAF-AD03-C630-E55E-E78B7D0A89F8}"/>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32" name="Rektangel 31">
            <a:extLst>
              <a:ext uri="{FF2B5EF4-FFF2-40B4-BE49-F238E27FC236}">
                <a16:creationId xmlns:a16="http://schemas.microsoft.com/office/drawing/2014/main" id="{821F5395-ACBA-90E9-589C-18EC1BAA48CD}"/>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33" name="Rektangel 32">
            <a:extLst>
              <a:ext uri="{FF2B5EF4-FFF2-40B4-BE49-F238E27FC236}">
                <a16:creationId xmlns:a16="http://schemas.microsoft.com/office/drawing/2014/main" id="{C86821DE-D88C-59BA-74CC-9FFA4AF879BC}"/>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34" name="Rektangel 33">
            <a:extLst>
              <a:ext uri="{FF2B5EF4-FFF2-40B4-BE49-F238E27FC236}">
                <a16:creationId xmlns:a16="http://schemas.microsoft.com/office/drawing/2014/main" id="{730F9D8E-958B-CE92-BA56-EDFF87D6C869}"/>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35" name="Rektangel 34">
            <a:extLst>
              <a:ext uri="{FF2B5EF4-FFF2-40B4-BE49-F238E27FC236}">
                <a16:creationId xmlns:a16="http://schemas.microsoft.com/office/drawing/2014/main" id="{001860AD-5793-172C-A525-3D0415299EC5}"/>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27" name="Grafik 26">
            <a:extLst>
              <a:ext uri="{FF2B5EF4-FFF2-40B4-BE49-F238E27FC236}">
                <a16:creationId xmlns:a16="http://schemas.microsoft.com/office/drawing/2014/main" id="{3698F809-9DF9-3D7A-8794-0C3D1583B14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2871" y="4974501"/>
            <a:ext cx="914400" cy="914400"/>
          </a:xfrm>
          <a:prstGeom prst="rect">
            <a:avLst/>
          </a:prstGeom>
        </p:spPr>
      </p:pic>
      <p:pic>
        <p:nvPicPr>
          <p:cNvPr id="29" name="Grafik 28">
            <a:extLst>
              <a:ext uri="{FF2B5EF4-FFF2-40B4-BE49-F238E27FC236}">
                <a16:creationId xmlns:a16="http://schemas.microsoft.com/office/drawing/2014/main" id="{F0CB8E7A-F106-6363-6047-AB0C3417FAAC}"/>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672507" y="5886837"/>
            <a:ext cx="914400" cy="914400"/>
          </a:xfrm>
          <a:prstGeom prst="rect">
            <a:avLst/>
          </a:prstGeom>
        </p:spPr>
      </p:pic>
    </p:spTree>
    <p:extLst>
      <p:ext uri="{BB962C8B-B14F-4D97-AF65-F5344CB8AC3E}">
        <p14:creationId xmlns:p14="http://schemas.microsoft.com/office/powerpoint/2010/main" val="379536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CF8C8-16B0-ABD9-6181-221A06A35334}"/>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725A9C51-DEA8-BE72-778C-C6F4BF222775}"/>
              </a:ext>
            </a:extLst>
          </p:cNvPr>
          <p:cNvSpPr>
            <a:spLocks noGrp="1"/>
          </p:cNvSpPr>
          <p:nvPr>
            <p:ph type="title" idx="4294967295"/>
          </p:nvPr>
        </p:nvSpPr>
        <p:spPr>
          <a:xfrm>
            <a:off x="434975" y="709613"/>
            <a:ext cx="9187996"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3600" b="0" i="0" u="none" strike="noStrike" kern="1200" cap="none" spc="0" normalizeH="0" baseline="0" noProof="0">
                <a:ln>
                  <a:noFill/>
                </a:ln>
                <a:solidFill>
                  <a:schemeClr val="tx1"/>
                </a:solidFill>
                <a:effectLst/>
                <a:uLnTx/>
                <a:uFillTx/>
                <a:latin typeface="Avenir Next"/>
                <a:ea typeface="+mn-ea"/>
                <a:cs typeface="+mn-cs"/>
              </a:rPr>
              <a:t>Video: </a:t>
            </a:r>
            <a:br>
              <a:rPr kumimoji="0" lang="da-DK" sz="3600" b="1" i="0" u="none" strike="noStrike" kern="1200" cap="none" spc="0" normalizeH="0" baseline="0" noProof="0">
                <a:ln>
                  <a:noFill/>
                </a:ln>
                <a:solidFill>
                  <a:schemeClr val="tx1"/>
                </a:solidFill>
                <a:effectLst/>
                <a:uLnTx/>
                <a:uFillTx/>
                <a:latin typeface="Avenir Next"/>
                <a:ea typeface="+mn-ea"/>
                <a:cs typeface="+mn-cs"/>
              </a:rPr>
            </a:br>
            <a:r>
              <a:rPr kumimoji="0" lang="da-DK" sz="3600" b="1" i="0" u="none" strike="noStrike" kern="1200" cap="none" spc="0" normalizeH="0" baseline="0" noProof="0">
                <a:ln>
                  <a:noFill/>
                </a:ln>
                <a:solidFill>
                  <a:schemeClr val="tx1"/>
                </a:solidFill>
                <a:effectLst/>
                <a:uLnTx/>
                <a:uFillTx/>
                <a:latin typeface="Avenir Next"/>
                <a:ea typeface="+mn-ea"/>
                <a:cs typeface="+mn-cs"/>
              </a:rPr>
              <a:t>Derfor er dialogen om AI vigtig </a:t>
            </a:r>
            <a:endParaRPr kumimoji="0" lang="da-DK" sz="36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7" name="Pladsholder til indhold 1">
            <a:extLst>
              <a:ext uri="{FF2B5EF4-FFF2-40B4-BE49-F238E27FC236}">
                <a16:creationId xmlns:a16="http://schemas.microsoft.com/office/drawing/2014/main" id="{8219A35B-85CA-54BB-E6A2-D61DE803CAB1}"/>
              </a:ext>
            </a:extLst>
          </p:cNvPr>
          <p:cNvSpPr>
            <a:spLocks noGrp="1"/>
          </p:cNvSpPr>
          <p:nvPr>
            <p:ph sz="half" idx="1"/>
          </p:nvPr>
        </p:nvSpPr>
        <p:spPr>
          <a:xfrm>
            <a:off x="4206578" y="2566345"/>
            <a:ext cx="3330000" cy="1965255"/>
          </a:xfrm>
        </p:spPr>
        <p:txBody>
          <a:bodyPr vert="horz" lIns="91440" tIns="45720" rIns="91440" bIns="45720" rtlCol="0" anchor="t">
            <a:noAutofit/>
          </a:bodyPr>
          <a:lstStyle/>
          <a:p>
            <a:r>
              <a:rPr lang="da-DK" sz="1400">
                <a:latin typeface="Avenir Next"/>
              </a:rPr>
              <a:t>Det er vigtigt at have en bevidst strategi for, hvordan man vil bruge AI i kommunen – og at man inddrager medarbejderne i dialogen om, hvor og hvordan teknologien giver mening.</a:t>
            </a:r>
            <a:endParaRPr lang="da-DK" sz="1400"/>
          </a:p>
          <a:p>
            <a:r>
              <a:rPr lang="da-DK" sz="1400">
                <a:latin typeface="Avenir Next"/>
              </a:rPr>
              <a:t>Brug fire minutter på at høre Martin Østergaard Christensen fortælle om, hvordan Aarhus Kommune har grebet processen an.</a:t>
            </a:r>
            <a:endParaRPr lang="da-DK" sz="1400"/>
          </a:p>
          <a:p>
            <a:endParaRPr lang="da-DK" sz="1400">
              <a:solidFill>
                <a:srgbClr val="000000"/>
              </a:solidFill>
              <a:latin typeface="Avenir Next"/>
            </a:endParaRPr>
          </a:p>
        </p:txBody>
      </p:sp>
      <p:sp>
        <p:nvSpPr>
          <p:cNvPr id="10" name="Rektangel 9">
            <a:extLst>
              <a:ext uri="{FF2B5EF4-FFF2-40B4-BE49-F238E27FC236}">
                <a16:creationId xmlns:a16="http://schemas.microsoft.com/office/drawing/2014/main" id="{EC85E5A4-4FE8-982A-D2FE-1EE5DDCCD8D7}"/>
              </a:ext>
            </a:extLst>
          </p:cNvPr>
          <p:cNvSpPr/>
          <p:nvPr/>
        </p:nvSpPr>
        <p:spPr>
          <a:xfrm>
            <a:off x="4820178" y="4617918"/>
            <a:ext cx="2709469"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rgbClr val="13B4A3"/>
                </a:solidFill>
              </a:rPr>
              <a:t>Brug videoen til at udfolde de strategiske overvejelser med AI</a:t>
            </a:r>
            <a:endParaRPr lang="da-DK" sz="1400" b="1">
              <a:solidFill>
                <a:srgbClr val="13B4A3"/>
              </a:solidFill>
            </a:endParaRPr>
          </a:p>
        </p:txBody>
      </p:sp>
      <p:sp>
        <p:nvSpPr>
          <p:cNvPr id="9" name="Rektangulær billedforklaring 16">
            <a:extLst>
              <a:ext uri="{FF2B5EF4-FFF2-40B4-BE49-F238E27FC236}">
                <a16:creationId xmlns:a16="http://schemas.microsoft.com/office/drawing/2014/main" id="{3DC56E34-69E8-D75F-09D9-5CA42BFA0935}"/>
              </a:ext>
            </a:extLst>
          </p:cNvPr>
          <p:cNvSpPr/>
          <p:nvPr/>
        </p:nvSpPr>
        <p:spPr>
          <a:xfrm>
            <a:off x="8338889" y="2568243"/>
            <a:ext cx="3330000" cy="2322083"/>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a:solidFill>
                  <a:schemeClr val="tx1"/>
                </a:solidFill>
                <a:ea typeface="+mn-lt"/>
                <a:cs typeface="+mn-lt"/>
              </a:rPr>
              <a:t>Kunstig intelligens rummer enormt potentiale i den offentlige sektor i Danmark. Vi skal være modige, nysgerrige og kritiske. Men frem for alt, så skal folk dele deres erfaringer, så de fejl, vi laver, og de potentialer, vi udløser, er noget, vi er fælles om og deler.</a:t>
            </a:r>
          </a:p>
        </p:txBody>
      </p:sp>
      <p:sp>
        <p:nvSpPr>
          <p:cNvPr id="14" name="Tekstfelt 17">
            <a:extLst>
              <a:ext uri="{FF2B5EF4-FFF2-40B4-BE49-F238E27FC236}">
                <a16:creationId xmlns:a16="http://schemas.microsoft.com/office/drawing/2014/main" id="{6E4A7C99-81FF-A160-D805-8251B29C4FDC}"/>
              </a:ext>
            </a:extLst>
          </p:cNvPr>
          <p:cNvSpPr txBox="1"/>
          <p:nvPr/>
        </p:nvSpPr>
        <p:spPr>
          <a:xfrm>
            <a:off x="9402270" y="5203025"/>
            <a:ext cx="2460384" cy="646331"/>
          </a:xfrm>
          <a:prstGeom prst="rect">
            <a:avLst/>
          </a:prstGeom>
          <a:noFill/>
        </p:spPr>
        <p:txBody>
          <a:bodyPr wrap="square" lIns="91440" tIns="45720" rIns="91440" bIns="4572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a:ea typeface="+mn-lt"/>
                <a:cs typeface="+mn-lt"/>
              </a:rPr>
              <a:t>Martin Østergaard Christensen</a:t>
            </a:r>
            <a:br>
              <a:rPr lang="da-DK" sz="1200" b="1">
                <a:ea typeface="+mn-lt"/>
                <a:cs typeface="+mn-lt"/>
              </a:rPr>
            </a:br>
            <a:r>
              <a:rPr lang="da-DK" sz="1200">
                <a:ea typeface="+mn-lt"/>
                <a:cs typeface="+mn-lt"/>
              </a:rPr>
              <a:t>Stadsdirektør</a:t>
            </a:r>
          </a:p>
          <a:p>
            <a:r>
              <a:rPr lang="da-DK" sz="1200">
                <a:ea typeface="+mn-lt"/>
                <a:cs typeface="+mn-lt"/>
              </a:rPr>
              <a:t>Aarhus Kommune </a:t>
            </a:r>
            <a:endParaRPr lang="da-DK" sz="1200"/>
          </a:p>
        </p:txBody>
      </p:sp>
      <p:sp>
        <p:nvSpPr>
          <p:cNvPr id="22" name="TextBox 21">
            <a:extLst>
              <a:ext uri="{FF2B5EF4-FFF2-40B4-BE49-F238E27FC236}">
                <a16:creationId xmlns:a16="http://schemas.microsoft.com/office/drawing/2014/main" id="{45F303E4-4FBB-618F-21ED-0D402C7E9E3C}"/>
              </a:ext>
            </a:extLst>
          </p:cNvPr>
          <p:cNvSpPr txBox="1"/>
          <p:nvPr/>
        </p:nvSpPr>
        <p:spPr>
          <a:xfrm>
            <a:off x="530223" y="5636309"/>
            <a:ext cx="3461206" cy="523220"/>
          </a:xfrm>
          <a:prstGeom prst="rect">
            <a:avLst/>
          </a:prstGeom>
          <a:noFill/>
        </p:spPr>
        <p:txBody>
          <a:bodyPr wrap="square">
            <a:spAutoFit/>
          </a:bodyPr>
          <a:lstStyle/>
          <a:p>
            <a:r>
              <a:rPr lang="da-DK" sz="1400" b="1" i="1" u="sng">
                <a:solidFill>
                  <a:srgbClr val="14B4A3"/>
                </a:solidFill>
                <a:hlinkClick r:id="rId3">
                  <a:extLst>
                    <a:ext uri="{A12FA001-AC4F-418D-AE19-62706E023703}">
                      <ahyp:hlinkClr xmlns:ahyp="http://schemas.microsoft.com/office/drawing/2018/hyperlinkcolor" val="tx"/>
                    </a:ext>
                  </a:extLst>
                </a:hlinkClick>
              </a:rPr>
              <a:t>Se videoen: Strategisk perspektiv på AI med Martin Østergaard Christensen</a:t>
            </a:r>
            <a:endParaRPr lang="da-DK" sz="1400" b="1">
              <a:solidFill>
                <a:srgbClr val="14B4A3"/>
              </a:solidFill>
            </a:endParaRPr>
          </a:p>
        </p:txBody>
      </p:sp>
      <p:pic>
        <p:nvPicPr>
          <p:cNvPr id="17" name="Grafik 18">
            <a:extLst>
              <a:ext uri="{FF2B5EF4-FFF2-40B4-BE49-F238E27FC236}">
                <a16:creationId xmlns:a16="http://schemas.microsoft.com/office/drawing/2014/main" id="{5AFFDA6B-69A4-2AA2-12D3-D28DED1D9FE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6118" y="1794803"/>
            <a:ext cx="1258937" cy="1258937"/>
          </a:xfrm>
          <a:prstGeom prst="rect">
            <a:avLst/>
          </a:prstGeom>
        </p:spPr>
      </p:pic>
      <p:sp>
        <p:nvSpPr>
          <p:cNvPr id="5" name="Tekstfelt 4">
            <a:extLst>
              <a:ext uri="{FF2B5EF4-FFF2-40B4-BE49-F238E27FC236}">
                <a16:creationId xmlns:a16="http://schemas.microsoft.com/office/drawing/2014/main" id="{A23163DE-D75B-E8C6-C4C2-7B523E973F8D}"/>
              </a:ext>
              <a:ext uri="{C183D7F6-B498-43B3-948B-1728B52AA6E4}">
                <adec:decorative xmlns:adec="http://schemas.microsoft.com/office/drawing/2017/decorative" val="1"/>
              </a:ext>
            </a:extLst>
          </p:cNvPr>
          <p:cNvSpPr txBox="1"/>
          <p:nvPr/>
        </p:nvSpPr>
        <p:spPr>
          <a:xfrm>
            <a:off x="530223" y="4864471"/>
            <a:ext cx="33228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a:solidFill>
                  <a:srgbClr val="13B4A3"/>
                </a:solidFill>
              </a:rPr>
              <a:t>Martin Østergaard Christensen, </a:t>
            </a:r>
            <a:endParaRPr lang="da-DK" sz="1400">
              <a:solidFill>
                <a:srgbClr val="000000"/>
              </a:solidFill>
            </a:endParaRPr>
          </a:p>
          <a:p>
            <a:r>
              <a:rPr lang="da-DK" sz="1400">
                <a:solidFill>
                  <a:srgbClr val="13B4A3"/>
                </a:solidFill>
              </a:rPr>
              <a:t>Stadsdirektør, Aarhus Kommune</a:t>
            </a:r>
          </a:p>
        </p:txBody>
      </p:sp>
      <p:sp>
        <p:nvSpPr>
          <p:cNvPr id="6" name="Rektangel 5">
            <a:extLst>
              <a:ext uri="{FF2B5EF4-FFF2-40B4-BE49-F238E27FC236}">
                <a16:creationId xmlns:a16="http://schemas.microsoft.com/office/drawing/2014/main" id="{0A06D8BD-37CC-D99C-EE82-BFD6FA0FB647}"/>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pic>
        <p:nvPicPr>
          <p:cNvPr id="13" name="Billede 12">
            <a:extLst>
              <a:ext uri="{FF2B5EF4-FFF2-40B4-BE49-F238E27FC236}">
                <a16:creationId xmlns:a16="http://schemas.microsoft.com/office/drawing/2014/main" id="{5E0C2EB2-1480-333C-6895-0C04012D9E2F}"/>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rcRect l="21930" t="1619" r="21726" b="30063"/>
          <a:stretch>
            <a:fillRect/>
          </a:stretch>
        </p:blipFill>
        <p:spPr>
          <a:xfrm>
            <a:off x="533268" y="2561553"/>
            <a:ext cx="3328804" cy="2054300"/>
          </a:xfrm>
          <a:prstGeom prst="rect">
            <a:avLst/>
          </a:prstGeom>
        </p:spPr>
      </p:pic>
      <p:pic>
        <p:nvPicPr>
          <p:cNvPr id="15" name="Pladsholder til indhold 17">
            <a:extLst>
              <a:ext uri="{FF2B5EF4-FFF2-40B4-BE49-F238E27FC236}">
                <a16:creationId xmlns:a16="http://schemas.microsoft.com/office/drawing/2014/main" id="{AA966C55-B939-D739-7953-6E26CE198EA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l="23276" t="25734" r="25246" b="41353"/>
          <a:stretch>
            <a:fillRect/>
          </a:stretch>
        </p:blipFill>
        <p:spPr>
          <a:xfrm>
            <a:off x="806722" y="2711244"/>
            <a:ext cx="2771538" cy="1767757"/>
          </a:xfrm>
          <a:prstGeom prst="rect">
            <a:avLst/>
          </a:prstGeom>
        </p:spPr>
      </p:pic>
      <p:sp>
        <p:nvSpPr>
          <p:cNvPr id="2" name="Rektangel 1">
            <a:extLst>
              <a:ext uri="{FF2B5EF4-FFF2-40B4-BE49-F238E27FC236}">
                <a16:creationId xmlns:a16="http://schemas.microsoft.com/office/drawing/2014/main" id="{71CBDB53-192C-1789-8AA1-7E683F36BB32}"/>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3" name="Rektangel 2">
            <a:extLst>
              <a:ext uri="{FF2B5EF4-FFF2-40B4-BE49-F238E27FC236}">
                <a16:creationId xmlns:a16="http://schemas.microsoft.com/office/drawing/2014/main" id="{1C205058-3AFB-27EA-EBA6-C2238C9D1A4C}"/>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EAC2C659-5BC9-3599-85BA-B16B2E797C82}"/>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8" name="Rektangel 17">
            <a:extLst>
              <a:ext uri="{FF2B5EF4-FFF2-40B4-BE49-F238E27FC236}">
                <a16:creationId xmlns:a16="http://schemas.microsoft.com/office/drawing/2014/main" id="{76838A54-472A-E1E2-4CE4-8343F0980E5C}"/>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9" name="Rektangel 18">
            <a:extLst>
              <a:ext uri="{FF2B5EF4-FFF2-40B4-BE49-F238E27FC236}">
                <a16:creationId xmlns:a16="http://schemas.microsoft.com/office/drawing/2014/main" id="{F418F3EA-9324-F3A5-75B1-324D5BC6C2E3}"/>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20" name="Grafik 19">
            <a:extLst>
              <a:ext uri="{FF2B5EF4-FFF2-40B4-BE49-F238E27FC236}">
                <a16:creationId xmlns:a16="http://schemas.microsoft.com/office/drawing/2014/main" id="{B0C1C12A-5EED-A932-4C7B-1FBCEF64895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94887" y="4790554"/>
            <a:ext cx="624016" cy="624016"/>
          </a:xfrm>
          <a:prstGeom prst="rect">
            <a:avLst/>
          </a:prstGeom>
        </p:spPr>
      </p:pic>
    </p:spTree>
    <p:extLst>
      <p:ext uri="{BB962C8B-B14F-4D97-AF65-F5344CB8AC3E}">
        <p14:creationId xmlns:p14="http://schemas.microsoft.com/office/powerpoint/2010/main" val="72622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FE6D-79A0-B744-766B-DC2E39EBF75C}"/>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D53A1262-5BE6-3E3E-2C9B-741E80AEB49E}"/>
              </a:ext>
            </a:extLst>
          </p:cNvPr>
          <p:cNvSpPr>
            <a:spLocks noGrp="1"/>
          </p:cNvSpPr>
          <p:nvPr>
            <p:ph type="title" idx="4294967295"/>
          </p:nvPr>
        </p:nvSpPr>
        <p:spPr>
          <a:xfrm>
            <a:off x="436563" y="623888"/>
            <a:ext cx="10815637"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tx1"/>
                </a:solidFill>
                <a:effectLst/>
                <a:uLnTx/>
                <a:uFillTx/>
                <a:latin typeface="Avenir Next"/>
                <a:ea typeface="+mn-ea"/>
                <a:cs typeface="+mn-cs"/>
              </a:rPr>
              <a:t>Kommunerne bruger fx AI til at</a:t>
            </a:r>
            <a:r>
              <a:rPr kumimoji="0" lang="da-DK" sz="3200" b="1" i="0" u="none" strike="noStrike" kern="1200" cap="none" spc="0" normalizeH="0" baseline="0" noProof="0">
                <a:ln>
                  <a:noFill/>
                </a:ln>
                <a:solidFill>
                  <a:srgbClr val="FF0000"/>
                </a:solidFill>
                <a:effectLst/>
                <a:uLnTx/>
                <a:uFillTx/>
                <a:latin typeface="Avenir Next"/>
                <a:ea typeface="+mn-ea"/>
                <a:cs typeface="+mn-cs"/>
              </a:rPr>
              <a:t> </a:t>
            </a:r>
            <a:r>
              <a:rPr kumimoji="0" lang="da-DK" sz="3200" b="1" i="0" u="none" strike="noStrike" kern="1200" cap="none" spc="0" normalizeH="0" baseline="0" noProof="0">
                <a:ln>
                  <a:noFill/>
                </a:ln>
                <a:solidFill>
                  <a:schemeClr val="tx1"/>
                </a:solidFill>
                <a:effectLst/>
                <a:uLnTx/>
                <a:uFillTx/>
                <a:latin typeface="Avenir Next"/>
                <a:ea typeface="+mn-ea"/>
                <a:cs typeface="+mn-cs"/>
              </a:rPr>
              <a:t>… </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3" name="Pladsholder til indhold 1">
            <a:extLst>
              <a:ext uri="{FF2B5EF4-FFF2-40B4-BE49-F238E27FC236}">
                <a16:creationId xmlns:a16="http://schemas.microsoft.com/office/drawing/2014/main" id="{99A70D5D-32BE-6D0F-693C-CCC4794DCEF2}"/>
              </a:ext>
            </a:extLst>
          </p:cNvPr>
          <p:cNvSpPr>
            <a:spLocks noGrp="1"/>
          </p:cNvSpPr>
          <p:nvPr>
            <p:ph sz="half" idx="1"/>
          </p:nvPr>
        </p:nvSpPr>
        <p:spPr>
          <a:xfrm>
            <a:off x="475822" y="1894368"/>
            <a:ext cx="8464977" cy="4339429"/>
          </a:xfrm>
        </p:spPr>
        <p:txBody>
          <a:bodyPr vert="horz" lIns="91440" tIns="45720" rIns="91440" bIns="45720" rtlCol="0" anchor="t">
            <a:noAutofit/>
          </a:bodyPr>
          <a:lstStyle/>
          <a:p>
            <a:pPr marL="285750" indent="-285750">
              <a:lnSpc>
                <a:spcPct val="100000"/>
              </a:lnSpc>
              <a:buChar char="•"/>
            </a:pPr>
            <a:r>
              <a:rPr lang="da-DK" sz="1500" b="1">
                <a:latin typeface="Avenir Next"/>
              </a:rPr>
              <a:t>Løse rutineprægede opgaver</a:t>
            </a:r>
            <a:br>
              <a:rPr lang="da-DK" sz="1500" b="1"/>
            </a:br>
            <a:r>
              <a:rPr lang="da-DK" sz="1500">
                <a:solidFill>
                  <a:srgbClr val="000000"/>
                </a:solidFill>
                <a:latin typeface="Avenir Next"/>
              </a:rPr>
              <a:t>– fx at skrive referater, planlægge vagter/ruter eller lave udkast til dokumentation.</a:t>
            </a:r>
            <a:endParaRPr lang="da-DK" sz="1500">
              <a:solidFill>
                <a:srgbClr val="FF0000"/>
              </a:solidFill>
              <a:latin typeface="Avenir Next"/>
            </a:endParaRPr>
          </a:p>
          <a:p>
            <a:pPr marL="285750" indent="-285750">
              <a:lnSpc>
                <a:spcPct val="100000"/>
              </a:lnSpc>
              <a:buFont typeface="Arial" panose="020B0604020202020204" pitchFamily="34" charset="0"/>
              <a:buChar char="•"/>
            </a:pPr>
            <a:r>
              <a:rPr lang="da-DK" sz="1500" b="1">
                <a:latin typeface="Avenir Next"/>
              </a:rPr>
              <a:t>Søge viden</a:t>
            </a:r>
            <a:br>
              <a:rPr lang="da-DK" sz="1500" b="1"/>
            </a:br>
            <a:r>
              <a:rPr lang="da-DK" sz="1500">
                <a:latin typeface="Avenir Next"/>
              </a:rPr>
              <a:t>– fx ved hjælp af generelle eller specialiserede </a:t>
            </a:r>
            <a:r>
              <a:rPr lang="da-DK" sz="1500" err="1">
                <a:latin typeface="Avenir Next"/>
              </a:rPr>
              <a:t>chatbots</a:t>
            </a:r>
            <a:r>
              <a:rPr lang="da-DK" sz="1500">
                <a:latin typeface="Avenir Next"/>
              </a:rPr>
              <a:t> eller AI-assistenter. </a:t>
            </a:r>
            <a:endParaRPr lang="da-DK" sz="1500"/>
          </a:p>
          <a:p>
            <a:pPr marL="285750" indent="-285750">
              <a:lnSpc>
                <a:spcPct val="100000"/>
              </a:lnSpc>
              <a:buFont typeface="Arial" panose="020B0604020202020204" pitchFamily="34" charset="0"/>
              <a:buChar char="•"/>
            </a:pPr>
            <a:r>
              <a:rPr lang="da-DK" sz="1500" b="1">
                <a:latin typeface="Avenir Next"/>
              </a:rPr>
              <a:t>Skabe overblik over komplekse data</a:t>
            </a:r>
            <a:br>
              <a:rPr lang="da-DK" sz="1500" b="1"/>
            </a:br>
            <a:r>
              <a:rPr lang="da-DK" sz="1500">
                <a:latin typeface="Avenir Next"/>
              </a:rPr>
              <a:t>– fx analysere store datasæt, opsummere høringssvar eller udskrifter af samtaler e.l.</a:t>
            </a:r>
          </a:p>
          <a:p>
            <a:pPr marL="285750" indent="-285750">
              <a:lnSpc>
                <a:spcPct val="100000"/>
              </a:lnSpc>
              <a:buFont typeface="Arial" panose="020B0604020202020204" pitchFamily="34" charset="0"/>
              <a:buChar char="•"/>
            </a:pPr>
            <a:r>
              <a:rPr lang="da-DK" sz="1500" b="1">
                <a:latin typeface="Avenir Next"/>
              </a:rPr>
              <a:t>Give faglig sparring</a:t>
            </a:r>
            <a:br>
              <a:rPr lang="da-DK" sz="1500" b="1"/>
            </a:br>
            <a:r>
              <a:rPr lang="da-DK" sz="1500">
                <a:latin typeface="Avenir Next"/>
              </a:rPr>
              <a:t>– fx ved at komme med input til sagsbehandling eller feedback på tekstudkast </a:t>
            </a:r>
            <a:endParaRPr lang="da-DK" sz="1500"/>
          </a:p>
          <a:p>
            <a:pPr marL="285750" indent="-285750">
              <a:lnSpc>
                <a:spcPct val="100000"/>
              </a:lnSpc>
              <a:buFont typeface="Arial" panose="020B0604020202020204" pitchFamily="34" charset="0"/>
              <a:buChar char="•"/>
            </a:pPr>
            <a:r>
              <a:rPr lang="da-DK" sz="1500" b="1">
                <a:latin typeface="Avenir Next"/>
              </a:rPr>
              <a:t>Lave første udkast til skriftligt materiale </a:t>
            </a:r>
            <a:br>
              <a:rPr lang="da-DK" sz="1500" b="1"/>
            </a:br>
            <a:r>
              <a:rPr lang="da-DK" sz="1500">
                <a:latin typeface="Avenir Next"/>
              </a:rPr>
              <a:t>– fx til breve, mails, dagsordener eller planer.</a:t>
            </a:r>
            <a:endParaRPr lang="da-DK" sz="1500"/>
          </a:p>
          <a:p>
            <a:pPr marL="285750" indent="-285750">
              <a:lnSpc>
                <a:spcPct val="100000"/>
              </a:lnSpc>
              <a:buFont typeface="Arial" panose="020B0604020202020204" pitchFamily="34" charset="0"/>
              <a:buChar char="•"/>
            </a:pPr>
            <a:r>
              <a:rPr lang="da-DK" sz="1500" b="1">
                <a:latin typeface="Avenir Next"/>
              </a:rPr>
              <a:t>Lave "intelligent monitorering"</a:t>
            </a:r>
            <a:br>
              <a:rPr lang="da-DK" sz="1500" b="1"/>
            </a:br>
            <a:r>
              <a:rPr lang="da-DK" sz="1500">
                <a:latin typeface="Avenir Next"/>
              </a:rPr>
              <a:t>– fx af kørselsmønstre, energiforbrug eller fald på plejecentre.</a:t>
            </a:r>
            <a:endParaRPr lang="da-DK" sz="1500" b="1"/>
          </a:p>
        </p:txBody>
      </p:sp>
      <p:sp>
        <p:nvSpPr>
          <p:cNvPr id="5" name="Rektangel 4">
            <a:extLst>
              <a:ext uri="{FF2B5EF4-FFF2-40B4-BE49-F238E27FC236}">
                <a16:creationId xmlns:a16="http://schemas.microsoft.com/office/drawing/2014/main" id="{10266599-ABD7-91B5-C2C5-96C831D7B59A}"/>
              </a:ext>
            </a:extLst>
          </p:cNvPr>
          <p:cNvSpPr/>
          <p:nvPr/>
        </p:nvSpPr>
        <p:spPr>
          <a:xfrm>
            <a:off x="1292177" y="5790419"/>
            <a:ext cx="7845198" cy="9116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rgbClr val="11A898"/>
                </a:solidFill>
              </a:rPr>
              <a:t>Hvilke opgaver har vi allerede erfaring med at lade AI understøtte? </a:t>
            </a:r>
          </a:p>
        </p:txBody>
      </p:sp>
      <p:sp>
        <p:nvSpPr>
          <p:cNvPr id="6" name="Rektangel 5">
            <a:extLst>
              <a:ext uri="{FF2B5EF4-FFF2-40B4-BE49-F238E27FC236}">
                <a16:creationId xmlns:a16="http://schemas.microsoft.com/office/drawing/2014/main" id="{E3A7ADCA-4B11-23A5-9E65-0540C81525CC}"/>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Rektangel 1">
            <a:extLst>
              <a:ext uri="{FF2B5EF4-FFF2-40B4-BE49-F238E27FC236}">
                <a16:creationId xmlns:a16="http://schemas.microsoft.com/office/drawing/2014/main" id="{56C66481-57D0-B9C7-7D0B-E3A8ECACEF72}"/>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11" name="Rektangel 10">
            <a:extLst>
              <a:ext uri="{FF2B5EF4-FFF2-40B4-BE49-F238E27FC236}">
                <a16:creationId xmlns:a16="http://schemas.microsoft.com/office/drawing/2014/main" id="{334A15C0-1FC2-D639-86E2-FBACF71D35BC}"/>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2" name="Rektangel 11">
            <a:extLst>
              <a:ext uri="{FF2B5EF4-FFF2-40B4-BE49-F238E27FC236}">
                <a16:creationId xmlns:a16="http://schemas.microsoft.com/office/drawing/2014/main" id="{546549B6-0795-5D61-F13C-585D5DF50A96}"/>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3" name="Rektangel 12">
            <a:extLst>
              <a:ext uri="{FF2B5EF4-FFF2-40B4-BE49-F238E27FC236}">
                <a16:creationId xmlns:a16="http://schemas.microsoft.com/office/drawing/2014/main" id="{A1DCF3EA-8692-40F6-1D02-55D649EA84F3}"/>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4" name="Rektangel 13">
            <a:extLst>
              <a:ext uri="{FF2B5EF4-FFF2-40B4-BE49-F238E27FC236}">
                <a16:creationId xmlns:a16="http://schemas.microsoft.com/office/drawing/2014/main" id="{12A49307-02AC-451A-7A54-3D0B520D1B2B}"/>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7" name="Grafik 6">
            <a:extLst>
              <a:ext uri="{FF2B5EF4-FFF2-40B4-BE49-F238E27FC236}">
                <a16:creationId xmlns:a16="http://schemas.microsoft.com/office/drawing/2014/main" id="{29E24168-5A4A-D53D-F0BE-65C39C9C63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777" y="5625153"/>
            <a:ext cx="914400" cy="914400"/>
          </a:xfrm>
          <a:prstGeom prst="rect">
            <a:avLst/>
          </a:prstGeom>
        </p:spPr>
      </p:pic>
    </p:spTree>
    <p:extLst>
      <p:ext uri="{BB962C8B-B14F-4D97-AF65-F5344CB8AC3E}">
        <p14:creationId xmlns:p14="http://schemas.microsoft.com/office/powerpoint/2010/main" val="5211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0AE2-CF18-5377-DFD9-86F98479CCAD}"/>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36CC4CE0-5B32-70C1-A368-F87C6BB1C73D}"/>
              </a:ext>
            </a:extLst>
          </p:cNvPr>
          <p:cNvSpPr>
            <a:spLocks noGrp="1"/>
          </p:cNvSpPr>
          <p:nvPr>
            <p:ph type="title" idx="4294967295"/>
          </p:nvPr>
        </p:nvSpPr>
        <p:spPr>
          <a:xfrm>
            <a:off x="400050" y="2043113"/>
            <a:ext cx="10815638"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tx1"/>
                </a:solidFill>
                <a:effectLst/>
                <a:uLnTx/>
                <a:uFillTx/>
                <a:latin typeface="Avenir Next" panose="020B0503020202020204" pitchFamily="34" charset="0"/>
                <a:ea typeface="+mn-ea"/>
                <a:cs typeface="+mn-cs"/>
              </a:rPr>
              <a:t>Se eksempler på</a:t>
            </a:r>
            <a:br>
              <a:rPr kumimoji="0" lang="da-DK" sz="3200" b="1" i="0" u="none" strike="noStrike" kern="1200" cap="none" spc="0" normalizeH="0" baseline="0" noProof="0">
                <a:ln>
                  <a:noFill/>
                </a:ln>
                <a:solidFill>
                  <a:schemeClr val="tx1"/>
                </a:solidFill>
                <a:effectLst/>
                <a:uLnTx/>
                <a:uFillTx/>
                <a:latin typeface="Avenir Next" panose="020B0503020202020204" pitchFamily="34" charset="0"/>
                <a:ea typeface="+mn-ea"/>
                <a:cs typeface="+mn-cs"/>
              </a:rPr>
            </a:br>
            <a:r>
              <a:rPr kumimoji="0" lang="da-DK" sz="3200" b="1" i="0" u="none" strike="noStrike" kern="1200" cap="none" spc="0" normalizeH="0" baseline="0" noProof="0">
                <a:ln>
                  <a:noFill/>
                </a:ln>
                <a:solidFill>
                  <a:schemeClr val="tx1"/>
                </a:solidFill>
                <a:effectLst/>
                <a:uLnTx/>
                <a:uFillTx/>
                <a:latin typeface="Avenir Next" panose="020B0503020202020204" pitchFamily="34" charset="0"/>
                <a:ea typeface="+mn-ea"/>
                <a:cs typeface="+mn-cs"/>
              </a:rPr>
              <a:t>AI-projekter i kommunerne</a:t>
            </a:r>
          </a:p>
        </p:txBody>
      </p:sp>
      <p:sp>
        <p:nvSpPr>
          <p:cNvPr id="6" name="Rektangel 5">
            <a:extLst>
              <a:ext uri="{FF2B5EF4-FFF2-40B4-BE49-F238E27FC236}">
                <a16:creationId xmlns:a16="http://schemas.microsoft.com/office/drawing/2014/main" id="{EB0C6D50-2F02-1750-8707-430C2FA31B5D}"/>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3" name="Pladsholder til indhold 1">
            <a:extLst>
              <a:ext uri="{FF2B5EF4-FFF2-40B4-BE49-F238E27FC236}">
                <a16:creationId xmlns:a16="http://schemas.microsoft.com/office/drawing/2014/main" id="{FF771FD4-6CB6-59AD-DC2F-36140020FFB3}"/>
              </a:ext>
            </a:extLst>
          </p:cNvPr>
          <p:cNvSpPr>
            <a:spLocks noGrp="1"/>
          </p:cNvSpPr>
          <p:nvPr>
            <p:ph sz="half" idx="1"/>
          </p:nvPr>
        </p:nvSpPr>
        <p:spPr>
          <a:xfrm>
            <a:off x="398358" y="3462625"/>
            <a:ext cx="5660571" cy="1418990"/>
          </a:xfrm>
        </p:spPr>
        <p:txBody>
          <a:bodyPr vert="horz" lIns="91440" tIns="45720" rIns="91440" bIns="45720" rtlCol="0" anchor="t">
            <a:normAutofit/>
          </a:bodyPr>
          <a:lstStyle/>
          <a:p>
            <a:pPr>
              <a:defRPr/>
            </a:pPr>
            <a:r>
              <a:rPr lang="da-DK" sz="1600">
                <a:latin typeface="Avenir Next"/>
              </a:rPr>
              <a:t>Der er mange AI-projekter i gang i kommunerne. KL har lavet et interaktivt landkort med overblik over alle projekter både i drift og i udvikling – fordelt på fagområder og kommuner. </a:t>
            </a:r>
          </a:p>
          <a:p>
            <a:pPr lvl="0">
              <a:defRPr/>
            </a:pPr>
            <a:r>
              <a:rPr lang="da-DK" sz="1600" u="sng">
                <a:solidFill>
                  <a:srgbClr val="14B4A3"/>
                </a:solidFill>
                <a:latin typeface="Avenir Next"/>
                <a:hlinkClick r:id="rId3">
                  <a:extLst>
                    <a:ext uri="{A12FA001-AC4F-418D-AE19-62706E023703}">
                      <ahyp:hlinkClr xmlns:ahyp="http://schemas.microsoft.com/office/drawing/2018/hyperlinkcolor" val="tx"/>
                    </a:ext>
                  </a:extLst>
                </a:hlinkClick>
              </a:rPr>
              <a:t>Se Kommunernes AI-landkort</a:t>
            </a:r>
          </a:p>
          <a:p>
            <a:pPr lvl="0">
              <a:defRPr/>
            </a:pPr>
            <a:endParaRPr lang="da-DK" sz="1600" i="1">
              <a:solidFill>
                <a:srgbClr val="0595AA"/>
              </a:solidFill>
            </a:endParaRPr>
          </a:p>
        </p:txBody>
      </p:sp>
      <p:pic>
        <p:nvPicPr>
          <p:cNvPr id="11" name="Billede 10">
            <a:extLst>
              <a:ext uri="{FF2B5EF4-FFF2-40B4-BE49-F238E27FC236}">
                <a16:creationId xmlns:a16="http://schemas.microsoft.com/office/drawing/2014/main" id="{65255A41-D03C-00AF-D3F6-A297CDBA7633}"/>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613057" y="2043634"/>
            <a:ext cx="4960914" cy="3286606"/>
          </a:xfrm>
          <a:prstGeom prst="rect">
            <a:avLst/>
          </a:prstGeom>
        </p:spPr>
      </p:pic>
      <p:sp>
        <p:nvSpPr>
          <p:cNvPr id="12" name="Rektangel 11">
            <a:extLst>
              <a:ext uri="{FF2B5EF4-FFF2-40B4-BE49-F238E27FC236}">
                <a16:creationId xmlns:a16="http://schemas.microsoft.com/office/drawing/2014/main" id="{5A5D022D-E1EC-14DA-F931-BB13B916EFB2}"/>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13" name="Rektangel 12">
            <a:extLst>
              <a:ext uri="{FF2B5EF4-FFF2-40B4-BE49-F238E27FC236}">
                <a16:creationId xmlns:a16="http://schemas.microsoft.com/office/drawing/2014/main" id="{F4C5A69D-8FE4-3E5C-FF21-CCBF62CB5CD9}"/>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4" name="Rektangel 13">
            <a:extLst>
              <a:ext uri="{FF2B5EF4-FFF2-40B4-BE49-F238E27FC236}">
                <a16:creationId xmlns:a16="http://schemas.microsoft.com/office/drawing/2014/main" id="{47861B58-3AD1-B93A-5996-716F321506FC}"/>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5" name="Rektangel 14">
            <a:extLst>
              <a:ext uri="{FF2B5EF4-FFF2-40B4-BE49-F238E27FC236}">
                <a16:creationId xmlns:a16="http://schemas.microsoft.com/office/drawing/2014/main" id="{F0F9D5A5-7A38-E0B8-DA93-F33BD4877D33}"/>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6" name="Rektangel 15">
            <a:extLst>
              <a:ext uri="{FF2B5EF4-FFF2-40B4-BE49-F238E27FC236}">
                <a16:creationId xmlns:a16="http://schemas.microsoft.com/office/drawing/2014/main" id="{521F2E86-A29F-4906-C7DB-865D52C85649}"/>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
        <p:nvSpPr>
          <p:cNvPr id="7" name="Rektangel 6">
            <a:extLst>
              <a:ext uri="{FF2B5EF4-FFF2-40B4-BE49-F238E27FC236}">
                <a16:creationId xmlns:a16="http://schemas.microsoft.com/office/drawing/2014/main" id="{DC020AEB-4793-9EB6-E616-64B22316DC4E}"/>
              </a:ext>
            </a:extLst>
          </p:cNvPr>
          <p:cNvSpPr/>
          <p:nvPr/>
        </p:nvSpPr>
        <p:spPr>
          <a:xfrm>
            <a:off x="284944" y="5758076"/>
            <a:ext cx="8423325"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i="1">
                <a:solidFill>
                  <a:schemeClr val="accent4"/>
                </a:solidFill>
              </a:rPr>
              <a:t>Find udvalgte cases i de fire faglige sektioner i dette materiale </a:t>
            </a:r>
          </a:p>
          <a:p>
            <a:endParaRPr lang="da-DK" sz="1600" b="1" i="1">
              <a:solidFill>
                <a:schemeClr val="accent4"/>
              </a:solidFill>
            </a:endParaRPr>
          </a:p>
        </p:txBody>
      </p:sp>
    </p:spTree>
    <p:extLst>
      <p:ext uri="{BB962C8B-B14F-4D97-AF65-F5344CB8AC3E}">
        <p14:creationId xmlns:p14="http://schemas.microsoft.com/office/powerpoint/2010/main" val="119106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F611-7DCB-55C7-12C4-0747BC79C399}"/>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B910F153-6CA3-1FA5-622D-42BAA469D81D}"/>
              </a:ext>
            </a:extLst>
          </p:cNvPr>
          <p:cNvSpPr>
            <a:spLocks noGrp="1"/>
          </p:cNvSpPr>
          <p:nvPr>
            <p:ph type="title" idx="4294967295"/>
          </p:nvPr>
        </p:nvSpPr>
        <p:spPr>
          <a:xfrm>
            <a:off x="436563" y="904875"/>
            <a:ext cx="9902825" cy="1360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600" b="1" i="0" u="none" strike="noStrike" kern="1200" cap="none" spc="0" normalizeH="0" baseline="0" noProof="0">
                <a:ln>
                  <a:noFill/>
                </a:ln>
                <a:solidFill>
                  <a:schemeClr val="tx1"/>
                </a:solidFill>
                <a:effectLst/>
                <a:uLnTx/>
                <a:uFillTx/>
                <a:latin typeface="Avenir Next"/>
                <a:ea typeface="+mn-ea"/>
                <a:cs typeface="+mn-cs"/>
              </a:rPr>
              <a:t>Fremtidens velfærd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600" b="1" i="0" u="none" strike="noStrike" kern="1200" cap="none" spc="0" normalizeH="0" baseline="0" noProof="0">
                <a:ln>
                  <a:noFill/>
                </a:ln>
                <a:solidFill>
                  <a:schemeClr val="tx1"/>
                </a:solidFill>
                <a:effectLst/>
                <a:uLnTx/>
                <a:uFillTx/>
                <a:latin typeface="Avenir Next" panose="020B0503020202020204" pitchFamily="34" charset="0"/>
                <a:ea typeface="+mn-ea"/>
                <a:cs typeface="+mn-cs"/>
              </a:rPr>
              <a:t>med AI i 2030</a:t>
            </a:r>
            <a:endParaRPr kumimoji="0" lang="da-DK" sz="3600" b="0" i="0" u="none" strike="noStrike" kern="1200" cap="none" spc="0" normalizeH="0" baseline="0" noProof="0">
              <a:ln>
                <a:noFill/>
              </a:ln>
              <a:solidFill>
                <a:srgbClr val="FF0000"/>
              </a:solidFill>
              <a:effectLst/>
              <a:uLnTx/>
              <a:uFillTx/>
              <a:latin typeface="Avenir Next" panose="020B0503020202020204" pitchFamily="34" charset="0"/>
              <a:ea typeface="+mn-ea"/>
              <a:cs typeface="+mn-cs"/>
            </a:endParaRPr>
          </a:p>
        </p:txBody>
      </p:sp>
      <p:sp>
        <p:nvSpPr>
          <p:cNvPr id="2" name="Pladsholder til indhold 1">
            <a:extLst>
              <a:ext uri="{FF2B5EF4-FFF2-40B4-BE49-F238E27FC236}">
                <a16:creationId xmlns:a16="http://schemas.microsoft.com/office/drawing/2014/main" id="{B210052E-D1EA-0561-6DBC-1E428F2A069D}"/>
              </a:ext>
            </a:extLst>
          </p:cNvPr>
          <p:cNvSpPr>
            <a:spLocks noGrp="1"/>
          </p:cNvSpPr>
          <p:nvPr>
            <p:ph sz="half" idx="1"/>
          </p:nvPr>
        </p:nvSpPr>
        <p:spPr>
          <a:xfrm>
            <a:off x="436650" y="2195776"/>
            <a:ext cx="5479775" cy="3549317"/>
          </a:xfrm>
        </p:spPr>
        <p:txBody>
          <a:bodyPr vert="horz" lIns="91440" tIns="45720" rIns="91440" bIns="45720" rtlCol="0" anchor="t">
            <a:noAutofit/>
          </a:bodyPr>
          <a:lstStyle/>
          <a:p>
            <a:pPr>
              <a:lnSpc>
                <a:spcPct val="100000"/>
              </a:lnSpc>
            </a:pPr>
            <a:r>
              <a:rPr lang="da-DK">
                <a:solidFill>
                  <a:srgbClr val="FF0000"/>
                </a:solidFill>
                <a:latin typeface="Avenir Next"/>
              </a:rPr>
              <a:t> </a:t>
            </a:r>
            <a:endParaRPr lang="da-DK">
              <a:solidFill>
                <a:srgbClr val="FF0000"/>
              </a:solidFill>
            </a:endParaRPr>
          </a:p>
          <a:p>
            <a:pPr>
              <a:lnSpc>
                <a:spcPct val="100000"/>
              </a:lnSpc>
            </a:pPr>
            <a:r>
              <a:rPr lang="da-DK" sz="1500">
                <a:latin typeface="Avenir Next"/>
              </a:rPr>
              <a:t>Hvordan kommer brugen af AI til at se ud i kommunerne i 2030? Og hvordan kommer den udvikling til at påvirke borgernes oplevelse af velfærden? </a:t>
            </a:r>
            <a:br>
              <a:rPr lang="da-DK" sz="1500">
                <a:latin typeface="Avenir Next"/>
              </a:rPr>
            </a:br>
            <a:br>
              <a:rPr lang="da-DK" sz="1500"/>
            </a:br>
            <a:r>
              <a:rPr lang="da-DK" sz="1500">
                <a:latin typeface="Avenir Next"/>
              </a:rPr>
              <a:t>Det skal vi drøfte – og selv være med til at præge. </a:t>
            </a:r>
            <a:endParaRPr lang="da-DK" sz="1500"/>
          </a:p>
          <a:p>
            <a:pPr>
              <a:lnSpc>
                <a:spcPct val="100000"/>
              </a:lnSpc>
            </a:pPr>
            <a:r>
              <a:rPr lang="da-DK" sz="1500">
                <a:latin typeface="Avenir Next"/>
              </a:rPr>
              <a:t>Her er to scenarier, hvor udviklingen er sat på spidsen. Brug dem til at spørge hinanden:</a:t>
            </a:r>
            <a:endParaRPr lang="da-DK" sz="1500"/>
          </a:p>
        </p:txBody>
      </p:sp>
      <p:sp>
        <p:nvSpPr>
          <p:cNvPr id="27" name="Tekstfelt 26">
            <a:extLst>
              <a:ext uri="{FF2B5EF4-FFF2-40B4-BE49-F238E27FC236}">
                <a16:creationId xmlns:a16="http://schemas.microsoft.com/office/drawing/2014/main" id="{C813A09F-D13F-0E31-56D8-405C1093DB9B}"/>
              </a:ext>
            </a:extLst>
          </p:cNvPr>
          <p:cNvSpPr txBox="1"/>
          <p:nvPr/>
        </p:nvSpPr>
        <p:spPr>
          <a:xfrm>
            <a:off x="1434528" y="4771394"/>
            <a:ext cx="4066261" cy="646331"/>
          </a:xfrm>
          <a:prstGeom prst="rect">
            <a:avLst/>
          </a:prstGeom>
          <a:noFill/>
        </p:spPr>
        <p:txBody>
          <a:bodyPr wrap="square" lIns="91440" tIns="45720" rIns="91440" bIns="45720" anchor="t">
            <a:spAutoFit/>
          </a:bodyPr>
          <a:lstStyle/>
          <a:p>
            <a:r>
              <a:rPr lang="da-DK" b="1">
                <a:solidFill>
                  <a:srgbClr val="11A898"/>
                </a:solidFill>
              </a:rPr>
              <a:t>Hvordan ser et ønskværdigt</a:t>
            </a:r>
            <a:br>
              <a:rPr lang="da-DK" b="1">
                <a:solidFill>
                  <a:srgbClr val="11A898"/>
                </a:solidFill>
              </a:rPr>
            </a:br>
            <a:r>
              <a:rPr lang="da-DK" b="1">
                <a:solidFill>
                  <a:srgbClr val="11A898"/>
                </a:solidFill>
              </a:rPr>
              <a:t>AI-fremtidsscenarie ud hos os?</a:t>
            </a:r>
          </a:p>
        </p:txBody>
      </p:sp>
      <p:sp>
        <p:nvSpPr>
          <p:cNvPr id="3" name="Rektangel 2">
            <a:extLst>
              <a:ext uri="{FF2B5EF4-FFF2-40B4-BE49-F238E27FC236}">
                <a16:creationId xmlns:a16="http://schemas.microsoft.com/office/drawing/2014/main" id="{834C35BD-4B93-AF12-BF1C-1063ACD539BF}"/>
              </a:ext>
            </a:extLst>
          </p:cNvPr>
          <p:cNvSpPr/>
          <p:nvPr/>
        </p:nvSpPr>
        <p:spPr>
          <a:xfrm>
            <a:off x="6434860" y="884269"/>
            <a:ext cx="5479776" cy="2759494"/>
          </a:xfrm>
          <a:prstGeom prst="rect">
            <a:avLst/>
          </a:prstGeom>
          <a:solidFill>
            <a:srgbClr val="11A89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400" b="1">
                <a:solidFill>
                  <a:schemeClr val="tx1"/>
                </a:solidFill>
              </a:rPr>
              <a:t>        Kunstig intelligens – ægte velfærd </a:t>
            </a:r>
          </a:p>
          <a:p>
            <a:endParaRPr lang="da-DK" sz="1400" b="1">
              <a:solidFill>
                <a:schemeClr val="tx1"/>
              </a:solidFill>
            </a:endParaRPr>
          </a:p>
          <a:p>
            <a:r>
              <a:rPr lang="da-DK" sz="1400" i="1">
                <a:solidFill>
                  <a:schemeClr val="bg1"/>
                </a:solidFill>
              </a:rPr>
              <a:t>I 2030 er AI fuldt integreret i kommunerne som en hjælpende kraft. Teknologien fungerer som en usynlig infrastruktur, der understøtter borgernes livskvalitet og frigør tid til den vigtige menneskelige kontakt </a:t>
            </a:r>
          </a:p>
          <a:p>
            <a:endParaRPr lang="da-DK" sz="1400" i="1">
              <a:solidFill>
                <a:schemeClr val="bg1"/>
              </a:solidFill>
            </a:endParaRPr>
          </a:p>
          <a:p>
            <a:r>
              <a:rPr lang="da-DK" sz="1400" i="1">
                <a:solidFill>
                  <a:schemeClr val="bg1"/>
                </a:solidFill>
              </a:rPr>
              <a:t>Resultatet er et velfærdssamfund, hvor teknologien fremmer relationer og nærvær. AI er blevet en naturlig partner i de fleste kommunale kerneopgaver – til glæde for både borgere og medarbejdere. </a:t>
            </a:r>
          </a:p>
        </p:txBody>
      </p:sp>
      <p:sp>
        <p:nvSpPr>
          <p:cNvPr id="11" name="Rektangel 10">
            <a:extLst>
              <a:ext uri="{FF2B5EF4-FFF2-40B4-BE49-F238E27FC236}">
                <a16:creationId xmlns:a16="http://schemas.microsoft.com/office/drawing/2014/main" id="{2F585EAE-2BC6-799D-F2FC-0752EE468595}"/>
              </a:ext>
            </a:extLst>
          </p:cNvPr>
          <p:cNvSpPr/>
          <p:nvPr/>
        </p:nvSpPr>
        <p:spPr>
          <a:xfrm>
            <a:off x="6434860" y="3885761"/>
            <a:ext cx="5479776" cy="2762691"/>
          </a:xfrm>
          <a:prstGeom prst="rect">
            <a:avLst/>
          </a:prstGeom>
          <a:solidFill>
            <a:srgbClr val="11A89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400" b="1">
                <a:solidFill>
                  <a:schemeClr val="tx1"/>
                </a:solidFill>
              </a:rPr>
              <a:t>          I algoritmernes vold </a:t>
            </a:r>
            <a:endParaRPr lang="da-DK" sz="1400">
              <a:solidFill>
                <a:schemeClr val="tx1"/>
              </a:solidFill>
            </a:endParaRPr>
          </a:p>
          <a:p>
            <a:endParaRPr lang="da-DK" sz="1400" b="1">
              <a:solidFill>
                <a:schemeClr val="tx1"/>
              </a:solidFill>
            </a:endParaRPr>
          </a:p>
          <a:p>
            <a:r>
              <a:rPr lang="da-DK" sz="1400" i="1">
                <a:solidFill>
                  <a:schemeClr val="bg1"/>
                </a:solidFill>
              </a:rPr>
              <a:t>I 2030 er AI-udviklingen i kommunerne løbet løbsk. I jagten på effektivisering er AI-løsninger blevet den eneste måde, de fleste borgere møder kommunen på. Det har eroderet fagligheden hos medarbejderne, så der ikke er nogen kontrol med eller modvægt til algoritmernes logik.</a:t>
            </a:r>
          </a:p>
          <a:p>
            <a:endParaRPr lang="da-DK" sz="1400" i="1">
              <a:solidFill>
                <a:schemeClr val="bg1"/>
              </a:solidFill>
            </a:endParaRPr>
          </a:p>
          <a:p>
            <a:r>
              <a:rPr lang="da-DK" sz="1400" i="1">
                <a:solidFill>
                  <a:schemeClr val="bg1"/>
                </a:solidFill>
              </a:rPr>
              <a:t>Resultatet er et velfærdssamfund, som nok er effektivt, men hvor anonyme, digitale løsninger har erstattet personlig kontakt, og mange borgere har mistet tilliden til kommunen.</a:t>
            </a:r>
          </a:p>
        </p:txBody>
      </p:sp>
      <p:sp>
        <p:nvSpPr>
          <p:cNvPr id="6" name="Rektangel 5">
            <a:extLst>
              <a:ext uri="{FF2B5EF4-FFF2-40B4-BE49-F238E27FC236}">
                <a16:creationId xmlns:a16="http://schemas.microsoft.com/office/drawing/2014/main" id="{4E793D82-502F-1CC0-29E4-66B2D64062CD}"/>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1A898"/>
                </a:solidFill>
              </a:rPr>
              <a:t>AI generelt</a:t>
            </a:r>
            <a:endParaRPr lang="da-DK" sz="1200">
              <a:solidFill>
                <a:srgbClr val="11A898"/>
              </a:solidFill>
            </a:endParaRPr>
          </a:p>
        </p:txBody>
      </p:sp>
      <p:sp>
        <p:nvSpPr>
          <p:cNvPr id="7" name="Rektangel 6">
            <a:extLst>
              <a:ext uri="{FF2B5EF4-FFF2-40B4-BE49-F238E27FC236}">
                <a16:creationId xmlns:a16="http://schemas.microsoft.com/office/drawing/2014/main" id="{CD3BA09A-4E63-60C8-5556-74B9FF303347}"/>
              </a:ext>
            </a:extLst>
          </p:cNvPr>
          <p:cNvSpPr/>
          <p:nvPr/>
        </p:nvSpPr>
        <p:spPr>
          <a:xfrm>
            <a:off x="942930" y="5767329"/>
            <a:ext cx="4445456"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i="1">
                <a:solidFill>
                  <a:schemeClr val="accent4"/>
                </a:solidFill>
              </a:rPr>
              <a:t>Se mere under temaerne "potentialer" og "udfordringer"</a:t>
            </a:r>
          </a:p>
        </p:txBody>
      </p:sp>
      <p:sp>
        <p:nvSpPr>
          <p:cNvPr id="19" name="Rektangel 18">
            <a:extLst>
              <a:ext uri="{FF2B5EF4-FFF2-40B4-BE49-F238E27FC236}">
                <a16:creationId xmlns:a16="http://schemas.microsoft.com/office/drawing/2014/main" id="{30F88D10-1657-4BD4-68B4-4B4F8C1C3DDB}"/>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rgbClr val="14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Fakta &amp; cases</a:t>
            </a:r>
          </a:p>
        </p:txBody>
      </p:sp>
      <p:sp>
        <p:nvSpPr>
          <p:cNvPr id="20" name="Rektangel 19">
            <a:extLst>
              <a:ext uri="{FF2B5EF4-FFF2-40B4-BE49-F238E27FC236}">
                <a16:creationId xmlns:a16="http://schemas.microsoft.com/office/drawing/2014/main" id="{78EDA53F-2149-5868-1F96-6BF5621AD6F7}"/>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21" name="Rektangel 20">
            <a:extLst>
              <a:ext uri="{FF2B5EF4-FFF2-40B4-BE49-F238E27FC236}">
                <a16:creationId xmlns:a16="http://schemas.microsoft.com/office/drawing/2014/main" id="{A83125B5-C800-77F0-DDC6-F23D63455F2B}"/>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22" name="Rektangel 21">
            <a:extLst>
              <a:ext uri="{FF2B5EF4-FFF2-40B4-BE49-F238E27FC236}">
                <a16:creationId xmlns:a16="http://schemas.microsoft.com/office/drawing/2014/main" id="{53E9529A-EC7A-022B-483A-F18E5A92F6DA}"/>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23" name="Rektangel 22">
            <a:extLst>
              <a:ext uri="{FF2B5EF4-FFF2-40B4-BE49-F238E27FC236}">
                <a16:creationId xmlns:a16="http://schemas.microsoft.com/office/drawing/2014/main" id="{5CEB946B-1B01-D31D-78E3-A87AC338DBFA}"/>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25" name="Grafik 24">
            <a:extLst>
              <a:ext uri="{FF2B5EF4-FFF2-40B4-BE49-F238E27FC236}">
                <a16:creationId xmlns:a16="http://schemas.microsoft.com/office/drawing/2014/main" id="{6C55DA95-FF29-308B-40B4-7AA8E99B091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650" y="4646472"/>
            <a:ext cx="914400" cy="914400"/>
          </a:xfrm>
          <a:prstGeom prst="rect">
            <a:avLst/>
          </a:prstGeom>
        </p:spPr>
      </p:pic>
      <p:pic>
        <p:nvPicPr>
          <p:cNvPr id="9" name="Grafik 8">
            <a:extLst>
              <a:ext uri="{FF2B5EF4-FFF2-40B4-BE49-F238E27FC236}">
                <a16:creationId xmlns:a16="http://schemas.microsoft.com/office/drawing/2014/main" id="{1D5F0C2E-09EB-9A7C-EC42-D008B27DFE3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4590" y="3996714"/>
            <a:ext cx="343274" cy="343274"/>
          </a:xfrm>
          <a:prstGeom prst="rect">
            <a:avLst/>
          </a:prstGeom>
        </p:spPr>
      </p:pic>
      <p:pic>
        <p:nvPicPr>
          <p:cNvPr id="14" name="Grafik 13">
            <a:extLst>
              <a:ext uri="{FF2B5EF4-FFF2-40B4-BE49-F238E27FC236}">
                <a16:creationId xmlns:a16="http://schemas.microsoft.com/office/drawing/2014/main" id="{1074B0B5-775D-4959-5FED-04F77C06ADA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7627" y="987190"/>
            <a:ext cx="400237" cy="400237"/>
          </a:xfrm>
          <a:prstGeom prst="rect">
            <a:avLst/>
          </a:prstGeom>
        </p:spPr>
      </p:pic>
    </p:spTree>
    <p:extLst>
      <p:ext uri="{BB962C8B-B14F-4D97-AF65-F5344CB8AC3E}">
        <p14:creationId xmlns:p14="http://schemas.microsoft.com/office/powerpoint/2010/main" val="2783512728"/>
      </p:ext>
    </p:extLst>
  </p:cSld>
  <p:clrMapOvr>
    <a:masterClrMapping/>
  </p:clrMapOvr>
</p:sld>
</file>

<file path=ppt/theme/theme1.xml><?xml version="1.0" encoding="utf-8"?>
<a:theme xmlns:a="http://schemas.openxmlformats.org/drawingml/2006/main" name="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2.xml><?xml version="1.0" encoding="utf-8"?>
<a:theme xmlns:a="http://schemas.openxmlformats.org/drawingml/2006/main" name="1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3.xml><?xml version="1.0" encoding="utf-8"?>
<a:theme xmlns:a="http://schemas.openxmlformats.org/drawingml/2006/main" name="2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4.xml><?xml version="1.0" encoding="utf-8"?>
<a:theme xmlns:a="http://schemas.openxmlformats.org/drawingml/2006/main" name="3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5.xml><?xml version="1.0" encoding="utf-8"?>
<a:theme xmlns:a="http://schemas.openxmlformats.org/drawingml/2006/main" name="4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6.xml><?xml version="1.0" encoding="utf-8"?>
<a:theme xmlns:a="http://schemas.openxmlformats.org/drawingml/2006/main" name="5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C2C1C141FFE14D8EC698F8CC46AE5E" ma:contentTypeVersion="19" ma:contentTypeDescription="Opret et nyt dokument." ma:contentTypeScope="" ma:versionID="3351cf3a8af0e79991ffe476a9c53fa6">
  <xsd:schema xmlns:xsd="http://www.w3.org/2001/XMLSchema" xmlns:xs="http://www.w3.org/2001/XMLSchema" xmlns:p="http://schemas.microsoft.com/office/2006/metadata/properties" xmlns:ns2="f721b72b-7f8c-46b1-bff3-f46d26e10e9d" xmlns:ns3="194e2622-d7e8-4109-be34-a0d50c8801d9" targetNamespace="http://schemas.microsoft.com/office/2006/metadata/properties" ma:root="true" ma:fieldsID="8a727013494332bcfaea7a78d131d58c" ns2:_="" ns3:_="">
    <xsd:import namespace="f721b72b-7f8c-46b1-bff3-f46d26e10e9d"/>
    <xsd:import namespace="194e2622-d7e8-4109-be34-a0d50c8801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1b72b-7f8c-46b1-bff3-f46d26e10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742f3163-7601-4f1e-970a-c8a57df601fa"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4e2622-d7e8-4109-be34-a0d50c8801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04146f8-330a-45a0-a822-3b2850f99671}" ma:internalName="TaxCatchAll" ma:showField="CatchAllData" ma:web="194e2622-d7e8-4109-be34-a0d50c8801d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21b72b-7f8c-46b1-bff3-f46d26e10e9d">
      <Terms xmlns="http://schemas.microsoft.com/office/infopath/2007/PartnerControls"/>
    </lcf76f155ced4ddcb4097134ff3c332f>
    <TaxCatchAll xmlns="194e2622-d7e8-4109-be34-a0d50c8801d9" xsi:nil="true"/>
  </documentManagement>
</p:properties>
</file>

<file path=customXml/itemProps1.xml><?xml version="1.0" encoding="utf-8"?>
<ds:datastoreItem xmlns:ds="http://schemas.openxmlformats.org/officeDocument/2006/customXml" ds:itemID="{66ADAB2A-C2FD-4E3D-B0A3-3A8118E05D09}">
  <ds:schemaRefs>
    <ds:schemaRef ds:uri="194e2622-d7e8-4109-be34-a0d50c8801d9"/>
    <ds:schemaRef ds:uri="f721b72b-7f8c-46b1-bff3-f46d26e10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00871A-8131-4A9C-A740-0C930EBBE133}">
  <ds:schemaRefs>
    <ds:schemaRef ds:uri="http://schemas.microsoft.com/sharepoint/v3/contenttype/forms"/>
  </ds:schemaRefs>
</ds:datastoreItem>
</file>

<file path=customXml/itemProps3.xml><?xml version="1.0" encoding="utf-8"?>
<ds:datastoreItem xmlns:ds="http://schemas.openxmlformats.org/officeDocument/2006/customXml" ds:itemID="{EE5322E1-DF09-4CE7-8A84-8D6E9595D241}">
  <ds:schemaRefs>
    <ds:schemaRef ds:uri="http://www.w3.org/XML/1998/namespace"/>
    <ds:schemaRef ds:uri="f721b72b-7f8c-46b1-bff3-f46d26e10e9d"/>
    <ds:schemaRef ds:uri="http://schemas.openxmlformats.org/package/2006/metadata/core-properties"/>
    <ds:schemaRef ds:uri="http://purl.org/dc/dcmitype/"/>
    <ds:schemaRef ds:uri="http://purl.org/dc/terms/"/>
    <ds:schemaRef ds:uri="http://schemas.microsoft.com/office/2006/documentManagement/types"/>
    <ds:schemaRef ds:uri="194e2622-d7e8-4109-be34-a0d50c8801d9"/>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Brugerdefineret design</Template>
  <TotalTime>1</TotalTime>
  <Words>1639</Words>
  <Application>Microsoft Macintosh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vt:i4>
      </vt:variant>
    </vt:vector>
  </HeadingPairs>
  <TitlesOfParts>
    <vt:vector size="20" baseType="lpstr">
      <vt:lpstr>Aptos</vt:lpstr>
      <vt:lpstr>Arial</vt:lpstr>
      <vt:lpstr>Arial,Sans-Serif</vt:lpstr>
      <vt:lpstr>Avenir Next</vt:lpstr>
      <vt:lpstr>Brugerdefineret design</vt:lpstr>
      <vt:lpstr>1_Brugerdefineret design</vt:lpstr>
      <vt:lpstr>2_Brugerdefineret design</vt:lpstr>
      <vt:lpstr>3_Brugerdefineret design</vt:lpstr>
      <vt:lpstr>4_Brugerdefineret design</vt:lpstr>
      <vt:lpstr>5_Brugerdefineret design</vt:lpstr>
      <vt:lpstr>Fakta &amp; cases Værd at vide om kunstig intelligens (AI)</vt:lpstr>
      <vt:lpstr>AI – kort fortalt </vt:lpstr>
      <vt:lpstr>Video:  Forstå AI på syv minutter</vt:lpstr>
      <vt:lpstr>Det fælles sprog om AI – del 1</vt:lpstr>
      <vt:lpstr>Det fælles sprog om AI – del 2</vt:lpstr>
      <vt:lpstr>Video:  Derfor er dialogen om AI vigtig </vt:lpstr>
      <vt:lpstr>Kommunerne bruger fx AI til at … </vt:lpstr>
      <vt:lpstr>Se eksempler på AI-projekter i kommunerne</vt:lpstr>
      <vt:lpstr>Fremtidens velfærd  med AI i 2030</vt:lpstr>
      <vt:lpstr>INDSIGT: AI-tendenser i kommunerne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Jul</dc:creator>
  <cp:lastModifiedBy>Kaya Friis</cp:lastModifiedBy>
  <cp:revision>3</cp:revision>
  <cp:lastPrinted>2025-12-19T12:37:55Z</cp:lastPrinted>
  <dcterms:created xsi:type="dcterms:W3CDTF">2025-01-02T12:41:03Z</dcterms:created>
  <dcterms:modified xsi:type="dcterms:W3CDTF">2026-01-20T12:45:01Z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0x01010063C2C1C141FFE14D8EC698F8CC46AE5E</vt:lpwstr>
  </property>
  <property fmtid="{D5CDD505-2E9C-101B-9397-08002B2CF9AE}" pid="3" name="MediaServiceImageTags">
    <vt:lpwstr/>
  </property>
</Properties>
</file>