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5.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4"/>
    <p:sldMasterId id="2147483719" r:id="rId5"/>
    <p:sldMasterId id="2147483749" r:id="rId6"/>
    <p:sldMasterId id="2147483775" r:id="rId7"/>
    <p:sldMasterId id="2147483802" r:id="rId8"/>
    <p:sldMasterId id="2147483831" r:id="rId9"/>
  </p:sldMasterIdLst>
  <p:notesMasterIdLst>
    <p:notesMasterId r:id="rId110"/>
  </p:notesMasterIdLst>
  <p:handoutMasterIdLst>
    <p:handoutMasterId r:id="rId111"/>
  </p:handoutMasterIdLst>
  <p:sldIdLst>
    <p:sldId id="257" r:id="rId10"/>
    <p:sldId id="2147483203" r:id="rId11"/>
    <p:sldId id="2147483254" r:id="rId12"/>
    <p:sldId id="2147483297" r:id="rId13"/>
    <p:sldId id="2147483382" r:id="rId14"/>
    <p:sldId id="2147483253" r:id="rId15"/>
    <p:sldId id="2147483402" r:id="rId16"/>
    <p:sldId id="2147483177" r:id="rId17"/>
    <p:sldId id="2147483249" r:id="rId18"/>
    <p:sldId id="2147483338" r:id="rId19"/>
    <p:sldId id="2147483317" r:id="rId20"/>
    <p:sldId id="2147483137" r:id="rId21"/>
    <p:sldId id="2147483337" r:id="rId22"/>
    <p:sldId id="2147483417" r:id="rId23"/>
    <p:sldId id="2147483250" r:id="rId24"/>
    <p:sldId id="2147483255" r:id="rId25"/>
    <p:sldId id="2147483214" r:id="rId26"/>
    <p:sldId id="2147483256" r:id="rId27"/>
    <p:sldId id="2147483391" r:id="rId28"/>
    <p:sldId id="2147483176" r:id="rId29"/>
    <p:sldId id="2147483175" r:id="rId30"/>
    <p:sldId id="2147483346" r:id="rId31"/>
    <p:sldId id="2147483419" r:id="rId32"/>
    <p:sldId id="2147483332" r:id="rId33"/>
    <p:sldId id="2147483343" r:id="rId34"/>
    <p:sldId id="2147483341" r:id="rId35"/>
    <p:sldId id="2147483393" r:id="rId36"/>
    <p:sldId id="2147483328" r:id="rId37"/>
    <p:sldId id="2147483349" r:id="rId38"/>
    <p:sldId id="2147483350" r:id="rId39"/>
    <p:sldId id="2147483389" r:id="rId40"/>
    <p:sldId id="2147483347" r:id="rId41"/>
    <p:sldId id="2147483242" r:id="rId42"/>
    <p:sldId id="2147483344" r:id="rId43"/>
    <p:sldId id="2147483394" r:id="rId44"/>
    <p:sldId id="2147483390" r:id="rId45"/>
    <p:sldId id="2147483387" r:id="rId46"/>
    <p:sldId id="2147483190" r:id="rId47"/>
    <p:sldId id="2147483374" r:id="rId48"/>
    <p:sldId id="2147483351" r:id="rId49"/>
    <p:sldId id="2147483370" r:id="rId50"/>
    <p:sldId id="2147483240" r:id="rId51"/>
    <p:sldId id="2147483373" r:id="rId52"/>
    <p:sldId id="2147483197" r:id="rId53"/>
    <p:sldId id="2147483371" r:id="rId54"/>
    <p:sldId id="2147483198" r:id="rId55"/>
    <p:sldId id="2147375322" r:id="rId56"/>
    <p:sldId id="2147483252" r:id="rId57"/>
    <p:sldId id="2147483372" r:id="rId58"/>
    <p:sldId id="2147483204" r:id="rId59"/>
    <p:sldId id="2147483162" r:id="rId60"/>
    <p:sldId id="2147483353" r:id="rId61"/>
    <p:sldId id="2147483384" r:id="rId62"/>
    <p:sldId id="2147483336" r:id="rId63"/>
    <p:sldId id="2147483401" r:id="rId64"/>
    <p:sldId id="2147483144" r:id="rId65"/>
    <p:sldId id="2147483334" r:id="rId66"/>
    <p:sldId id="2147483187" r:id="rId67"/>
    <p:sldId id="2147483314" r:id="rId68"/>
    <p:sldId id="2147483309" r:id="rId69"/>
    <p:sldId id="2147483331" r:id="rId70"/>
    <p:sldId id="2147483188" r:id="rId71"/>
    <p:sldId id="2147483388" r:id="rId72"/>
    <p:sldId id="2147483219" r:id="rId73"/>
    <p:sldId id="2147483398" r:id="rId74"/>
    <p:sldId id="2147483220" r:id="rId75"/>
    <p:sldId id="2147483320" r:id="rId76"/>
    <p:sldId id="2147483321" r:id="rId77"/>
    <p:sldId id="2147483357" r:id="rId78"/>
    <p:sldId id="2147483358" r:id="rId79"/>
    <p:sldId id="2147483233" r:id="rId80"/>
    <p:sldId id="2147483355" r:id="rId81"/>
    <p:sldId id="2147483354" r:id="rId82"/>
    <p:sldId id="2147483359" r:id="rId83"/>
    <p:sldId id="2147483403" r:id="rId84"/>
    <p:sldId id="2147483272" r:id="rId85"/>
    <p:sldId id="2147483399" r:id="rId86"/>
    <p:sldId id="2147483404" r:id="rId87"/>
    <p:sldId id="2147483322" r:id="rId88"/>
    <p:sldId id="2147483323" r:id="rId89"/>
    <p:sldId id="2147483405" r:id="rId90"/>
    <p:sldId id="2147483406" r:id="rId91"/>
    <p:sldId id="2147483407" r:id="rId92"/>
    <p:sldId id="2147483408" r:id="rId93"/>
    <p:sldId id="2147483360" r:id="rId94"/>
    <p:sldId id="2147483409" r:id="rId95"/>
    <p:sldId id="2147483410" r:id="rId96"/>
    <p:sldId id="2147483283" r:id="rId97"/>
    <p:sldId id="2147483400" r:id="rId98"/>
    <p:sldId id="2147483416" r:id="rId99"/>
    <p:sldId id="2147483324" r:id="rId100"/>
    <p:sldId id="2147483325" r:id="rId101"/>
    <p:sldId id="2147483415" r:id="rId102"/>
    <p:sldId id="2147483414" r:id="rId103"/>
    <p:sldId id="2147483378" r:id="rId104"/>
    <p:sldId id="2147483413" r:id="rId105"/>
    <p:sldId id="2147483376" r:id="rId106"/>
    <p:sldId id="2147483412" r:id="rId107"/>
    <p:sldId id="2147483411" r:id="rId108"/>
    <p:sldId id="2147483298" r:id="rId10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ktion til guiden" id="{EB11C53E-2406-A249-B316-06FA6BD89A0F}">
          <p14:sldIdLst>
            <p14:sldId id="257"/>
            <p14:sldId id="2147483203"/>
            <p14:sldId id="2147483254"/>
            <p14:sldId id="2147483297"/>
            <p14:sldId id="2147483382"/>
            <p14:sldId id="2147483253"/>
            <p14:sldId id="2147483402"/>
          </p14:sldIdLst>
        </p14:section>
        <p14:section name="AI generelt" id="{09B40C98-1054-4F42-A31A-9AE9CF44FB30}">
          <p14:sldIdLst>
            <p14:sldId id="2147483177"/>
            <p14:sldId id="2147483249"/>
            <p14:sldId id="2147483338"/>
            <p14:sldId id="2147483317"/>
            <p14:sldId id="2147483137"/>
            <p14:sldId id="2147483337"/>
            <p14:sldId id="2147483417"/>
            <p14:sldId id="2147483250"/>
            <p14:sldId id="2147483255"/>
            <p14:sldId id="2147483214"/>
            <p14:sldId id="2147483256"/>
            <p14:sldId id="2147483391"/>
            <p14:sldId id="2147483176"/>
            <p14:sldId id="2147483175"/>
            <p14:sldId id="2147483346"/>
            <p14:sldId id="2147483419"/>
            <p14:sldId id="2147483332"/>
            <p14:sldId id="2147483343"/>
            <p14:sldId id="2147483341"/>
            <p14:sldId id="2147483393"/>
            <p14:sldId id="2147483328"/>
            <p14:sldId id="2147483349"/>
            <p14:sldId id="2147483350"/>
            <p14:sldId id="2147483389"/>
            <p14:sldId id="2147483347"/>
            <p14:sldId id="2147483242"/>
            <p14:sldId id="2147483344"/>
            <p14:sldId id="2147483394"/>
            <p14:sldId id="2147483390"/>
          </p14:sldIdLst>
        </p14:section>
        <p14:section name="Værktøjer" id="{6CFF831F-F0F8-5F4B-A538-3B655A28E0C1}">
          <p14:sldIdLst>
            <p14:sldId id="2147483387"/>
            <p14:sldId id="2147483190"/>
            <p14:sldId id="2147483374"/>
            <p14:sldId id="2147483351"/>
            <p14:sldId id="2147483370"/>
            <p14:sldId id="2147483240"/>
            <p14:sldId id="2147483373"/>
            <p14:sldId id="2147483197"/>
            <p14:sldId id="2147483371"/>
            <p14:sldId id="2147483198"/>
            <p14:sldId id="2147375322"/>
            <p14:sldId id="2147483252"/>
            <p14:sldId id="2147483372"/>
            <p14:sldId id="2147483204"/>
          </p14:sldIdLst>
        </p14:section>
        <p14:section name="Folkeskole" id="{966B1806-E56C-8741-94D4-6CBE03ED7ABD}">
          <p14:sldIdLst>
            <p14:sldId id="2147483162"/>
            <p14:sldId id="2147483353"/>
            <p14:sldId id="2147483384"/>
            <p14:sldId id="2147483336"/>
            <p14:sldId id="2147483401"/>
            <p14:sldId id="2147483144"/>
            <p14:sldId id="2147483334"/>
            <p14:sldId id="2147483187"/>
            <p14:sldId id="2147483314"/>
            <p14:sldId id="2147483309"/>
            <p14:sldId id="2147483331"/>
            <p14:sldId id="2147483188"/>
            <p14:sldId id="2147483388"/>
          </p14:sldIdLst>
        </p14:section>
        <p14:section name="Ældrepleje" id="{BAE47FDE-2D38-984B-B406-57E68B4570A8}">
          <p14:sldIdLst>
            <p14:sldId id="2147483219"/>
            <p14:sldId id="2147483398"/>
            <p14:sldId id="2147483220"/>
            <p14:sldId id="2147483320"/>
            <p14:sldId id="2147483321"/>
            <p14:sldId id="2147483357"/>
            <p14:sldId id="2147483358"/>
            <p14:sldId id="2147483233"/>
            <p14:sldId id="2147483355"/>
            <p14:sldId id="2147483354"/>
            <p14:sldId id="2147483359"/>
            <p14:sldId id="2147483403"/>
          </p14:sldIdLst>
        </p14:section>
        <p14:section name="Administration" id="{9EA4359A-3057-D348-A444-743E337CC70E}">
          <p14:sldIdLst>
            <p14:sldId id="2147483272"/>
            <p14:sldId id="2147483399"/>
            <p14:sldId id="2147483404"/>
            <p14:sldId id="2147483322"/>
            <p14:sldId id="2147483323"/>
            <p14:sldId id="2147483405"/>
            <p14:sldId id="2147483406"/>
            <p14:sldId id="2147483407"/>
            <p14:sldId id="2147483408"/>
            <p14:sldId id="2147483360"/>
            <p14:sldId id="2147483409"/>
            <p14:sldId id="2147483410"/>
          </p14:sldIdLst>
        </p14:section>
        <p14:section name="Byudvikling" id="{0F740CD0-1CB6-154F-A421-8DFAD8EFB7B6}">
          <p14:sldIdLst>
            <p14:sldId id="2147483283"/>
            <p14:sldId id="2147483400"/>
            <p14:sldId id="2147483416"/>
            <p14:sldId id="2147483324"/>
            <p14:sldId id="2147483325"/>
            <p14:sldId id="2147483415"/>
            <p14:sldId id="2147483414"/>
            <p14:sldId id="2147483378"/>
            <p14:sldId id="2147483413"/>
            <p14:sldId id="2147483376"/>
            <p14:sldId id="2147483412"/>
            <p14:sldId id="2147483411"/>
          </p14:sldIdLst>
        </p14:section>
        <p14:section name="Afslutning" id="{F19D2CFC-9004-7040-91E6-8F89860486DF}">
          <p14:sldIdLst>
            <p14:sldId id="214748329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548807-72EE-DCAE-1E5A-57E35AAE6383}" name="Gæstebruger" initials="Gæ" userId="S::urn:spo:tenantanon#04738c34-ed32-4fd9-a351-bf45338d4570::" providerId="AD"/>
  <p188:author id="{CC0AA56E-FD3A-CF08-FF7E-2F556A74E43B}" name="David Jul" initials="DJ" userId="S::dj@resonans.dk::8a59f988-f634-4561-9d56-5ee8a562180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77EC0"/>
    <a:srgbClr val="FA9D84"/>
    <a:srgbClr val="38765D"/>
    <a:srgbClr val="DF7C85"/>
    <a:srgbClr val="D8E5DF"/>
    <a:srgbClr val="F9E5E6"/>
    <a:srgbClr val="FAE4E6"/>
    <a:srgbClr val="2AB4A3"/>
    <a:srgbClr val="FCEDE8"/>
    <a:srgbClr val="FDF4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D75218-BD92-8649-B659-49788894AB21}" v="13" dt="2026-01-15T07:01:42.242"/>
    <p1510:client id="{BACE1547-ED01-EC4D-856B-8FBE3824945E}" v="41" dt="2026-01-14T11:50:21.730"/>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0721"/>
  </p:normalViewPr>
  <p:slideViewPr>
    <p:cSldViewPr snapToGrid="0">
      <p:cViewPr varScale="1">
        <p:scale>
          <a:sx n="88" d="100"/>
          <a:sy n="88" d="100"/>
        </p:scale>
        <p:origin x="1384"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microsoft.com/office/2018/10/relationships/authors" Target="authors.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presProps" Target="presProp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viewProps" Target="viewProp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handoutMaster" Target="handoutMasters/handoutMaster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C6CE2A56-7DB4-F1BD-5B9A-044BEF29EF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BE6E21E1-89B2-6CD3-E369-49199D407E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AB1C0D-F1B4-0D40-BFFB-6B6F80C98A47}" type="datetimeFigureOut">
              <a:rPr lang="da-DK" smtClean="0"/>
              <a:t>15.01.2026</a:t>
            </a:fld>
            <a:endParaRPr lang="da-DK"/>
          </a:p>
        </p:txBody>
      </p:sp>
      <p:sp>
        <p:nvSpPr>
          <p:cNvPr id="4" name="Pladsholder til sidefod 3">
            <a:extLst>
              <a:ext uri="{FF2B5EF4-FFF2-40B4-BE49-F238E27FC236}">
                <a16:creationId xmlns:a16="http://schemas.microsoft.com/office/drawing/2014/main" id="{7F563EC8-1406-BC6A-775E-8A3658AE6E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E1960317-F3C9-5380-2E8B-E7317044CB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7C1B77-59B8-744D-BF58-720D0E7F08E2}" type="slidenum">
              <a:rPr lang="da-DK" smtClean="0"/>
              <a:t>‹#›</a:t>
            </a:fld>
            <a:endParaRPr lang="da-DK"/>
          </a:p>
        </p:txBody>
      </p:sp>
    </p:spTree>
    <p:extLst>
      <p:ext uri="{BB962C8B-B14F-4D97-AF65-F5344CB8AC3E}">
        <p14:creationId xmlns:p14="http://schemas.microsoft.com/office/powerpoint/2010/main" val="1323138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venir Next" panose="020B0503020202020204" pitchFamily="34" charset="0"/>
              </a:defRPr>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venir Next" panose="020B0503020202020204" pitchFamily="34" charset="0"/>
              </a:defRPr>
            </a:lvl1pPr>
          </a:lstStyle>
          <a:p>
            <a:fld id="{6C3C3D4F-06CE-F14E-B19C-752151BFC0FA}" type="datetimeFigureOut">
              <a:rPr lang="da-DK" smtClean="0"/>
              <a:pPr/>
              <a:t>15.01.2026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venir Next" panose="020B0503020202020204" pitchFamily="34" charset="0"/>
              </a:defRPr>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venir Next" panose="020B0503020202020204" pitchFamily="34" charset="0"/>
              </a:defRPr>
            </a:lvl1pPr>
          </a:lstStyle>
          <a:p>
            <a:fld id="{2AF33D53-FCF7-544D-B411-D92A27FEBEAA}" type="slidenum">
              <a:rPr lang="da-DK" smtClean="0"/>
              <a:pPr/>
              <a:t>‹#›</a:t>
            </a:fld>
            <a:endParaRPr lang="da-DK"/>
          </a:p>
        </p:txBody>
      </p:sp>
    </p:spTree>
    <p:extLst>
      <p:ext uri="{BB962C8B-B14F-4D97-AF65-F5344CB8AC3E}">
        <p14:creationId xmlns:p14="http://schemas.microsoft.com/office/powerpoint/2010/main" val="603593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venir Next" panose="020B0503020202020204" pitchFamily="34" charset="0"/>
        <a:ea typeface="+mn-ea"/>
        <a:cs typeface="+mn-cs"/>
      </a:defRPr>
    </a:lvl1pPr>
    <a:lvl2pPr marL="457200" algn="l" defTabSz="914400" rtl="0" eaLnBrk="1" latinLnBrk="0" hangingPunct="1">
      <a:defRPr sz="1200" b="0" i="0" kern="1200">
        <a:solidFill>
          <a:schemeClr val="tx1"/>
        </a:solidFill>
        <a:latin typeface="Avenir Next" panose="020B0503020202020204" pitchFamily="34" charset="0"/>
        <a:ea typeface="+mn-ea"/>
        <a:cs typeface="+mn-cs"/>
      </a:defRPr>
    </a:lvl2pPr>
    <a:lvl3pPr marL="914400" algn="l" defTabSz="914400" rtl="0" eaLnBrk="1" latinLnBrk="0" hangingPunct="1">
      <a:defRPr sz="1200" b="0" i="0" kern="1200">
        <a:solidFill>
          <a:schemeClr val="tx1"/>
        </a:solidFill>
        <a:latin typeface="Avenir Next" panose="020B0503020202020204" pitchFamily="34" charset="0"/>
        <a:ea typeface="+mn-ea"/>
        <a:cs typeface="+mn-cs"/>
      </a:defRPr>
    </a:lvl3pPr>
    <a:lvl4pPr marL="1371600" algn="l" defTabSz="914400" rtl="0" eaLnBrk="1" latinLnBrk="0" hangingPunct="1">
      <a:defRPr sz="1200" b="0" i="0" kern="1200">
        <a:solidFill>
          <a:schemeClr val="tx1"/>
        </a:solidFill>
        <a:latin typeface="Avenir Next" panose="020B0503020202020204" pitchFamily="34" charset="0"/>
        <a:ea typeface="+mn-ea"/>
        <a:cs typeface="+mn-cs"/>
      </a:defRPr>
    </a:lvl4pPr>
    <a:lvl5pPr marL="1828800" algn="l" defTabSz="914400" rtl="0" eaLnBrk="1" latinLnBrk="0" hangingPunct="1">
      <a:defRPr sz="1200" b="0" i="0" kern="1200">
        <a:solidFill>
          <a:schemeClr val="tx1"/>
        </a:solidFill>
        <a:latin typeface="Avenir Next" panose="020B05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b="0" noProof="0" dirty="0">
              <a:latin typeface="Avenir Next"/>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2AF33D53-FCF7-544D-B411-D92A27FEBEAA}" type="slidenum">
              <a:rPr lang="da-DK" smtClean="0"/>
              <a:pPr/>
              <a:t>1</a:t>
            </a:fld>
            <a:endParaRPr lang="da-DK"/>
          </a:p>
        </p:txBody>
      </p:sp>
    </p:spTree>
    <p:extLst>
      <p:ext uri="{BB962C8B-B14F-4D97-AF65-F5344CB8AC3E}">
        <p14:creationId xmlns:p14="http://schemas.microsoft.com/office/powerpoint/2010/main" val="1249063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33D53-FCF7-544D-B411-D92A27FEBEAA}" type="slidenum">
              <a:rPr kumimoji="0" lang="da-DK"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052356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75325-873C-8C08-C53B-31B307AF1F0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A281CA5-8BCD-D4DF-36A6-8E8D9EAA3C0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FC538A6-3AE7-AA3B-2710-04B7921219AC}"/>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3544B092-FEC9-8FD6-7FDD-3CB684376B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33D53-FCF7-544D-B411-D92A27FEBEAA}" type="slidenum">
              <a:rPr kumimoji="0" lang="da-DK"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56865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FB353-D000-E45F-AF50-327C3D965B9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C6B91C6-2B33-EA36-ABA4-E8FA4A07DC8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15DFB88-ED11-3305-EEFD-DBE23B8F54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b="1">
              <a:highlight>
                <a:srgbClr val="FFFF00"/>
              </a:highlight>
              <a:latin typeface="Avenir Next"/>
            </a:endParaRPr>
          </a:p>
        </p:txBody>
      </p:sp>
      <p:sp>
        <p:nvSpPr>
          <p:cNvPr id="4" name="Pladsholder til slidenummer 3">
            <a:extLst>
              <a:ext uri="{FF2B5EF4-FFF2-40B4-BE49-F238E27FC236}">
                <a16:creationId xmlns:a16="http://schemas.microsoft.com/office/drawing/2014/main" id="{3757E637-D16D-3ACA-9AA9-39A823C350FF}"/>
              </a:ext>
            </a:extLst>
          </p:cNvPr>
          <p:cNvSpPr>
            <a:spLocks noGrp="1"/>
          </p:cNvSpPr>
          <p:nvPr>
            <p:ph type="sldNum" sz="quarter" idx="5"/>
          </p:nvPr>
        </p:nvSpPr>
        <p:spPr/>
        <p:txBody>
          <a:bodyPr/>
          <a:lstStyle/>
          <a:p>
            <a:fld id="{2AF33D53-FCF7-544D-B411-D92A27FEBEAA}" type="slidenum">
              <a:rPr lang="da-DK" smtClean="0"/>
              <a:pPr/>
              <a:t>14</a:t>
            </a:fld>
            <a:endParaRPr lang="da-DK"/>
          </a:p>
        </p:txBody>
      </p:sp>
    </p:spTree>
    <p:extLst>
      <p:ext uri="{BB962C8B-B14F-4D97-AF65-F5344CB8AC3E}">
        <p14:creationId xmlns:p14="http://schemas.microsoft.com/office/powerpoint/2010/main" val="3991251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11E4A-EA18-ABEB-1192-55DC6B0CFA6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08FCB60-BE68-2D46-D3D0-9FB2750814D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3DE8A28-20A7-722E-A779-2F5182B23925}"/>
              </a:ext>
            </a:extLst>
          </p:cNvPr>
          <p:cNvSpPr>
            <a:spLocks noGrp="1"/>
          </p:cNvSpPr>
          <p:nvPr>
            <p:ph type="body" idx="1"/>
          </p:nvPr>
        </p:nvSpPr>
        <p:spPr/>
        <p:txBody>
          <a:bodyPr/>
          <a:lstStyle/>
          <a:p>
            <a:endParaRPr lang="da-DK" b="1"/>
          </a:p>
          <a:p>
            <a:endParaRPr lang="da-DK"/>
          </a:p>
        </p:txBody>
      </p:sp>
      <p:sp>
        <p:nvSpPr>
          <p:cNvPr id="4" name="Pladsholder til slidenummer 3">
            <a:extLst>
              <a:ext uri="{FF2B5EF4-FFF2-40B4-BE49-F238E27FC236}">
                <a16:creationId xmlns:a16="http://schemas.microsoft.com/office/drawing/2014/main" id="{70A4E05B-C619-0943-BC56-586EC326E13F}"/>
              </a:ext>
            </a:extLst>
          </p:cNvPr>
          <p:cNvSpPr>
            <a:spLocks noGrp="1"/>
          </p:cNvSpPr>
          <p:nvPr>
            <p:ph type="sldNum" sz="quarter" idx="5"/>
          </p:nvPr>
        </p:nvSpPr>
        <p:spPr/>
        <p:txBody>
          <a:bodyPr/>
          <a:lstStyle/>
          <a:p>
            <a:fld id="{2AF33D53-FCF7-544D-B411-D92A27FEBEAA}" type="slidenum">
              <a:rPr lang="da-DK" smtClean="0"/>
              <a:pPr/>
              <a:t>15</a:t>
            </a:fld>
            <a:endParaRPr lang="da-DK"/>
          </a:p>
        </p:txBody>
      </p:sp>
    </p:spTree>
    <p:extLst>
      <p:ext uri="{BB962C8B-B14F-4D97-AF65-F5344CB8AC3E}">
        <p14:creationId xmlns:p14="http://schemas.microsoft.com/office/powerpoint/2010/main" val="731926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A5E9F-45AB-8B2E-FCB7-A8A2BAD4481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9137A29-FA66-A18D-DAC3-31A2966EA50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AACA4FD-9690-CE51-5937-56802FAC93D4}"/>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AD69A37-C0CF-308F-47F1-074E05CC8517}"/>
              </a:ext>
            </a:extLst>
          </p:cNvPr>
          <p:cNvSpPr>
            <a:spLocks noGrp="1"/>
          </p:cNvSpPr>
          <p:nvPr>
            <p:ph type="sldNum" sz="quarter" idx="5"/>
          </p:nvPr>
        </p:nvSpPr>
        <p:spPr/>
        <p:txBody>
          <a:bodyPr/>
          <a:lstStyle/>
          <a:p>
            <a:fld id="{2AF33D53-FCF7-544D-B411-D92A27FEBEAA}" type="slidenum">
              <a:rPr lang="da-DK" smtClean="0"/>
              <a:pPr/>
              <a:t>16</a:t>
            </a:fld>
            <a:endParaRPr lang="da-DK"/>
          </a:p>
        </p:txBody>
      </p:sp>
    </p:spTree>
    <p:extLst>
      <p:ext uri="{BB962C8B-B14F-4D97-AF65-F5344CB8AC3E}">
        <p14:creationId xmlns:p14="http://schemas.microsoft.com/office/powerpoint/2010/main" val="334466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AF33D53-FCF7-544D-B411-D92A27FEBEAA}" type="slidenum">
              <a:rPr lang="da-DK" smtClean="0"/>
              <a:pPr/>
              <a:t>17</a:t>
            </a:fld>
            <a:endParaRPr lang="da-DK"/>
          </a:p>
        </p:txBody>
      </p:sp>
    </p:spTree>
    <p:extLst>
      <p:ext uri="{BB962C8B-B14F-4D97-AF65-F5344CB8AC3E}">
        <p14:creationId xmlns:p14="http://schemas.microsoft.com/office/powerpoint/2010/main" val="742703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53805-8EFA-0A62-8003-8F09F24B62A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01A97A1-06D5-E39E-1D6A-4E1983783D5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F952B47-6BA8-DA13-6F72-1AFA02D75417}"/>
              </a:ext>
            </a:extLst>
          </p:cNvPr>
          <p:cNvSpPr>
            <a:spLocks noGrp="1"/>
          </p:cNvSpPr>
          <p:nvPr>
            <p:ph type="body" idx="1"/>
          </p:nvPr>
        </p:nvSpPr>
        <p:spPr/>
        <p:txBody>
          <a:bodyPr/>
          <a:lstStyle/>
          <a:p>
            <a:endParaRPr lang="da-DK"/>
          </a:p>
          <a:p>
            <a:endParaRPr lang="da-DK"/>
          </a:p>
        </p:txBody>
      </p:sp>
      <p:sp>
        <p:nvSpPr>
          <p:cNvPr id="4" name="Pladsholder til slidenummer 3">
            <a:extLst>
              <a:ext uri="{FF2B5EF4-FFF2-40B4-BE49-F238E27FC236}">
                <a16:creationId xmlns:a16="http://schemas.microsoft.com/office/drawing/2014/main" id="{F95E3964-1E90-6E20-C85F-078FFCED75D2}"/>
              </a:ext>
            </a:extLst>
          </p:cNvPr>
          <p:cNvSpPr>
            <a:spLocks noGrp="1"/>
          </p:cNvSpPr>
          <p:nvPr>
            <p:ph type="sldNum" sz="quarter" idx="5"/>
          </p:nvPr>
        </p:nvSpPr>
        <p:spPr/>
        <p:txBody>
          <a:bodyPr/>
          <a:lstStyle/>
          <a:p>
            <a:fld id="{2AF33D53-FCF7-544D-B411-D92A27FEBEAA}" type="slidenum">
              <a:rPr lang="da-DK" smtClean="0"/>
              <a:pPr/>
              <a:t>18</a:t>
            </a:fld>
            <a:endParaRPr lang="da-DK"/>
          </a:p>
        </p:txBody>
      </p:sp>
    </p:spTree>
    <p:extLst>
      <p:ext uri="{BB962C8B-B14F-4D97-AF65-F5344CB8AC3E}">
        <p14:creationId xmlns:p14="http://schemas.microsoft.com/office/powerpoint/2010/main" val="1226924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369B8-3AE1-A554-3C9C-1774347538B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6F3AFE3-D4AF-ED26-503B-15EC4E033AA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4C3B483-2872-5761-A2C9-8E35D4319C2C}"/>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7177FBC3-6123-AF79-D5C6-4954BA2EF804}"/>
              </a:ext>
            </a:extLst>
          </p:cNvPr>
          <p:cNvSpPr>
            <a:spLocks noGrp="1"/>
          </p:cNvSpPr>
          <p:nvPr>
            <p:ph type="sldNum" sz="quarter" idx="5"/>
          </p:nvPr>
        </p:nvSpPr>
        <p:spPr/>
        <p:txBody>
          <a:bodyPr/>
          <a:lstStyle/>
          <a:p>
            <a:fld id="{2AF33D53-FCF7-544D-B411-D92A27FEBEAA}" type="slidenum">
              <a:rPr lang="da-DK" smtClean="0"/>
              <a:pPr/>
              <a:t>19</a:t>
            </a:fld>
            <a:endParaRPr lang="da-DK"/>
          </a:p>
        </p:txBody>
      </p:sp>
    </p:spTree>
    <p:extLst>
      <p:ext uri="{BB962C8B-B14F-4D97-AF65-F5344CB8AC3E}">
        <p14:creationId xmlns:p14="http://schemas.microsoft.com/office/powerpoint/2010/main" val="2874615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AF33D53-FCF7-544D-B411-D92A27FEBEAA}" type="slidenum">
              <a:rPr lang="da-DK" smtClean="0"/>
              <a:pPr/>
              <a:t>20</a:t>
            </a:fld>
            <a:endParaRPr lang="da-DK"/>
          </a:p>
        </p:txBody>
      </p:sp>
    </p:spTree>
    <p:extLst>
      <p:ext uri="{BB962C8B-B14F-4D97-AF65-F5344CB8AC3E}">
        <p14:creationId xmlns:p14="http://schemas.microsoft.com/office/powerpoint/2010/main" val="1659073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1">
              <a:latin typeface="Avenir Next"/>
            </a:endParaRPr>
          </a:p>
        </p:txBody>
      </p:sp>
      <p:sp>
        <p:nvSpPr>
          <p:cNvPr id="4" name="Pladsholder til slidenummer 3"/>
          <p:cNvSpPr>
            <a:spLocks noGrp="1"/>
          </p:cNvSpPr>
          <p:nvPr>
            <p:ph type="sldNum" sz="quarter" idx="5"/>
          </p:nvPr>
        </p:nvSpPr>
        <p:spPr/>
        <p:txBody>
          <a:bodyPr/>
          <a:lstStyle/>
          <a:p>
            <a:fld id="{2AF33D53-FCF7-544D-B411-D92A27FEBEAA}" type="slidenum">
              <a:rPr lang="da-DK" smtClean="0"/>
              <a:pPr/>
              <a:t>21</a:t>
            </a:fld>
            <a:endParaRPr lang="da-DK"/>
          </a:p>
        </p:txBody>
      </p:sp>
    </p:spTree>
    <p:extLst>
      <p:ext uri="{BB962C8B-B14F-4D97-AF65-F5344CB8AC3E}">
        <p14:creationId xmlns:p14="http://schemas.microsoft.com/office/powerpoint/2010/main" val="2800886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AF33D53-FCF7-544D-B411-D92A27FEBEAA}" type="slidenum">
              <a:rPr lang="da-DK" smtClean="0"/>
              <a:pPr/>
              <a:t>2</a:t>
            </a:fld>
            <a:endParaRPr lang="da-DK"/>
          </a:p>
        </p:txBody>
      </p:sp>
    </p:spTree>
    <p:extLst>
      <p:ext uri="{BB962C8B-B14F-4D97-AF65-F5344CB8AC3E}">
        <p14:creationId xmlns:p14="http://schemas.microsoft.com/office/powerpoint/2010/main" val="2190465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1FF1F-4C2B-735B-628A-3E3AC907B0D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5EACBE4-F172-1463-9A70-8FAB1F7B404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4AA9925-140B-232A-9B08-D0F8E1D49800}"/>
              </a:ext>
            </a:extLst>
          </p:cNvPr>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endParaRPr lang="da-DK"/>
          </a:p>
        </p:txBody>
      </p:sp>
      <p:sp>
        <p:nvSpPr>
          <p:cNvPr id="4" name="Pladsholder til slidenummer 3">
            <a:extLst>
              <a:ext uri="{FF2B5EF4-FFF2-40B4-BE49-F238E27FC236}">
                <a16:creationId xmlns:a16="http://schemas.microsoft.com/office/drawing/2014/main" id="{7AD019E8-2B80-D232-D0F3-45D4F8E44859}"/>
              </a:ext>
            </a:extLst>
          </p:cNvPr>
          <p:cNvSpPr>
            <a:spLocks noGrp="1"/>
          </p:cNvSpPr>
          <p:nvPr>
            <p:ph type="sldNum" sz="quarter" idx="5"/>
          </p:nvPr>
        </p:nvSpPr>
        <p:spPr/>
        <p:txBody>
          <a:bodyPr/>
          <a:lstStyle/>
          <a:p>
            <a:fld id="{2AF33D53-FCF7-544D-B411-D92A27FEBEAA}" type="slidenum">
              <a:rPr lang="da-DK" smtClean="0"/>
              <a:pPr/>
              <a:t>22</a:t>
            </a:fld>
            <a:endParaRPr lang="da-DK"/>
          </a:p>
        </p:txBody>
      </p:sp>
    </p:spTree>
    <p:extLst>
      <p:ext uri="{BB962C8B-B14F-4D97-AF65-F5344CB8AC3E}">
        <p14:creationId xmlns:p14="http://schemas.microsoft.com/office/powerpoint/2010/main" val="3143509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C3DD0-9309-CEC5-5371-4994C4614AD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A73F17A-1854-A6A9-75AE-6B5052CE265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1C77D13-27B1-CEEF-30DC-938F94DAEEA8}"/>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F096B70D-0737-A203-36A1-BF27B19C71FA}"/>
              </a:ext>
            </a:extLst>
          </p:cNvPr>
          <p:cNvSpPr>
            <a:spLocks noGrp="1"/>
          </p:cNvSpPr>
          <p:nvPr>
            <p:ph type="sldNum" sz="quarter" idx="5"/>
          </p:nvPr>
        </p:nvSpPr>
        <p:spPr/>
        <p:txBody>
          <a:bodyPr/>
          <a:lstStyle/>
          <a:p>
            <a:fld id="{2AF33D53-FCF7-544D-B411-D92A27FEBEAA}" type="slidenum">
              <a:rPr lang="da-DK" smtClean="0"/>
              <a:pPr/>
              <a:t>23</a:t>
            </a:fld>
            <a:endParaRPr lang="da-DK"/>
          </a:p>
        </p:txBody>
      </p:sp>
    </p:spTree>
    <p:extLst>
      <p:ext uri="{BB962C8B-B14F-4D97-AF65-F5344CB8AC3E}">
        <p14:creationId xmlns:p14="http://schemas.microsoft.com/office/powerpoint/2010/main" val="2634703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3700D-0AF1-A887-CD59-AB0886B14D6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C60132A-CDA6-4050-D3F3-A5FCA52C3F5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F06F48F-589D-FE9E-71AA-3D1EB008E1DA}"/>
              </a:ext>
            </a:extLst>
          </p:cNvPr>
          <p:cNvSpPr>
            <a:spLocks noGrp="1"/>
          </p:cNvSpPr>
          <p:nvPr>
            <p:ph type="body" idx="1"/>
          </p:nvPr>
        </p:nvSpPr>
        <p:spPr/>
        <p:txBody>
          <a:bodyPr/>
          <a:lstStyle/>
          <a:p>
            <a:endParaRPr lang="da-DK"/>
          </a:p>
          <a:p>
            <a:endParaRPr lang="da-DK"/>
          </a:p>
        </p:txBody>
      </p:sp>
      <p:sp>
        <p:nvSpPr>
          <p:cNvPr id="4" name="Pladsholder til slidenummer 3">
            <a:extLst>
              <a:ext uri="{FF2B5EF4-FFF2-40B4-BE49-F238E27FC236}">
                <a16:creationId xmlns:a16="http://schemas.microsoft.com/office/drawing/2014/main" id="{A9524468-401C-A195-E1D8-C44F530CB5F6}"/>
              </a:ext>
            </a:extLst>
          </p:cNvPr>
          <p:cNvSpPr>
            <a:spLocks noGrp="1"/>
          </p:cNvSpPr>
          <p:nvPr>
            <p:ph type="sldNum" sz="quarter" idx="5"/>
          </p:nvPr>
        </p:nvSpPr>
        <p:spPr/>
        <p:txBody>
          <a:bodyPr/>
          <a:lstStyle/>
          <a:p>
            <a:fld id="{2AF33D53-FCF7-544D-B411-D92A27FEBEAA}" type="slidenum">
              <a:rPr lang="da-DK" smtClean="0"/>
              <a:pPr/>
              <a:t>24</a:t>
            </a:fld>
            <a:endParaRPr lang="da-DK"/>
          </a:p>
        </p:txBody>
      </p:sp>
    </p:spTree>
    <p:extLst>
      <p:ext uri="{BB962C8B-B14F-4D97-AF65-F5344CB8AC3E}">
        <p14:creationId xmlns:p14="http://schemas.microsoft.com/office/powerpoint/2010/main" val="1029129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3B318-FD37-3E3E-3436-F52EC37ACCC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B8E9BC6-2084-D76F-81E2-CDCB94A3FA2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C7434A7-A836-040E-A4D5-53FFD3608F5F}"/>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E6E9E0C3-D6ED-62C1-FF86-64AF454F1C18}"/>
              </a:ext>
            </a:extLst>
          </p:cNvPr>
          <p:cNvSpPr>
            <a:spLocks noGrp="1"/>
          </p:cNvSpPr>
          <p:nvPr>
            <p:ph type="sldNum" sz="quarter" idx="5"/>
          </p:nvPr>
        </p:nvSpPr>
        <p:spPr/>
        <p:txBody>
          <a:bodyPr/>
          <a:lstStyle/>
          <a:p>
            <a:fld id="{2AF33D53-FCF7-544D-B411-D92A27FEBEAA}" type="slidenum">
              <a:rPr lang="da-DK" smtClean="0"/>
              <a:pPr/>
              <a:t>25</a:t>
            </a:fld>
            <a:endParaRPr lang="da-DK"/>
          </a:p>
        </p:txBody>
      </p:sp>
    </p:spTree>
    <p:extLst>
      <p:ext uri="{BB962C8B-B14F-4D97-AF65-F5344CB8AC3E}">
        <p14:creationId xmlns:p14="http://schemas.microsoft.com/office/powerpoint/2010/main" val="896231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7487B-E58F-4534-B95A-B90EE079D2D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A0BF9E9-FBC8-44BC-BB1E-5444A60FDF1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5A00897-4AF6-ED63-7987-6888ADCAA230}"/>
              </a:ext>
            </a:extLst>
          </p:cNvPr>
          <p:cNvSpPr>
            <a:spLocks noGrp="1"/>
          </p:cNvSpPr>
          <p:nvPr>
            <p:ph type="body" idx="1"/>
          </p:nvPr>
        </p:nvSpPr>
        <p:spPr/>
        <p:txBody>
          <a:bodyPr/>
          <a:lstStyle/>
          <a:p>
            <a:pPr>
              <a:defRPr/>
            </a:pPr>
            <a:endParaRPr lang="da-DK">
              <a:latin typeface="Avenir Next"/>
            </a:endParaRPr>
          </a:p>
        </p:txBody>
      </p:sp>
      <p:sp>
        <p:nvSpPr>
          <p:cNvPr id="4" name="Pladsholder til slidenummer 3">
            <a:extLst>
              <a:ext uri="{FF2B5EF4-FFF2-40B4-BE49-F238E27FC236}">
                <a16:creationId xmlns:a16="http://schemas.microsoft.com/office/drawing/2014/main" id="{94539592-A4A7-A26A-0431-1B18B3A22956}"/>
              </a:ext>
            </a:extLst>
          </p:cNvPr>
          <p:cNvSpPr>
            <a:spLocks noGrp="1"/>
          </p:cNvSpPr>
          <p:nvPr>
            <p:ph type="sldNum" sz="quarter" idx="5"/>
          </p:nvPr>
        </p:nvSpPr>
        <p:spPr/>
        <p:txBody>
          <a:bodyPr/>
          <a:lstStyle/>
          <a:p>
            <a:fld id="{2AF33D53-FCF7-544D-B411-D92A27FEBEAA}" type="slidenum">
              <a:rPr lang="da-DK" smtClean="0"/>
              <a:pPr/>
              <a:t>26</a:t>
            </a:fld>
            <a:endParaRPr lang="da-DK"/>
          </a:p>
        </p:txBody>
      </p:sp>
    </p:spTree>
    <p:extLst>
      <p:ext uri="{BB962C8B-B14F-4D97-AF65-F5344CB8AC3E}">
        <p14:creationId xmlns:p14="http://schemas.microsoft.com/office/powerpoint/2010/main" val="3531326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52268-BDD0-8A67-0E1D-D30E7F068C9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1CCAED6-2B88-9A48-A358-6C83FE10F833}"/>
              </a:ext>
            </a:extLst>
          </p:cNvPr>
          <p:cNvSpPr>
            <a:spLocks noGrp="1" noRot="1" noChangeAspect="1"/>
          </p:cNvSpPr>
          <p:nvPr>
            <p:ph type="sldImg"/>
          </p:nvPr>
        </p:nvSpPr>
        <p:spPr/>
      </p:sp>
      <p:sp>
        <p:nvSpPr>
          <p:cNvPr id="4" name="Pladsholder til slidenummer 3">
            <a:extLst>
              <a:ext uri="{FF2B5EF4-FFF2-40B4-BE49-F238E27FC236}">
                <a16:creationId xmlns:a16="http://schemas.microsoft.com/office/drawing/2014/main" id="{4DDA180A-F0DE-A506-C45A-D0A87FEEEE5F}"/>
              </a:ext>
            </a:extLst>
          </p:cNvPr>
          <p:cNvSpPr>
            <a:spLocks noGrp="1"/>
          </p:cNvSpPr>
          <p:nvPr>
            <p:ph type="sldNum" sz="quarter" idx="5"/>
          </p:nvPr>
        </p:nvSpPr>
        <p:spPr/>
        <p:txBody>
          <a:bodyPr/>
          <a:lstStyle/>
          <a:p>
            <a:fld id="{2AF33D53-FCF7-544D-B411-D92A27FEBEAA}" type="slidenum">
              <a:rPr lang="da-DK" smtClean="0"/>
              <a:pPr/>
              <a:t>27</a:t>
            </a:fld>
            <a:endParaRPr lang="da-DK"/>
          </a:p>
        </p:txBody>
      </p:sp>
      <p:sp>
        <p:nvSpPr>
          <p:cNvPr id="6" name="Pladsholder til noter 5">
            <a:extLst>
              <a:ext uri="{FF2B5EF4-FFF2-40B4-BE49-F238E27FC236}">
                <a16:creationId xmlns:a16="http://schemas.microsoft.com/office/drawing/2014/main" id="{E532EE46-BDD3-7F34-1B1D-2E6C31ACC67A}"/>
              </a:ext>
            </a:extLst>
          </p:cNvPr>
          <p:cNvSpPr>
            <a:spLocks noGrp="1"/>
          </p:cNvSpPr>
          <p:nvPr>
            <p:ph type="body" sz="quarter" idx="3"/>
          </p:nvPr>
        </p:nvSpPr>
        <p:spPr/>
        <p:txBody>
          <a:bodyPr/>
          <a:lstStyle/>
          <a:p>
            <a:endParaRPr lang="da-DK"/>
          </a:p>
        </p:txBody>
      </p:sp>
    </p:spTree>
    <p:extLst>
      <p:ext uri="{BB962C8B-B14F-4D97-AF65-F5344CB8AC3E}">
        <p14:creationId xmlns:p14="http://schemas.microsoft.com/office/powerpoint/2010/main" val="467873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9726C-52E6-2C86-C417-57FF9FC33F0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729B483-7310-62B5-9955-CC7BD233438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0926FDF-E2B7-3B22-90AC-EF8DB047CCEC}"/>
              </a:ext>
            </a:extLst>
          </p:cNvPr>
          <p:cNvSpPr>
            <a:spLocks noGrp="1"/>
          </p:cNvSpPr>
          <p:nvPr>
            <p:ph type="body" idx="1"/>
          </p:nvPr>
        </p:nvSpPr>
        <p:spPr/>
        <p:txBody>
          <a:bodyPr/>
          <a:lstStyle/>
          <a:p>
            <a:endParaRPr lang="da-DK" b="1"/>
          </a:p>
        </p:txBody>
      </p:sp>
      <p:sp>
        <p:nvSpPr>
          <p:cNvPr id="4" name="Pladsholder til slidenummer 3">
            <a:extLst>
              <a:ext uri="{FF2B5EF4-FFF2-40B4-BE49-F238E27FC236}">
                <a16:creationId xmlns:a16="http://schemas.microsoft.com/office/drawing/2014/main" id="{10184CA0-914F-9DEA-49CC-4B9006ABC1AE}"/>
              </a:ext>
            </a:extLst>
          </p:cNvPr>
          <p:cNvSpPr>
            <a:spLocks noGrp="1"/>
          </p:cNvSpPr>
          <p:nvPr>
            <p:ph type="sldNum" sz="quarter" idx="5"/>
          </p:nvPr>
        </p:nvSpPr>
        <p:spPr/>
        <p:txBody>
          <a:bodyPr/>
          <a:lstStyle/>
          <a:p>
            <a:fld id="{2AF33D53-FCF7-544D-B411-D92A27FEBEAA}" type="slidenum">
              <a:rPr lang="da-DK" smtClean="0"/>
              <a:pPr/>
              <a:t>28</a:t>
            </a:fld>
            <a:endParaRPr lang="da-DK"/>
          </a:p>
        </p:txBody>
      </p:sp>
    </p:spTree>
    <p:extLst>
      <p:ext uri="{BB962C8B-B14F-4D97-AF65-F5344CB8AC3E}">
        <p14:creationId xmlns:p14="http://schemas.microsoft.com/office/powerpoint/2010/main" val="2392054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1E341-1EDC-7CA6-2B9A-BAD7B2C96BD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EBB168B-818B-C1E1-7385-63348D24C1C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F76BA28-4F01-E9DA-886C-DE7F08E6BAA4}"/>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E8C0F11D-B8B7-3ED3-36F2-E65B16BD6753}"/>
              </a:ext>
            </a:extLst>
          </p:cNvPr>
          <p:cNvSpPr>
            <a:spLocks noGrp="1"/>
          </p:cNvSpPr>
          <p:nvPr>
            <p:ph type="sldNum" sz="quarter" idx="5"/>
          </p:nvPr>
        </p:nvSpPr>
        <p:spPr/>
        <p:txBody>
          <a:bodyPr/>
          <a:lstStyle/>
          <a:p>
            <a:fld id="{2AF33D53-FCF7-544D-B411-D92A27FEBEAA}" type="slidenum">
              <a:rPr lang="da-DK" smtClean="0"/>
              <a:pPr/>
              <a:t>29</a:t>
            </a:fld>
            <a:endParaRPr lang="da-DK"/>
          </a:p>
        </p:txBody>
      </p:sp>
    </p:spTree>
    <p:extLst>
      <p:ext uri="{BB962C8B-B14F-4D97-AF65-F5344CB8AC3E}">
        <p14:creationId xmlns:p14="http://schemas.microsoft.com/office/powerpoint/2010/main" val="3793588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EF01E-332F-8105-7C24-CAA09146DD9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BD36405-BF7D-A5AF-C239-E20B24E9A94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27D099D-0BC5-C1EE-2E92-ABEC9CDD332C}"/>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9EF04424-4595-C650-A900-A825684CDF09}"/>
              </a:ext>
            </a:extLst>
          </p:cNvPr>
          <p:cNvSpPr>
            <a:spLocks noGrp="1"/>
          </p:cNvSpPr>
          <p:nvPr>
            <p:ph type="sldNum" sz="quarter" idx="5"/>
          </p:nvPr>
        </p:nvSpPr>
        <p:spPr/>
        <p:txBody>
          <a:bodyPr/>
          <a:lstStyle/>
          <a:p>
            <a:fld id="{2AF33D53-FCF7-544D-B411-D92A27FEBEAA}" type="slidenum">
              <a:rPr lang="da-DK" smtClean="0"/>
              <a:pPr/>
              <a:t>30</a:t>
            </a:fld>
            <a:endParaRPr lang="da-DK"/>
          </a:p>
        </p:txBody>
      </p:sp>
    </p:spTree>
    <p:extLst>
      <p:ext uri="{BB962C8B-B14F-4D97-AF65-F5344CB8AC3E}">
        <p14:creationId xmlns:p14="http://schemas.microsoft.com/office/powerpoint/2010/main" val="2186664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a:p>
            <a:endParaRPr lang="da-DK"/>
          </a:p>
        </p:txBody>
      </p:sp>
      <p:sp>
        <p:nvSpPr>
          <p:cNvPr id="4" name="Pladsholder til slidenummer 3"/>
          <p:cNvSpPr>
            <a:spLocks noGrp="1"/>
          </p:cNvSpPr>
          <p:nvPr>
            <p:ph type="sldNum" sz="quarter" idx="5"/>
          </p:nvPr>
        </p:nvSpPr>
        <p:spPr/>
        <p:txBody>
          <a:bodyPr/>
          <a:lstStyle/>
          <a:p>
            <a:fld id="{2AF33D53-FCF7-544D-B411-D92A27FEBEAA}" type="slidenum">
              <a:rPr lang="da-DK" smtClean="0"/>
              <a:pPr/>
              <a:t>31</a:t>
            </a:fld>
            <a:endParaRPr lang="da-DK"/>
          </a:p>
        </p:txBody>
      </p:sp>
    </p:spTree>
    <p:extLst>
      <p:ext uri="{BB962C8B-B14F-4D97-AF65-F5344CB8AC3E}">
        <p14:creationId xmlns:p14="http://schemas.microsoft.com/office/powerpoint/2010/main" val="968689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AF33D53-FCF7-544D-B411-D92A27FEBEAA}" type="slidenum">
              <a:rPr lang="da-DK" smtClean="0"/>
              <a:pPr/>
              <a:t>3</a:t>
            </a:fld>
            <a:endParaRPr lang="da-DK"/>
          </a:p>
        </p:txBody>
      </p:sp>
    </p:spTree>
    <p:extLst>
      <p:ext uri="{BB962C8B-B14F-4D97-AF65-F5344CB8AC3E}">
        <p14:creationId xmlns:p14="http://schemas.microsoft.com/office/powerpoint/2010/main" val="1583111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0B9F7-40D6-558D-BA0F-8FF4C517AB5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1C0D99B-0C58-75E1-A2D3-4983B1A3008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D7A3479-AAC1-B479-28CA-5B0E7961B46D}"/>
              </a:ext>
            </a:extLst>
          </p:cNvPr>
          <p:cNvSpPr>
            <a:spLocks noGrp="1"/>
          </p:cNvSpPr>
          <p:nvPr>
            <p:ph type="body" idx="1"/>
          </p:nvPr>
        </p:nvSpPr>
        <p:spPr/>
        <p:txBody>
          <a:bodyPr/>
          <a:lstStyle/>
          <a:p>
            <a:endParaRPr lang="da-DK"/>
          </a:p>
          <a:p>
            <a:endParaRPr lang="da-DK"/>
          </a:p>
        </p:txBody>
      </p:sp>
      <p:sp>
        <p:nvSpPr>
          <p:cNvPr id="4" name="Pladsholder til slidenummer 3">
            <a:extLst>
              <a:ext uri="{FF2B5EF4-FFF2-40B4-BE49-F238E27FC236}">
                <a16:creationId xmlns:a16="http://schemas.microsoft.com/office/drawing/2014/main" id="{C0A66C30-11DF-5061-FBB7-235EBA3321F0}"/>
              </a:ext>
            </a:extLst>
          </p:cNvPr>
          <p:cNvSpPr>
            <a:spLocks noGrp="1"/>
          </p:cNvSpPr>
          <p:nvPr>
            <p:ph type="sldNum" sz="quarter" idx="5"/>
          </p:nvPr>
        </p:nvSpPr>
        <p:spPr/>
        <p:txBody>
          <a:bodyPr/>
          <a:lstStyle/>
          <a:p>
            <a:fld id="{2AF33D53-FCF7-544D-B411-D92A27FEBEAA}" type="slidenum">
              <a:rPr lang="da-DK" smtClean="0"/>
              <a:pPr/>
              <a:t>32</a:t>
            </a:fld>
            <a:endParaRPr lang="da-DK"/>
          </a:p>
        </p:txBody>
      </p:sp>
    </p:spTree>
    <p:extLst>
      <p:ext uri="{BB962C8B-B14F-4D97-AF65-F5344CB8AC3E}">
        <p14:creationId xmlns:p14="http://schemas.microsoft.com/office/powerpoint/2010/main" val="664491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B8F09-5D2E-E186-C857-DE2128C3A46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0C3F3B3-0898-918A-1669-BCAFE82E462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893F722-DFB4-238C-8101-804B1E0ABD51}"/>
              </a:ext>
            </a:extLst>
          </p:cNvPr>
          <p:cNvSpPr>
            <a:spLocks noGrp="1"/>
          </p:cNvSpPr>
          <p:nvPr>
            <p:ph type="body" idx="1"/>
          </p:nvPr>
        </p:nvSpPr>
        <p:spPr/>
        <p:txBody>
          <a:bodyPr/>
          <a:lstStyle/>
          <a:p>
            <a:endParaRPr lang="da-DK"/>
          </a:p>
          <a:p>
            <a:pPr marL="285750" indent="-285750">
              <a:buFont typeface="Arial" panose="020B0604020202020204" pitchFamily="34" charset="0"/>
              <a:buChar char="•"/>
            </a:pPr>
            <a:endParaRPr lang="da-DK"/>
          </a:p>
          <a:p>
            <a:endParaRPr lang="da-DK"/>
          </a:p>
        </p:txBody>
      </p:sp>
      <p:sp>
        <p:nvSpPr>
          <p:cNvPr id="4" name="Pladsholder til slidenummer 3">
            <a:extLst>
              <a:ext uri="{FF2B5EF4-FFF2-40B4-BE49-F238E27FC236}">
                <a16:creationId xmlns:a16="http://schemas.microsoft.com/office/drawing/2014/main" id="{A2C0A1F2-6311-BA74-C0A9-53A6DD3D20F4}"/>
              </a:ext>
            </a:extLst>
          </p:cNvPr>
          <p:cNvSpPr>
            <a:spLocks noGrp="1"/>
          </p:cNvSpPr>
          <p:nvPr>
            <p:ph type="sldNum" sz="quarter" idx="5"/>
          </p:nvPr>
        </p:nvSpPr>
        <p:spPr/>
        <p:txBody>
          <a:bodyPr/>
          <a:lstStyle/>
          <a:p>
            <a:fld id="{2AF33D53-FCF7-544D-B411-D92A27FEBEAA}" type="slidenum">
              <a:rPr lang="da-DK" smtClean="0"/>
              <a:pPr/>
              <a:t>33</a:t>
            </a:fld>
            <a:endParaRPr lang="da-DK"/>
          </a:p>
        </p:txBody>
      </p:sp>
    </p:spTree>
    <p:extLst>
      <p:ext uri="{BB962C8B-B14F-4D97-AF65-F5344CB8AC3E}">
        <p14:creationId xmlns:p14="http://schemas.microsoft.com/office/powerpoint/2010/main" val="2624583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ECB13-04E7-A9D5-F8D7-99654FA191C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3AC4BC3-EE63-5443-35AA-C48FA59A385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DE88DA5-AFA9-FD7F-3C95-41592A38C4D5}"/>
              </a:ext>
            </a:extLst>
          </p:cNvPr>
          <p:cNvSpPr>
            <a:spLocks noGrp="1"/>
          </p:cNvSpPr>
          <p:nvPr>
            <p:ph type="body" idx="1"/>
          </p:nvPr>
        </p:nvSpPr>
        <p:spPr/>
        <p:txBody>
          <a:bodyPr/>
          <a:lstStyle/>
          <a:p>
            <a:pPr>
              <a:defRPr/>
            </a:pPr>
            <a:endParaRPr lang="da-DK"/>
          </a:p>
        </p:txBody>
      </p:sp>
      <p:sp>
        <p:nvSpPr>
          <p:cNvPr id="4" name="Pladsholder til slidenummer 3">
            <a:extLst>
              <a:ext uri="{FF2B5EF4-FFF2-40B4-BE49-F238E27FC236}">
                <a16:creationId xmlns:a16="http://schemas.microsoft.com/office/drawing/2014/main" id="{827D6AB7-7DDA-806C-0EE2-F1CD1556A853}"/>
              </a:ext>
            </a:extLst>
          </p:cNvPr>
          <p:cNvSpPr>
            <a:spLocks noGrp="1"/>
          </p:cNvSpPr>
          <p:nvPr>
            <p:ph type="sldNum" sz="quarter" idx="5"/>
          </p:nvPr>
        </p:nvSpPr>
        <p:spPr/>
        <p:txBody>
          <a:bodyPr/>
          <a:lstStyle/>
          <a:p>
            <a:fld id="{2AF33D53-FCF7-544D-B411-D92A27FEBEAA}" type="slidenum">
              <a:rPr lang="da-DK" smtClean="0"/>
              <a:pPr/>
              <a:t>34</a:t>
            </a:fld>
            <a:endParaRPr lang="da-DK"/>
          </a:p>
        </p:txBody>
      </p:sp>
    </p:spTree>
    <p:extLst>
      <p:ext uri="{BB962C8B-B14F-4D97-AF65-F5344CB8AC3E}">
        <p14:creationId xmlns:p14="http://schemas.microsoft.com/office/powerpoint/2010/main" val="2476730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20BA9-4E5B-E177-1D18-1758D5B861C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6FFBE4F-1BD9-409C-E0FB-29F3B6081DC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7615E29-7286-72D7-ADEA-DFC14FF6C5E7}"/>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B96C92A1-207C-B67A-21B1-54633F18DA56}"/>
              </a:ext>
            </a:extLst>
          </p:cNvPr>
          <p:cNvSpPr>
            <a:spLocks noGrp="1"/>
          </p:cNvSpPr>
          <p:nvPr>
            <p:ph type="sldNum" sz="quarter" idx="5"/>
          </p:nvPr>
        </p:nvSpPr>
        <p:spPr/>
        <p:txBody>
          <a:bodyPr/>
          <a:lstStyle/>
          <a:p>
            <a:fld id="{2AF33D53-FCF7-544D-B411-D92A27FEBEAA}" type="slidenum">
              <a:rPr lang="da-DK" smtClean="0"/>
              <a:pPr/>
              <a:t>35</a:t>
            </a:fld>
            <a:endParaRPr lang="da-DK"/>
          </a:p>
        </p:txBody>
      </p:sp>
    </p:spTree>
    <p:extLst>
      <p:ext uri="{BB962C8B-B14F-4D97-AF65-F5344CB8AC3E}">
        <p14:creationId xmlns:p14="http://schemas.microsoft.com/office/powerpoint/2010/main" val="25928004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FF51A-28F9-20E0-7EDC-01A4B10B1E9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ACAC530-8118-2E3C-ACD4-3E6329A2C57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B86128B-1261-C72B-52B9-3AC402883D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a:p>
        </p:txBody>
      </p:sp>
      <p:sp>
        <p:nvSpPr>
          <p:cNvPr id="4" name="Pladsholder til slidenummer 3">
            <a:extLst>
              <a:ext uri="{FF2B5EF4-FFF2-40B4-BE49-F238E27FC236}">
                <a16:creationId xmlns:a16="http://schemas.microsoft.com/office/drawing/2014/main" id="{0AFB2092-D950-3789-1B0C-841FDFF57676}"/>
              </a:ext>
            </a:extLst>
          </p:cNvPr>
          <p:cNvSpPr>
            <a:spLocks noGrp="1"/>
          </p:cNvSpPr>
          <p:nvPr>
            <p:ph type="sldNum" sz="quarter" idx="5"/>
          </p:nvPr>
        </p:nvSpPr>
        <p:spPr/>
        <p:txBody>
          <a:bodyPr/>
          <a:lstStyle/>
          <a:p>
            <a:fld id="{2AF33D53-FCF7-544D-B411-D92A27FEBEAA}" type="slidenum">
              <a:rPr lang="da-DK" smtClean="0"/>
              <a:pPr/>
              <a:t>36</a:t>
            </a:fld>
            <a:endParaRPr lang="da-DK"/>
          </a:p>
        </p:txBody>
      </p:sp>
    </p:spTree>
    <p:extLst>
      <p:ext uri="{BB962C8B-B14F-4D97-AF65-F5344CB8AC3E}">
        <p14:creationId xmlns:p14="http://schemas.microsoft.com/office/powerpoint/2010/main" val="12039016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a:p>
        </p:txBody>
      </p:sp>
      <p:sp>
        <p:nvSpPr>
          <p:cNvPr id="4" name="Pladsholder til slidenummer 3"/>
          <p:cNvSpPr>
            <a:spLocks noGrp="1"/>
          </p:cNvSpPr>
          <p:nvPr>
            <p:ph type="sldNum" sz="quarter" idx="5"/>
          </p:nvPr>
        </p:nvSpPr>
        <p:spPr/>
        <p:txBody>
          <a:bodyPr/>
          <a:lstStyle/>
          <a:p>
            <a:fld id="{2AF33D53-FCF7-544D-B411-D92A27FEBEAA}" type="slidenum">
              <a:rPr lang="da-DK" smtClean="0"/>
              <a:pPr/>
              <a:t>37</a:t>
            </a:fld>
            <a:endParaRPr lang="da-DK"/>
          </a:p>
        </p:txBody>
      </p:sp>
    </p:spTree>
    <p:extLst>
      <p:ext uri="{BB962C8B-B14F-4D97-AF65-F5344CB8AC3E}">
        <p14:creationId xmlns:p14="http://schemas.microsoft.com/office/powerpoint/2010/main" val="1776192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AF33D53-FCF7-544D-B411-D92A27FEBEAA}" type="slidenum">
              <a:rPr lang="da-DK" smtClean="0"/>
              <a:pPr/>
              <a:t>38</a:t>
            </a:fld>
            <a:endParaRPr lang="da-DK"/>
          </a:p>
        </p:txBody>
      </p:sp>
    </p:spTree>
    <p:extLst>
      <p:ext uri="{BB962C8B-B14F-4D97-AF65-F5344CB8AC3E}">
        <p14:creationId xmlns:p14="http://schemas.microsoft.com/office/powerpoint/2010/main" val="3184966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6EF60-2B35-EB52-5430-6DCD5E4D30B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BAB9FC3-DB07-8897-0523-1FBF6B001A9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74AF20D-C345-E7B4-AE20-FE2DEEF1AE41}"/>
              </a:ext>
            </a:extLst>
          </p:cNvPr>
          <p:cNvSpPr>
            <a:spLocks noGrp="1"/>
          </p:cNvSpPr>
          <p:nvPr>
            <p:ph type="body" idx="1"/>
          </p:nvPr>
        </p:nvSpPr>
        <p:spPr/>
        <p:txBody>
          <a:bodyPr/>
          <a:lstStyle/>
          <a:p>
            <a:endParaRPr lang="da-DK">
              <a:latin typeface="Avenir Next"/>
            </a:endParaRPr>
          </a:p>
        </p:txBody>
      </p:sp>
      <p:sp>
        <p:nvSpPr>
          <p:cNvPr id="4" name="Pladsholder til slidenummer 3">
            <a:extLst>
              <a:ext uri="{FF2B5EF4-FFF2-40B4-BE49-F238E27FC236}">
                <a16:creationId xmlns:a16="http://schemas.microsoft.com/office/drawing/2014/main" id="{AFDF24DB-A777-A5C4-E251-E39D5BDA9FE0}"/>
              </a:ext>
            </a:extLst>
          </p:cNvPr>
          <p:cNvSpPr>
            <a:spLocks noGrp="1"/>
          </p:cNvSpPr>
          <p:nvPr>
            <p:ph type="sldNum" sz="quarter" idx="5"/>
          </p:nvPr>
        </p:nvSpPr>
        <p:spPr/>
        <p:txBody>
          <a:bodyPr/>
          <a:lstStyle/>
          <a:p>
            <a:fld id="{865D56E6-D780-5D47-A9AA-13EBE3ADDACB}" type="slidenum">
              <a:rPr lang="da-DK" smtClean="0"/>
              <a:t>39</a:t>
            </a:fld>
            <a:endParaRPr lang="da-DK"/>
          </a:p>
        </p:txBody>
      </p:sp>
    </p:spTree>
    <p:extLst>
      <p:ext uri="{BB962C8B-B14F-4D97-AF65-F5344CB8AC3E}">
        <p14:creationId xmlns:p14="http://schemas.microsoft.com/office/powerpoint/2010/main" val="8148282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2D1FF-4F9A-CC7C-971C-15121A36BEA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700989C-A933-BB43-03E7-8B4D96A6E78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4D021B1-120A-E16B-8BCE-2DD02974A2A0}"/>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9A48B3B-CCCB-E7AF-F0A6-D6D95636724F}"/>
              </a:ext>
            </a:extLst>
          </p:cNvPr>
          <p:cNvSpPr>
            <a:spLocks noGrp="1"/>
          </p:cNvSpPr>
          <p:nvPr>
            <p:ph type="sldNum" sz="quarter" idx="5"/>
          </p:nvPr>
        </p:nvSpPr>
        <p:spPr/>
        <p:txBody>
          <a:bodyPr/>
          <a:lstStyle/>
          <a:p>
            <a:fld id="{2AF33D53-FCF7-544D-B411-D92A27FEBEAA}" type="slidenum">
              <a:rPr lang="da-DK" smtClean="0"/>
              <a:pPr/>
              <a:t>40</a:t>
            </a:fld>
            <a:endParaRPr lang="da-DK"/>
          </a:p>
        </p:txBody>
      </p:sp>
    </p:spTree>
    <p:extLst>
      <p:ext uri="{BB962C8B-B14F-4D97-AF65-F5344CB8AC3E}">
        <p14:creationId xmlns:p14="http://schemas.microsoft.com/office/powerpoint/2010/main" val="22834841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EF6C3-A3E1-0326-38E3-4542F894ECD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60B0F81-2C00-CA36-ED55-C0DA09EBE90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40B8ACD-F0EA-6600-5BA4-92BC4F3E55B4}"/>
              </a:ext>
            </a:extLst>
          </p:cNvPr>
          <p:cNvSpPr>
            <a:spLocks noGrp="1"/>
          </p:cNvSpPr>
          <p:nvPr>
            <p:ph type="body" idx="1"/>
          </p:nvPr>
        </p:nvSpPr>
        <p:spPr/>
        <p:txBody>
          <a:bodyPr/>
          <a:lstStyle/>
          <a:p>
            <a:endParaRPr lang="da-DK">
              <a:latin typeface="Avenir Next"/>
            </a:endParaRPr>
          </a:p>
        </p:txBody>
      </p:sp>
      <p:sp>
        <p:nvSpPr>
          <p:cNvPr id="4" name="Pladsholder til slidenummer 3">
            <a:extLst>
              <a:ext uri="{FF2B5EF4-FFF2-40B4-BE49-F238E27FC236}">
                <a16:creationId xmlns:a16="http://schemas.microsoft.com/office/drawing/2014/main" id="{D3B25FFD-EC44-F59C-BA35-778379331E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5D56E6-D780-5D47-A9AA-13EBE3ADDACB}" type="slidenum">
              <a:rPr kumimoji="0" lang="da-DK"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a-DK"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567949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B471C-4E8E-DB66-36BE-9EB437018DC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AD6E1A5-291E-228F-A8BD-C39D76304ED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C2D04E5-7EBE-0BEF-9057-D3A833048CC9}"/>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A87BFCBD-0D8D-E427-C004-36B0042D25DB}"/>
              </a:ext>
            </a:extLst>
          </p:cNvPr>
          <p:cNvSpPr>
            <a:spLocks noGrp="1"/>
          </p:cNvSpPr>
          <p:nvPr>
            <p:ph type="sldNum" sz="quarter" idx="5"/>
          </p:nvPr>
        </p:nvSpPr>
        <p:spPr/>
        <p:txBody>
          <a:bodyPr/>
          <a:lstStyle/>
          <a:p>
            <a:fld id="{2AF33D53-FCF7-544D-B411-D92A27FEBEAA}" type="slidenum">
              <a:rPr lang="da-DK" smtClean="0"/>
              <a:pPr/>
              <a:t>5</a:t>
            </a:fld>
            <a:endParaRPr lang="da-DK"/>
          </a:p>
        </p:txBody>
      </p:sp>
    </p:spTree>
    <p:extLst>
      <p:ext uri="{BB962C8B-B14F-4D97-AF65-F5344CB8AC3E}">
        <p14:creationId xmlns:p14="http://schemas.microsoft.com/office/powerpoint/2010/main" val="761487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D84FB-0243-8605-8740-5A959A2C85B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B5F907D-100A-3C7E-17B6-3335BA71D1B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C4BE9CC-67A5-8478-7288-AB10E05DBEB0}"/>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1675FF00-6CDE-08FE-06A9-D25C05B046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33D53-FCF7-544D-B411-D92A27FEBEAA}" type="slidenum">
              <a:rPr kumimoji="0" lang="da-DK"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a-DK"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647244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6B81E-E668-EA85-5799-D3ECF3E101B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640C7C6-3873-7C39-393D-3493A559786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D4DB847-81EC-1D0C-C20A-5FE676288BD5}"/>
              </a:ext>
            </a:extLst>
          </p:cNvPr>
          <p:cNvSpPr>
            <a:spLocks noGrp="1"/>
          </p:cNvSpPr>
          <p:nvPr>
            <p:ph type="body" idx="1"/>
          </p:nvPr>
        </p:nvSpPr>
        <p:spPr/>
        <p:txBody>
          <a:bodyPr/>
          <a:lstStyle/>
          <a:p>
            <a:endParaRPr lang="da-DK">
              <a:latin typeface="Avenir Next"/>
            </a:endParaRPr>
          </a:p>
        </p:txBody>
      </p:sp>
      <p:sp>
        <p:nvSpPr>
          <p:cNvPr id="4" name="Pladsholder til slidenummer 3">
            <a:extLst>
              <a:ext uri="{FF2B5EF4-FFF2-40B4-BE49-F238E27FC236}">
                <a16:creationId xmlns:a16="http://schemas.microsoft.com/office/drawing/2014/main" id="{E56CFF07-2FFC-FE8E-4BA2-A6DB8B542CE4}"/>
              </a:ext>
            </a:extLst>
          </p:cNvPr>
          <p:cNvSpPr>
            <a:spLocks noGrp="1"/>
          </p:cNvSpPr>
          <p:nvPr>
            <p:ph type="sldNum" sz="quarter" idx="5"/>
          </p:nvPr>
        </p:nvSpPr>
        <p:spPr/>
        <p:txBody>
          <a:bodyPr/>
          <a:lstStyle/>
          <a:p>
            <a:fld id="{865D56E6-D780-5D47-A9AA-13EBE3ADDACB}" type="slidenum">
              <a:rPr lang="da-DK" smtClean="0"/>
              <a:t>43</a:t>
            </a:fld>
            <a:endParaRPr lang="da-DK"/>
          </a:p>
        </p:txBody>
      </p:sp>
    </p:spTree>
    <p:extLst>
      <p:ext uri="{BB962C8B-B14F-4D97-AF65-F5344CB8AC3E}">
        <p14:creationId xmlns:p14="http://schemas.microsoft.com/office/powerpoint/2010/main" val="3419446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AF33D53-FCF7-544D-B411-D92A27FEBEAA}" type="slidenum">
              <a:rPr lang="da-DK" smtClean="0"/>
              <a:pPr/>
              <a:t>44</a:t>
            </a:fld>
            <a:endParaRPr lang="da-DK"/>
          </a:p>
        </p:txBody>
      </p:sp>
    </p:spTree>
    <p:extLst>
      <p:ext uri="{BB962C8B-B14F-4D97-AF65-F5344CB8AC3E}">
        <p14:creationId xmlns:p14="http://schemas.microsoft.com/office/powerpoint/2010/main" val="38928299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6F1CD-0AB7-9A7F-58F6-4F778B09D01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F0328FD-07C1-B6D7-9267-18B731AC9EC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5112214-9DEB-D8BE-F073-663B14A758C0}"/>
              </a:ext>
            </a:extLst>
          </p:cNvPr>
          <p:cNvSpPr>
            <a:spLocks noGrp="1"/>
          </p:cNvSpPr>
          <p:nvPr>
            <p:ph type="body" idx="1"/>
          </p:nvPr>
        </p:nvSpPr>
        <p:spPr/>
        <p:txBody>
          <a:bodyPr/>
          <a:lstStyle/>
          <a:p>
            <a:r>
              <a:rPr lang="da-DK">
                <a:latin typeface="Avenir Next"/>
              </a:rPr>
              <a:t> </a:t>
            </a:r>
            <a:endParaRPr lang="da-DK"/>
          </a:p>
          <a:p>
            <a:endParaRPr lang="da-DK" b="1">
              <a:solidFill>
                <a:srgbClr val="FF0000"/>
              </a:solidFill>
              <a:highlight>
                <a:srgbClr val="FFFF00"/>
              </a:highlight>
              <a:latin typeface="Avenir Next"/>
            </a:endParaRPr>
          </a:p>
        </p:txBody>
      </p:sp>
      <p:sp>
        <p:nvSpPr>
          <p:cNvPr id="4" name="Pladsholder til slidenummer 3">
            <a:extLst>
              <a:ext uri="{FF2B5EF4-FFF2-40B4-BE49-F238E27FC236}">
                <a16:creationId xmlns:a16="http://schemas.microsoft.com/office/drawing/2014/main" id="{4B1F64A4-0BA7-33BF-57FA-36273916F3F3}"/>
              </a:ext>
            </a:extLst>
          </p:cNvPr>
          <p:cNvSpPr>
            <a:spLocks noGrp="1"/>
          </p:cNvSpPr>
          <p:nvPr>
            <p:ph type="sldNum" sz="quarter" idx="5"/>
          </p:nvPr>
        </p:nvSpPr>
        <p:spPr/>
        <p:txBody>
          <a:bodyPr/>
          <a:lstStyle/>
          <a:p>
            <a:fld id="{865D56E6-D780-5D47-A9AA-13EBE3ADDACB}" type="slidenum">
              <a:rPr lang="da-DK" smtClean="0"/>
              <a:t>45</a:t>
            </a:fld>
            <a:endParaRPr lang="da-DK"/>
          </a:p>
        </p:txBody>
      </p:sp>
    </p:spTree>
    <p:extLst>
      <p:ext uri="{BB962C8B-B14F-4D97-AF65-F5344CB8AC3E}">
        <p14:creationId xmlns:p14="http://schemas.microsoft.com/office/powerpoint/2010/main" val="12895064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AF33D53-FCF7-544D-B411-D92A27FEBEAA}" type="slidenum">
              <a:rPr lang="da-DK" smtClean="0"/>
              <a:pPr/>
              <a:t>46</a:t>
            </a:fld>
            <a:endParaRPr lang="da-DK"/>
          </a:p>
        </p:txBody>
      </p:sp>
    </p:spTree>
    <p:extLst>
      <p:ext uri="{BB962C8B-B14F-4D97-AF65-F5344CB8AC3E}">
        <p14:creationId xmlns:p14="http://schemas.microsoft.com/office/powerpoint/2010/main" val="34061493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latin typeface="Avenir Next"/>
            </a:endParaRPr>
          </a:p>
        </p:txBody>
      </p:sp>
      <p:sp>
        <p:nvSpPr>
          <p:cNvPr id="4" name="Pladsholder til slidenummer 3"/>
          <p:cNvSpPr>
            <a:spLocks noGrp="1"/>
          </p:cNvSpPr>
          <p:nvPr>
            <p:ph type="sldNum" sz="quarter" idx="5"/>
          </p:nvPr>
        </p:nvSpPr>
        <p:spPr/>
        <p:txBody>
          <a:bodyPr/>
          <a:lstStyle/>
          <a:p>
            <a:fld id="{865D56E6-D780-5D47-A9AA-13EBE3ADDACB}" type="slidenum">
              <a:rPr lang="da-DK" smtClean="0"/>
              <a:t>47</a:t>
            </a:fld>
            <a:endParaRPr lang="da-DK"/>
          </a:p>
        </p:txBody>
      </p:sp>
    </p:spTree>
    <p:extLst>
      <p:ext uri="{BB962C8B-B14F-4D97-AF65-F5344CB8AC3E}">
        <p14:creationId xmlns:p14="http://schemas.microsoft.com/office/powerpoint/2010/main" val="24687639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38B31-CA53-9FC2-9A9B-DBC80B15A49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9F10D26-853F-069C-8CCB-81ED66CD6EE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66FC288-A3C7-A25E-1FF4-D8BF92A04994}"/>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19985A6-9D11-E872-6FF9-2F1FFFD3C577}"/>
              </a:ext>
            </a:extLst>
          </p:cNvPr>
          <p:cNvSpPr>
            <a:spLocks noGrp="1"/>
          </p:cNvSpPr>
          <p:nvPr>
            <p:ph type="sldNum" sz="quarter" idx="5"/>
          </p:nvPr>
        </p:nvSpPr>
        <p:spPr/>
        <p:txBody>
          <a:bodyPr/>
          <a:lstStyle/>
          <a:p>
            <a:fld id="{2AF33D53-FCF7-544D-B411-D92A27FEBEAA}" type="slidenum">
              <a:rPr lang="da-DK" smtClean="0"/>
              <a:pPr/>
              <a:t>48</a:t>
            </a:fld>
            <a:endParaRPr lang="da-DK"/>
          </a:p>
        </p:txBody>
      </p:sp>
    </p:spTree>
    <p:extLst>
      <p:ext uri="{BB962C8B-B14F-4D97-AF65-F5344CB8AC3E}">
        <p14:creationId xmlns:p14="http://schemas.microsoft.com/office/powerpoint/2010/main" val="1246338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97D18-18FF-6924-B3A9-D5348DACA66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95FA3CE-64B7-4CC7-AAFD-247227AA47E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784497B-2D2E-DC24-4C64-23EFE51B4F07}"/>
              </a:ext>
            </a:extLst>
          </p:cNvPr>
          <p:cNvSpPr>
            <a:spLocks noGrp="1"/>
          </p:cNvSpPr>
          <p:nvPr>
            <p:ph type="body" idx="1"/>
          </p:nvPr>
        </p:nvSpPr>
        <p:spPr/>
        <p:txBody>
          <a:bodyPr/>
          <a:lstStyle/>
          <a:p>
            <a:endParaRPr lang="da-DK">
              <a:latin typeface="Avenir Next"/>
            </a:endParaRPr>
          </a:p>
        </p:txBody>
      </p:sp>
      <p:sp>
        <p:nvSpPr>
          <p:cNvPr id="4" name="Pladsholder til slidenummer 3">
            <a:extLst>
              <a:ext uri="{FF2B5EF4-FFF2-40B4-BE49-F238E27FC236}">
                <a16:creationId xmlns:a16="http://schemas.microsoft.com/office/drawing/2014/main" id="{3355552B-0D03-FF89-0101-8B7ADE68C1FA}"/>
              </a:ext>
            </a:extLst>
          </p:cNvPr>
          <p:cNvSpPr>
            <a:spLocks noGrp="1"/>
          </p:cNvSpPr>
          <p:nvPr>
            <p:ph type="sldNum" sz="quarter" idx="5"/>
          </p:nvPr>
        </p:nvSpPr>
        <p:spPr/>
        <p:txBody>
          <a:bodyPr/>
          <a:lstStyle/>
          <a:p>
            <a:fld id="{865D56E6-D780-5D47-A9AA-13EBE3ADDACB}" type="slidenum">
              <a:rPr lang="da-DK" smtClean="0"/>
              <a:t>49</a:t>
            </a:fld>
            <a:endParaRPr lang="da-DK"/>
          </a:p>
        </p:txBody>
      </p:sp>
    </p:spTree>
    <p:extLst>
      <p:ext uri="{BB962C8B-B14F-4D97-AF65-F5344CB8AC3E}">
        <p14:creationId xmlns:p14="http://schemas.microsoft.com/office/powerpoint/2010/main" val="1482044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64271-8D5C-5279-8E01-4FE1C17E463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B44ABC5-D8C7-CE67-C0E6-E1B9F9354A3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66F60BB-E811-F6D2-757A-45807473AB5B}"/>
              </a:ext>
            </a:extLst>
          </p:cNvPr>
          <p:cNvSpPr>
            <a:spLocks noGrp="1"/>
          </p:cNvSpPr>
          <p:nvPr>
            <p:ph type="body" idx="1"/>
          </p:nvPr>
        </p:nvSpPr>
        <p:spPr/>
        <p:txBody>
          <a:bodyPr/>
          <a:lstStyle/>
          <a:p>
            <a:endParaRPr lang="da-DK"/>
          </a:p>
          <a:p>
            <a:endParaRPr lang="da-DK"/>
          </a:p>
        </p:txBody>
      </p:sp>
      <p:sp>
        <p:nvSpPr>
          <p:cNvPr id="4" name="Pladsholder til slidenummer 3">
            <a:extLst>
              <a:ext uri="{FF2B5EF4-FFF2-40B4-BE49-F238E27FC236}">
                <a16:creationId xmlns:a16="http://schemas.microsoft.com/office/drawing/2014/main" id="{C4371B73-D6D1-F23E-1B7E-99CCE99C8523}"/>
              </a:ext>
            </a:extLst>
          </p:cNvPr>
          <p:cNvSpPr>
            <a:spLocks noGrp="1"/>
          </p:cNvSpPr>
          <p:nvPr>
            <p:ph type="sldNum" sz="quarter" idx="5"/>
          </p:nvPr>
        </p:nvSpPr>
        <p:spPr/>
        <p:txBody>
          <a:bodyPr/>
          <a:lstStyle/>
          <a:p>
            <a:fld id="{2AF33D53-FCF7-544D-B411-D92A27FEBEAA}" type="slidenum">
              <a:rPr lang="da-DK" smtClean="0"/>
              <a:pPr/>
              <a:t>50</a:t>
            </a:fld>
            <a:endParaRPr lang="da-DK"/>
          </a:p>
        </p:txBody>
      </p:sp>
    </p:spTree>
    <p:extLst>
      <p:ext uri="{BB962C8B-B14F-4D97-AF65-F5344CB8AC3E}">
        <p14:creationId xmlns:p14="http://schemas.microsoft.com/office/powerpoint/2010/main" val="669095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Calibri"/>
              <a:buChar char="-"/>
            </a:pPr>
            <a:endParaRPr lang="da-DK">
              <a:solidFill>
                <a:srgbClr val="377EC0"/>
              </a:solidFill>
            </a:endParaRPr>
          </a:p>
        </p:txBody>
      </p:sp>
      <p:sp>
        <p:nvSpPr>
          <p:cNvPr id="4" name="Pladsholder til slidenummer 3"/>
          <p:cNvSpPr>
            <a:spLocks noGrp="1"/>
          </p:cNvSpPr>
          <p:nvPr>
            <p:ph type="sldNum" sz="quarter" idx="5"/>
          </p:nvPr>
        </p:nvSpPr>
        <p:spPr/>
        <p:txBody>
          <a:bodyPr/>
          <a:lstStyle/>
          <a:p>
            <a:fld id="{2AF33D53-FCF7-544D-B411-D92A27FEBEAA}" type="slidenum">
              <a:rPr lang="da-DK" smtClean="0"/>
              <a:pPr/>
              <a:t>51</a:t>
            </a:fld>
            <a:endParaRPr lang="da-DK"/>
          </a:p>
        </p:txBody>
      </p:sp>
    </p:spTree>
    <p:extLst>
      <p:ext uri="{BB962C8B-B14F-4D97-AF65-F5344CB8AC3E}">
        <p14:creationId xmlns:p14="http://schemas.microsoft.com/office/powerpoint/2010/main" val="3759884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AF33D53-FCF7-544D-B411-D92A27FEBEAA}" type="slidenum">
              <a:rPr lang="da-DK" smtClean="0"/>
              <a:pPr/>
              <a:t>6</a:t>
            </a:fld>
            <a:endParaRPr lang="da-DK"/>
          </a:p>
        </p:txBody>
      </p:sp>
    </p:spTree>
    <p:extLst>
      <p:ext uri="{BB962C8B-B14F-4D97-AF65-F5344CB8AC3E}">
        <p14:creationId xmlns:p14="http://schemas.microsoft.com/office/powerpoint/2010/main" val="35132911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75FFE-0084-6573-0855-8A6D7F65E3D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739FF01-76D0-8B86-9C57-D823C0ABA7D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7144AB3-6592-2385-04FE-99DA8A7F5BA0}"/>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597AE40-A68F-D186-BBD1-08C2A8266EA8}"/>
              </a:ext>
            </a:extLst>
          </p:cNvPr>
          <p:cNvSpPr>
            <a:spLocks noGrp="1"/>
          </p:cNvSpPr>
          <p:nvPr>
            <p:ph type="sldNum" sz="quarter" idx="5"/>
          </p:nvPr>
        </p:nvSpPr>
        <p:spPr/>
        <p:txBody>
          <a:bodyPr/>
          <a:lstStyle/>
          <a:p>
            <a:fld id="{2AF33D53-FCF7-544D-B411-D92A27FEBEAA}" type="slidenum">
              <a:rPr lang="da-DK" smtClean="0"/>
              <a:pPr/>
              <a:t>52</a:t>
            </a:fld>
            <a:endParaRPr lang="da-DK"/>
          </a:p>
        </p:txBody>
      </p:sp>
    </p:spTree>
    <p:extLst>
      <p:ext uri="{BB962C8B-B14F-4D97-AF65-F5344CB8AC3E}">
        <p14:creationId xmlns:p14="http://schemas.microsoft.com/office/powerpoint/2010/main" val="6735370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C9549-30C8-DE4E-5B91-B7C91C6322B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E4751C7-7601-3B6A-7019-6793B36FC0F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31CB5DD-06F0-6E32-2454-F32A3C65FAD4}"/>
              </a:ext>
            </a:extLst>
          </p:cNvPr>
          <p:cNvSpPr>
            <a:spLocks noGrp="1"/>
          </p:cNvSpPr>
          <p:nvPr>
            <p:ph type="body" idx="1"/>
          </p:nvPr>
        </p:nvSpPr>
        <p:spPr/>
        <p:txBody>
          <a:bodyPr/>
          <a:lstStyle/>
          <a:p>
            <a:endParaRPr lang="da-DK" sz="1200">
              <a:latin typeface="Avenir Next"/>
            </a:endParaRPr>
          </a:p>
          <a:p>
            <a:endParaRPr lang="da-DK"/>
          </a:p>
        </p:txBody>
      </p:sp>
      <p:sp>
        <p:nvSpPr>
          <p:cNvPr id="4" name="Pladsholder til slidenummer 3">
            <a:extLst>
              <a:ext uri="{FF2B5EF4-FFF2-40B4-BE49-F238E27FC236}">
                <a16:creationId xmlns:a16="http://schemas.microsoft.com/office/drawing/2014/main" id="{1FA13CA3-3A1A-A694-2762-275A5619CCB5}"/>
              </a:ext>
            </a:extLst>
          </p:cNvPr>
          <p:cNvSpPr>
            <a:spLocks noGrp="1"/>
          </p:cNvSpPr>
          <p:nvPr>
            <p:ph type="sldNum" sz="quarter" idx="5"/>
          </p:nvPr>
        </p:nvSpPr>
        <p:spPr/>
        <p:txBody>
          <a:bodyPr/>
          <a:lstStyle/>
          <a:p>
            <a:fld id="{2AF33D53-FCF7-544D-B411-D92A27FEBEAA}" type="slidenum">
              <a:rPr lang="da-DK" smtClean="0"/>
              <a:pPr/>
              <a:t>53</a:t>
            </a:fld>
            <a:endParaRPr lang="da-DK"/>
          </a:p>
        </p:txBody>
      </p:sp>
    </p:spTree>
    <p:extLst>
      <p:ext uri="{BB962C8B-B14F-4D97-AF65-F5344CB8AC3E}">
        <p14:creationId xmlns:p14="http://schemas.microsoft.com/office/powerpoint/2010/main" val="30807708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06995-B0A1-20B7-E451-6052E2924BC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E05CC34-E787-594F-45C3-0064580AE4B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BB90110-22A9-C8CA-3B9D-90BD915F4A5D}"/>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85DA6AA-6115-166E-47EE-ED3E19F053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EB1A5-511D-AC4B-A727-E48103CC7E3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335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E9B30-1747-5078-2615-8B97E0895C8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F21C854-5E17-476B-FE6D-01ED76A3A2B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B795559-F65B-034A-29AA-FA193ED71AFF}"/>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601C4557-EFE7-969C-7911-DC4EE8B370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EB1A5-511D-AC4B-A727-E48103CC7E3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04426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highlight>
                <a:srgbClr val="FFFF00"/>
              </a:highlight>
            </a:endParaRPr>
          </a:p>
        </p:txBody>
      </p:sp>
      <p:sp>
        <p:nvSpPr>
          <p:cNvPr id="4" name="Pladsholder til slidenummer 3"/>
          <p:cNvSpPr>
            <a:spLocks noGrp="1"/>
          </p:cNvSpPr>
          <p:nvPr>
            <p:ph type="sldNum" sz="quarter" idx="5"/>
          </p:nvPr>
        </p:nvSpPr>
        <p:spPr/>
        <p:txBody>
          <a:bodyPr/>
          <a:lstStyle/>
          <a:p>
            <a:fld id="{2AF33D53-FCF7-544D-B411-D92A27FEBEAA}" type="slidenum">
              <a:rPr lang="da-DK" smtClean="0"/>
              <a:pPr/>
              <a:t>56</a:t>
            </a:fld>
            <a:endParaRPr lang="da-DK"/>
          </a:p>
        </p:txBody>
      </p:sp>
    </p:spTree>
    <p:extLst>
      <p:ext uri="{BB962C8B-B14F-4D97-AF65-F5344CB8AC3E}">
        <p14:creationId xmlns:p14="http://schemas.microsoft.com/office/powerpoint/2010/main" val="21057687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B060E-FCD5-9C1B-6D0E-67C8CB031CF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301A7BF-EDA3-574C-FA2B-9A8011531DF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4B60C01-6E9A-4604-CE3A-F021CF04D8BB}"/>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E2B45040-23D6-BCD3-BC71-C330C56BA9FF}"/>
              </a:ext>
            </a:extLst>
          </p:cNvPr>
          <p:cNvSpPr>
            <a:spLocks noGrp="1"/>
          </p:cNvSpPr>
          <p:nvPr>
            <p:ph type="sldNum" sz="quarter" idx="5"/>
          </p:nvPr>
        </p:nvSpPr>
        <p:spPr/>
        <p:txBody>
          <a:bodyPr/>
          <a:lstStyle/>
          <a:p>
            <a:fld id="{2AF33D53-FCF7-544D-B411-D92A27FEBEAA}" type="slidenum">
              <a:rPr lang="da-DK" smtClean="0"/>
              <a:pPr/>
              <a:t>57</a:t>
            </a:fld>
            <a:endParaRPr lang="da-DK"/>
          </a:p>
        </p:txBody>
      </p:sp>
    </p:spTree>
    <p:extLst>
      <p:ext uri="{BB962C8B-B14F-4D97-AF65-F5344CB8AC3E}">
        <p14:creationId xmlns:p14="http://schemas.microsoft.com/office/powerpoint/2010/main" val="2430195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90000"/>
              </a:lnSpc>
              <a:spcBef>
                <a:spcPts val="1000"/>
              </a:spcBef>
              <a:defRPr/>
            </a:pPr>
            <a:endParaRPr lang="da-DK"/>
          </a:p>
          <a:p>
            <a:pPr marL="285750" indent="-285750">
              <a:lnSpc>
                <a:spcPct val="90000"/>
              </a:lnSpc>
              <a:spcBef>
                <a:spcPts val="1000"/>
              </a:spcBef>
              <a:buFont typeface="Arial,Sans-Serif"/>
              <a:buChar char="•"/>
              <a:defRPr/>
            </a:pPr>
            <a:endParaRPr lang="da-DK"/>
          </a:p>
          <a:p>
            <a:pPr marL="285750" indent="-285750">
              <a:lnSpc>
                <a:spcPct val="90000"/>
              </a:lnSpc>
              <a:spcBef>
                <a:spcPts val="1000"/>
              </a:spcBef>
              <a:buFont typeface="Arial,Sans-Serif"/>
              <a:buChar char="•"/>
              <a:defRPr/>
            </a:pPr>
            <a:endParaRPr lang="da-DK"/>
          </a:p>
          <a:p>
            <a:pPr marL="285750" indent="-285750">
              <a:lnSpc>
                <a:spcPct val="90000"/>
              </a:lnSpc>
              <a:spcBef>
                <a:spcPts val="1000"/>
              </a:spcBef>
              <a:buFont typeface="Arial,Sans-Serif"/>
              <a:buChar char="•"/>
              <a:defRPr/>
            </a:pPr>
            <a:endParaRPr lang="da-DK"/>
          </a:p>
          <a:p>
            <a:pPr>
              <a:lnSpc>
                <a:spcPct val="90000"/>
              </a:lnSpc>
              <a:spcBef>
                <a:spcPts val="1000"/>
              </a:spcBef>
              <a:defRPr/>
            </a:pPr>
            <a:endParaRPr lang="da-DK"/>
          </a:p>
          <a:p>
            <a:endParaRPr lang="da-DK"/>
          </a:p>
        </p:txBody>
      </p:sp>
      <p:sp>
        <p:nvSpPr>
          <p:cNvPr id="4" name="Pladsholder til slidenummer 3"/>
          <p:cNvSpPr>
            <a:spLocks noGrp="1"/>
          </p:cNvSpPr>
          <p:nvPr>
            <p:ph type="sldNum" sz="quarter" idx="5"/>
          </p:nvPr>
        </p:nvSpPr>
        <p:spPr/>
        <p:txBody>
          <a:bodyPr/>
          <a:lstStyle/>
          <a:p>
            <a:fld id="{2AF33D53-FCF7-544D-B411-D92A27FEBEAA}" type="slidenum">
              <a:rPr lang="da-DK" smtClean="0"/>
              <a:pPr/>
              <a:t>58</a:t>
            </a:fld>
            <a:endParaRPr lang="da-DK"/>
          </a:p>
        </p:txBody>
      </p:sp>
    </p:spTree>
    <p:extLst>
      <p:ext uri="{BB962C8B-B14F-4D97-AF65-F5344CB8AC3E}">
        <p14:creationId xmlns:p14="http://schemas.microsoft.com/office/powerpoint/2010/main" val="26816207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ECC6A-AAF3-7C15-B978-397D691AD55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6068B58-B5C7-EFB1-5063-5F55A662D31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7333C20-302E-2B7C-563C-09272CAA772B}"/>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404B6F09-C667-F345-9BD8-836E40D64476}"/>
              </a:ext>
            </a:extLst>
          </p:cNvPr>
          <p:cNvSpPr>
            <a:spLocks noGrp="1"/>
          </p:cNvSpPr>
          <p:nvPr>
            <p:ph type="sldNum" sz="quarter" idx="5"/>
          </p:nvPr>
        </p:nvSpPr>
        <p:spPr/>
        <p:txBody>
          <a:bodyPr/>
          <a:lstStyle/>
          <a:p>
            <a:fld id="{2AF33D53-FCF7-544D-B411-D92A27FEBEAA}" type="slidenum">
              <a:rPr lang="da-DK" smtClean="0"/>
              <a:pPr/>
              <a:t>59</a:t>
            </a:fld>
            <a:endParaRPr lang="da-DK"/>
          </a:p>
        </p:txBody>
      </p:sp>
    </p:spTree>
    <p:extLst>
      <p:ext uri="{BB962C8B-B14F-4D97-AF65-F5344CB8AC3E}">
        <p14:creationId xmlns:p14="http://schemas.microsoft.com/office/powerpoint/2010/main" val="25044536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AF33D53-FCF7-544D-B411-D92A27FEBEAA}" type="slidenum">
              <a:rPr lang="da-DK" smtClean="0"/>
              <a:pPr/>
              <a:t>60</a:t>
            </a:fld>
            <a:endParaRPr lang="da-DK"/>
          </a:p>
        </p:txBody>
      </p:sp>
    </p:spTree>
    <p:extLst>
      <p:ext uri="{BB962C8B-B14F-4D97-AF65-F5344CB8AC3E}">
        <p14:creationId xmlns:p14="http://schemas.microsoft.com/office/powerpoint/2010/main" val="9074715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FAEEC-53A8-EFF9-1F2A-A15D0EC8AEA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990DC44-8230-C721-8575-8A6F0DB3826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D1A1D3D-6431-CC05-BA8D-8EC6C119179E}"/>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1D7B4489-1006-6B28-8549-DE0DF958EB4C}"/>
              </a:ext>
            </a:extLst>
          </p:cNvPr>
          <p:cNvSpPr>
            <a:spLocks noGrp="1"/>
          </p:cNvSpPr>
          <p:nvPr>
            <p:ph type="sldNum" sz="quarter" idx="5"/>
          </p:nvPr>
        </p:nvSpPr>
        <p:spPr/>
        <p:txBody>
          <a:bodyPr/>
          <a:lstStyle/>
          <a:p>
            <a:fld id="{2AF33D53-FCF7-544D-B411-D92A27FEBEAA}" type="slidenum">
              <a:rPr lang="da-DK" smtClean="0"/>
              <a:pPr/>
              <a:t>61</a:t>
            </a:fld>
            <a:endParaRPr lang="da-DK"/>
          </a:p>
        </p:txBody>
      </p:sp>
    </p:spTree>
    <p:extLst>
      <p:ext uri="{BB962C8B-B14F-4D97-AF65-F5344CB8AC3E}">
        <p14:creationId xmlns:p14="http://schemas.microsoft.com/office/powerpoint/2010/main" val="4211597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EAAB2-2BD6-5381-5319-3730E3786A8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E273DF3-D16C-AFBF-084E-DA7E8461EC0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66A1163-EAA9-26F3-528B-8094C75956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a:highlight>
                <a:srgbClr val="FFFF00"/>
              </a:highlight>
            </a:endParaRPr>
          </a:p>
        </p:txBody>
      </p:sp>
      <p:sp>
        <p:nvSpPr>
          <p:cNvPr id="4" name="Pladsholder til slidenummer 3">
            <a:extLst>
              <a:ext uri="{FF2B5EF4-FFF2-40B4-BE49-F238E27FC236}">
                <a16:creationId xmlns:a16="http://schemas.microsoft.com/office/drawing/2014/main" id="{B5E31969-1D5B-9DD1-22E9-4447540F2103}"/>
              </a:ext>
            </a:extLst>
          </p:cNvPr>
          <p:cNvSpPr>
            <a:spLocks noGrp="1"/>
          </p:cNvSpPr>
          <p:nvPr>
            <p:ph type="sldNum" sz="quarter" idx="5"/>
          </p:nvPr>
        </p:nvSpPr>
        <p:spPr/>
        <p:txBody>
          <a:bodyPr/>
          <a:lstStyle/>
          <a:p>
            <a:fld id="{2AF33D53-FCF7-544D-B411-D92A27FEBEAA}" type="slidenum">
              <a:rPr lang="da-DK" smtClean="0"/>
              <a:pPr/>
              <a:t>7</a:t>
            </a:fld>
            <a:endParaRPr lang="da-DK"/>
          </a:p>
        </p:txBody>
      </p:sp>
    </p:spTree>
    <p:extLst>
      <p:ext uri="{BB962C8B-B14F-4D97-AF65-F5344CB8AC3E}">
        <p14:creationId xmlns:p14="http://schemas.microsoft.com/office/powerpoint/2010/main" val="9242443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AF33D53-FCF7-544D-B411-D92A27FEBEAA}" type="slidenum">
              <a:rPr lang="da-DK" smtClean="0"/>
              <a:pPr/>
              <a:t>62</a:t>
            </a:fld>
            <a:endParaRPr lang="da-DK"/>
          </a:p>
        </p:txBody>
      </p:sp>
    </p:spTree>
    <p:extLst>
      <p:ext uri="{BB962C8B-B14F-4D97-AF65-F5344CB8AC3E}">
        <p14:creationId xmlns:p14="http://schemas.microsoft.com/office/powerpoint/2010/main" val="17459058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B3EC9-E1C7-BF24-40AA-DA10E998620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8E4C317-E293-7530-A52F-C738623ABC2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D69D891-F3EA-289D-0E06-10B26AF784AD}"/>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F0FA1E11-C369-07A5-95F3-60B9C8731974}"/>
              </a:ext>
            </a:extLst>
          </p:cNvPr>
          <p:cNvSpPr>
            <a:spLocks noGrp="1"/>
          </p:cNvSpPr>
          <p:nvPr>
            <p:ph type="sldNum" sz="quarter" idx="5"/>
          </p:nvPr>
        </p:nvSpPr>
        <p:spPr/>
        <p:txBody>
          <a:bodyPr/>
          <a:lstStyle/>
          <a:p>
            <a:fld id="{2AF33D53-FCF7-544D-B411-D92A27FEBEAA}" type="slidenum">
              <a:rPr lang="da-DK" smtClean="0"/>
              <a:pPr/>
              <a:t>63</a:t>
            </a:fld>
            <a:endParaRPr lang="da-DK"/>
          </a:p>
        </p:txBody>
      </p:sp>
    </p:spTree>
    <p:extLst>
      <p:ext uri="{BB962C8B-B14F-4D97-AF65-F5344CB8AC3E}">
        <p14:creationId xmlns:p14="http://schemas.microsoft.com/office/powerpoint/2010/main" val="3844486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AF33D53-FCF7-544D-B411-D92A27FEBEAA}" type="slidenum">
              <a:rPr lang="da-DK" smtClean="0"/>
              <a:pPr/>
              <a:t>64</a:t>
            </a:fld>
            <a:endParaRPr lang="da-DK"/>
          </a:p>
        </p:txBody>
      </p:sp>
    </p:spTree>
    <p:extLst>
      <p:ext uri="{BB962C8B-B14F-4D97-AF65-F5344CB8AC3E}">
        <p14:creationId xmlns:p14="http://schemas.microsoft.com/office/powerpoint/2010/main" val="20521485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63E37-05CD-884B-E148-416B49A6109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F6175D8-908B-5655-2CD7-877E37FA402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1DF2F5F-B834-FB15-0178-0FC266A14F91}"/>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378A687E-FFFC-E900-8845-4778F954014C}"/>
              </a:ext>
            </a:extLst>
          </p:cNvPr>
          <p:cNvSpPr>
            <a:spLocks noGrp="1"/>
          </p:cNvSpPr>
          <p:nvPr>
            <p:ph type="sldNum" sz="quarter" idx="5"/>
          </p:nvPr>
        </p:nvSpPr>
        <p:spPr/>
        <p:txBody>
          <a:bodyPr/>
          <a:lstStyle/>
          <a:p>
            <a:fld id="{2AF33D53-FCF7-544D-B411-D92A27FEBEAA}" type="slidenum">
              <a:rPr lang="da-DK" smtClean="0"/>
              <a:pPr/>
              <a:t>65</a:t>
            </a:fld>
            <a:endParaRPr lang="da-DK"/>
          </a:p>
        </p:txBody>
      </p:sp>
    </p:spTree>
    <p:extLst>
      <p:ext uri="{BB962C8B-B14F-4D97-AF65-F5344CB8AC3E}">
        <p14:creationId xmlns:p14="http://schemas.microsoft.com/office/powerpoint/2010/main" val="4862466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1C8A6-7DB7-C06E-AE70-D236B15DB0E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3CC0AAE-625A-D71D-1710-19AAEA6258C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5FFAEF2-BDF2-2BA6-F16A-C0C76CEC122D}"/>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9DC49FD3-4F42-6B3D-D83F-8C5D20485C41}"/>
              </a:ext>
            </a:extLst>
          </p:cNvPr>
          <p:cNvSpPr>
            <a:spLocks noGrp="1"/>
          </p:cNvSpPr>
          <p:nvPr>
            <p:ph type="sldNum" sz="quarter" idx="5"/>
          </p:nvPr>
        </p:nvSpPr>
        <p:spPr/>
        <p:txBody>
          <a:bodyPr/>
          <a:lstStyle/>
          <a:p>
            <a:fld id="{2AF33D53-FCF7-544D-B411-D92A27FEBEAA}" type="slidenum">
              <a:rPr lang="da-DK" smtClean="0"/>
              <a:pPr/>
              <a:t>66</a:t>
            </a:fld>
            <a:endParaRPr lang="da-DK"/>
          </a:p>
        </p:txBody>
      </p:sp>
    </p:spTree>
    <p:extLst>
      <p:ext uri="{BB962C8B-B14F-4D97-AF65-F5344CB8AC3E}">
        <p14:creationId xmlns:p14="http://schemas.microsoft.com/office/powerpoint/2010/main" val="15475169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0DCE6-C6D3-ECA9-4560-E288A070EE7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AE24C5E-6648-4CA6-5CBE-BAAE359DAC2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092F765-EC23-8B97-E129-EE1C286AF279}"/>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1EEFA1EF-FC0D-D6DE-8129-710CEC25B4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EB1A5-511D-AC4B-A727-E48103CC7E3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13681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88BAE-1CB5-378B-4A61-EA0B0465842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12EBD79-9192-8E85-2B07-12FD18BFDE2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5BD55AF-C5EF-9023-B794-AFDAA5400E4B}"/>
              </a:ext>
            </a:extLst>
          </p:cNvPr>
          <p:cNvSpPr>
            <a:spLocks noGrp="1"/>
          </p:cNvSpPr>
          <p:nvPr>
            <p:ph type="body" idx="1"/>
          </p:nvPr>
        </p:nvSpPr>
        <p:spPr/>
        <p:txBody>
          <a:bodyPr/>
          <a:lstStyle/>
          <a:p>
            <a:endParaRPr lang="da-DK">
              <a:latin typeface="Avenir Next"/>
            </a:endParaRPr>
          </a:p>
          <a:p>
            <a:endParaRPr lang="en-US">
              <a:latin typeface="Avenir Next"/>
            </a:endParaRPr>
          </a:p>
        </p:txBody>
      </p:sp>
      <p:sp>
        <p:nvSpPr>
          <p:cNvPr id="4" name="Pladsholder til slidenummer 3">
            <a:extLst>
              <a:ext uri="{FF2B5EF4-FFF2-40B4-BE49-F238E27FC236}">
                <a16:creationId xmlns:a16="http://schemas.microsoft.com/office/drawing/2014/main" id="{F4B0EAE8-FB91-5543-B821-54A6C47BD8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EB1A5-511D-AC4B-A727-E48103CC7E3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42538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D78D9-FB10-9C7C-A580-2141CE2E285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61BC0ED-07FA-8C34-1CD1-B817D26B89D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8733472-EDFD-FF8C-0A8C-D370DB62801F}"/>
              </a:ext>
            </a:extLst>
          </p:cNvPr>
          <p:cNvSpPr>
            <a:spLocks noGrp="1"/>
          </p:cNvSpPr>
          <p:nvPr>
            <p:ph type="body" idx="1"/>
          </p:nvPr>
        </p:nvSpPr>
        <p:spPr/>
        <p:txBody>
          <a:bodyPr/>
          <a:lstStyle/>
          <a:p>
            <a:pPr>
              <a:lnSpc>
                <a:spcPct val="90000"/>
              </a:lnSpc>
              <a:spcBef>
                <a:spcPts val="1000"/>
              </a:spcBef>
              <a:defRPr/>
            </a:pPr>
            <a:endParaRPr lang="da-DK"/>
          </a:p>
          <a:p>
            <a:pPr marL="285750" indent="-285750">
              <a:lnSpc>
                <a:spcPct val="90000"/>
              </a:lnSpc>
              <a:spcBef>
                <a:spcPts val="1000"/>
              </a:spcBef>
              <a:buFont typeface="Arial,Sans-Serif"/>
              <a:buChar char="•"/>
              <a:defRPr/>
            </a:pPr>
            <a:endParaRPr lang="da-DK"/>
          </a:p>
          <a:p>
            <a:pPr marL="285750" indent="-285750">
              <a:lnSpc>
                <a:spcPct val="90000"/>
              </a:lnSpc>
              <a:spcBef>
                <a:spcPts val="1000"/>
              </a:spcBef>
              <a:buFont typeface="Arial,Sans-Serif"/>
              <a:buChar char="•"/>
              <a:defRPr/>
            </a:pPr>
            <a:endParaRPr lang="da-DK"/>
          </a:p>
          <a:p>
            <a:pPr marL="285750" indent="-285750">
              <a:lnSpc>
                <a:spcPct val="90000"/>
              </a:lnSpc>
              <a:spcBef>
                <a:spcPts val="1000"/>
              </a:spcBef>
              <a:buFont typeface="Arial,Sans-Serif"/>
              <a:buChar char="•"/>
              <a:defRPr/>
            </a:pPr>
            <a:endParaRPr lang="da-DK"/>
          </a:p>
          <a:p>
            <a:pPr>
              <a:lnSpc>
                <a:spcPct val="90000"/>
              </a:lnSpc>
              <a:spcBef>
                <a:spcPts val="1000"/>
              </a:spcBef>
              <a:defRPr/>
            </a:pPr>
            <a:endParaRPr lang="da-DK"/>
          </a:p>
          <a:p>
            <a:endParaRPr lang="da-DK"/>
          </a:p>
        </p:txBody>
      </p:sp>
      <p:sp>
        <p:nvSpPr>
          <p:cNvPr id="4" name="Pladsholder til slidenummer 3">
            <a:extLst>
              <a:ext uri="{FF2B5EF4-FFF2-40B4-BE49-F238E27FC236}">
                <a16:creationId xmlns:a16="http://schemas.microsoft.com/office/drawing/2014/main" id="{EF6E8F78-6D43-C778-129F-BC2AA0779A5B}"/>
              </a:ext>
            </a:extLst>
          </p:cNvPr>
          <p:cNvSpPr>
            <a:spLocks noGrp="1"/>
          </p:cNvSpPr>
          <p:nvPr>
            <p:ph type="sldNum" sz="quarter" idx="5"/>
          </p:nvPr>
        </p:nvSpPr>
        <p:spPr/>
        <p:txBody>
          <a:bodyPr/>
          <a:lstStyle/>
          <a:p>
            <a:fld id="{2AF33D53-FCF7-544D-B411-D92A27FEBEAA}" type="slidenum">
              <a:rPr lang="da-DK" smtClean="0"/>
              <a:pPr/>
              <a:t>69</a:t>
            </a:fld>
            <a:endParaRPr lang="da-DK"/>
          </a:p>
        </p:txBody>
      </p:sp>
    </p:spTree>
    <p:extLst>
      <p:ext uri="{BB962C8B-B14F-4D97-AF65-F5344CB8AC3E}">
        <p14:creationId xmlns:p14="http://schemas.microsoft.com/office/powerpoint/2010/main" val="25678946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5A883-EFD6-0ACA-E1C2-FEC396851FA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DFDDC0C-B15B-AA72-668F-C463C0514C7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36FE3B5-84A0-157C-5973-D73F7912F896}"/>
              </a:ext>
            </a:extLst>
          </p:cNvPr>
          <p:cNvSpPr>
            <a:spLocks noGrp="1"/>
          </p:cNvSpPr>
          <p:nvPr>
            <p:ph type="body" idx="1"/>
          </p:nvPr>
        </p:nvSpPr>
        <p:spPr/>
        <p:txBody>
          <a:bodyPr/>
          <a:lstStyle/>
          <a:p>
            <a:pPr>
              <a:lnSpc>
                <a:spcPct val="90000"/>
              </a:lnSpc>
              <a:spcBef>
                <a:spcPts val="1000"/>
              </a:spcBef>
              <a:defRPr/>
            </a:pPr>
            <a:endParaRPr lang="da-DK"/>
          </a:p>
          <a:p>
            <a:pPr marL="285750" indent="-285750">
              <a:lnSpc>
                <a:spcPct val="90000"/>
              </a:lnSpc>
              <a:spcBef>
                <a:spcPts val="1000"/>
              </a:spcBef>
              <a:buFont typeface="Arial,Sans-Serif"/>
              <a:buChar char="•"/>
              <a:defRPr/>
            </a:pPr>
            <a:endParaRPr lang="da-DK"/>
          </a:p>
          <a:p>
            <a:pPr marL="285750" indent="-285750">
              <a:lnSpc>
                <a:spcPct val="90000"/>
              </a:lnSpc>
              <a:spcBef>
                <a:spcPts val="1000"/>
              </a:spcBef>
              <a:buFont typeface="Arial,Sans-Serif"/>
              <a:buChar char="•"/>
              <a:defRPr/>
            </a:pPr>
            <a:endParaRPr lang="da-DK"/>
          </a:p>
          <a:p>
            <a:pPr marL="285750" indent="-285750">
              <a:lnSpc>
                <a:spcPct val="90000"/>
              </a:lnSpc>
              <a:spcBef>
                <a:spcPts val="1000"/>
              </a:spcBef>
              <a:buFont typeface="Arial,Sans-Serif"/>
              <a:buChar char="•"/>
              <a:defRPr/>
            </a:pPr>
            <a:endParaRPr lang="da-DK"/>
          </a:p>
          <a:p>
            <a:pPr>
              <a:lnSpc>
                <a:spcPct val="90000"/>
              </a:lnSpc>
              <a:spcBef>
                <a:spcPts val="1000"/>
              </a:spcBef>
              <a:defRPr/>
            </a:pPr>
            <a:endParaRPr lang="da-DK"/>
          </a:p>
          <a:p>
            <a:endParaRPr lang="da-DK"/>
          </a:p>
        </p:txBody>
      </p:sp>
      <p:sp>
        <p:nvSpPr>
          <p:cNvPr id="4" name="Pladsholder til slidenummer 3">
            <a:extLst>
              <a:ext uri="{FF2B5EF4-FFF2-40B4-BE49-F238E27FC236}">
                <a16:creationId xmlns:a16="http://schemas.microsoft.com/office/drawing/2014/main" id="{5FA4B4A4-43D1-B3DB-4007-FC8CFF1A63D0}"/>
              </a:ext>
            </a:extLst>
          </p:cNvPr>
          <p:cNvSpPr>
            <a:spLocks noGrp="1"/>
          </p:cNvSpPr>
          <p:nvPr>
            <p:ph type="sldNum" sz="quarter" idx="5"/>
          </p:nvPr>
        </p:nvSpPr>
        <p:spPr/>
        <p:txBody>
          <a:bodyPr/>
          <a:lstStyle/>
          <a:p>
            <a:fld id="{2AF33D53-FCF7-544D-B411-D92A27FEBEAA}" type="slidenum">
              <a:rPr lang="da-DK" smtClean="0"/>
              <a:pPr/>
              <a:t>70</a:t>
            </a:fld>
            <a:endParaRPr lang="da-DK"/>
          </a:p>
        </p:txBody>
      </p:sp>
    </p:spTree>
    <p:extLst>
      <p:ext uri="{BB962C8B-B14F-4D97-AF65-F5344CB8AC3E}">
        <p14:creationId xmlns:p14="http://schemas.microsoft.com/office/powerpoint/2010/main" val="28298780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CC0F3-EF4F-1FD4-FA34-8A9BE9ABE63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880A7E2-6307-DFE3-5573-875918CABA0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718EA3A-3F31-A3FF-7A7D-5041FEEB5B9B}"/>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6CD3DCF8-CDB2-AFE2-188D-330118E41C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33D53-FCF7-544D-B411-D92A27FEBEAA}" type="slidenum">
              <a:rPr kumimoji="0" lang="da-DK"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da-DK"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099682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373C1-6C46-4BBD-366A-4DE216E43FF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ED8A295-919A-3276-9D79-F54916204D5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F21E3A8-2645-D704-7363-333CD3855229}"/>
              </a:ext>
            </a:extLst>
          </p:cNvPr>
          <p:cNvSpPr>
            <a:spLocks noGrp="1"/>
          </p:cNvSpPr>
          <p:nvPr>
            <p:ph type="body" idx="1"/>
          </p:nvPr>
        </p:nvSpPr>
        <p:spPr/>
        <p:txBody>
          <a:bodyPr/>
          <a:lstStyle/>
          <a:p>
            <a:endParaRPr lang="da-DK">
              <a:highlight>
                <a:srgbClr val="FFFF00"/>
              </a:highlight>
            </a:endParaRPr>
          </a:p>
        </p:txBody>
      </p:sp>
      <p:sp>
        <p:nvSpPr>
          <p:cNvPr id="4" name="Pladsholder til slidenummer 3">
            <a:extLst>
              <a:ext uri="{FF2B5EF4-FFF2-40B4-BE49-F238E27FC236}">
                <a16:creationId xmlns:a16="http://schemas.microsoft.com/office/drawing/2014/main" id="{7FEF87B8-DBC8-89DE-E09D-9663FB416D35}"/>
              </a:ext>
            </a:extLst>
          </p:cNvPr>
          <p:cNvSpPr>
            <a:spLocks noGrp="1"/>
          </p:cNvSpPr>
          <p:nvPr>
            <p:ph type="sldNum" sz="quarter" idx="5"/>
          </p:nvPr>
        </p:nvSpPr>
        <p:spPr/>
        <p:txBody>
          <a:bodyPr/>
          <a:lstStyle/>
          <a:p>
            <a:fld id="{2AF33D53-FCF7-544D-B411-D92A27FEBEAA}" type="slidenum">
              <a:rPr lang="da-DK" smtClean="0"/>
              <a:pPr/>
              <a:t>9</a:t>
            </a:fld>
            <a:endParaRPr lang="da-DK"/>
          </a:p>
        </p:txBody>
      </p:sp>
    </p:spTree>
    <p:extLst>
      <p:ext uri="{BB962C8B-B14F-4D97-AF65-F5344CB8AC3E}">
        <p14:creationId xmlns:p14="http://schemas.microsoft.com/office/powerpoint/2010/main" val="37541768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685AE-C1B0-3A22-EB85-207DB45C7A7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88C24FA-7125-05DD-8D81-F27DE82C428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0894FCA-C818-1E7D-0F55-F9BE46E12A7D}"/>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E324A0DD-034C-DE27-E215-4302ED18B932}"/>
              </a:ext>
            </a:extLst>
          </p:cNvPr>
          <p:cNvSpPr>
            <a:spLocks noGrp="1"/>
          </p:cNvSpPr>
          <p:nvPr>
            <p:ph type="sldNum" sz="quarter" idx="5"/>
          </p:nvPr>
        </p:nvSpPr>
        <p:spPr/>
        <p:txBody>
          <a:bodyPr/>
          <a:lstStyle/>
          <a:p>
            <a:fld id="{2AF33D53-FCF7-544D-B411-D92A27FEBEAA}" type="slidenum">
              <a:rPr lang="da-DK" smtClean="0"/>
              <a:pPr/>
              <a:t>72</a:t>
            </a:fld>
            <a:endParaRPr lang="da-DK"/>
          </a:p>
        </p:txBody>
      </p:sp>
    </p:spTree>
    <p:extLst>
      <p:ext uri="{BB962C8B-B14F-4D97-AF65-F5344CB8AC3E}">
        <p14:creationId xmlns:p14="http://schemas.microsoft.com/office/powerpoint/2010/main" val="15064794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EB594-4810-EFE0-CC1D-63B8FE345E9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4113F0D-F8EA-B311-C2FB-765E0F0583A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5F7FE50-A2CA-FB8B-C2B3-47E0127A2A85}"/>
              </a:ext>
            </a:extLst>
          </p:cNvPr>
          <p:cNvSpPr>
            <a:spLocks noGrp="1"/>
          </p:cNvSpPr>
          <p:nvPr>
            <p:ph type="body" idx="1"/>
          </p:nvPr>
        </p:nvSpPr>
        <p:spPr/>
        <p:txBody>
          <a:bodyPr/>
          <a:lstStyle/>
          <a:p>
            <a:endParaRPr lang="da-DK">
              <a:latin typeface="Avenir Next"/>
            </a:endParaRPr>
          </a:p>
        </p:txBody>
      </p:sp>
      <p:sp>
        <p:nvSpPr>
          <p:cNvPr id="4" name="Pladsholder til slidenummer 3">
            <a:extLst>
              <a:ext uri="{FF2B5EF4-FFF2-40B4-BE49-F238E27FC236}">
                <a16:creationId xmlns:a16="http://schemas.microsoft.com/office/drawing/2014/main" id="{43C1DBA9-4330-FF49-404C-2948A35E274F}"/>
              </a:ext>
            </a:extLst>
          </p:cNvPr>
          <p:cNvSpPr>
            <a:spLocks noGrp="1"/>
          </p:cNvSpPr>
          <p:nvPr>
            <p:ph type="sldNum" sz="quarter" idx="5"/>
          </p:nvPr>
        </p:nvSpPr>
        <p:spPr/>
        <p:txBody>
          <a:bodyPr/>
          <a:lstStyle/>
          <a:p>
            <a:fld id="{2AF33D53-FCF7-544D-B411-D92A27FEBEAA}" type="slidenum">
              <a:rPr lang="da-DK" smtClean="0"/>
              <a:pPr/>
              <a:t>73</a:t>
            </a:fld>
            <a:endParaRPr lang="da-DK"/>
          </a:p>
        </p:txBody>
      </p:sp>
    </p:spTree>
    <p:extLst>
      <p:ext uri="{BB962C8B-B14F-4D97-AF65-F5344CB8AC3E}">
        <p14:creationId xmlns:p14="http://schemas.microsoft.com/office/powerpoint/2010/main" val="39740849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04B9D-A30E-8B8A-581A-6D16D30A8BD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6E587E6-D69B-DDDA-2ED9-BE30672E53A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C76F2CF-99C1-E1D0-6CF0-2E6CB8BC062D}"/>
              </a:ext>
            </a:extLst>
          </p:cNvPr>
          <p:cNvSpPr>
            <a:spLocks noGrp="1"/>
          </p:cNvSpPr>
          <p:nvPr>
            <p:ph type="body" idx="1"/>
          </p:nvPr>
        </p:nvSpPr>
        <p:spPr/>
        <p:txBody>
          <a:bodyPr/>
          <a:lstStyle/>
          <a:p>
            <a:pPr marL="0" indent="0">
              <a:lnSpc>
                <a:spcPct val="90000"/>
              </a:lnSpc>
              <a:spcBef>
                <a:spcPts val="1000"/>
              </a:spcBef>
              <a:buNone/>
            </a:pPr>
            <a:endParaRPr lang="da-DK"/>
          </a:p>
        </p:txBody>
      </p:sp>
      <p:sp>
        <p:nvSpPr>
          <p:cNvPr id="4" name="Pladsholder til slidenummer 3">
            <a:extLst>
              <a:ext uri="{FF2B5EF4-FFF2-40B4-BE49-F238E27FC236}">
                <a16:creationId xmlns:a16="http://schemas.microsoft.com/office/drawing/2014/main" id="{765C7D4D-B5F5-D354-3216-EEA03A94C29E}"/>
              </a:ext>
            </a:extLst>
          </p:cNvPr>
          <p:cNvSpPr>
            <a:spLocks noGrp="1"/>
          </p:cNvSpPr>
          <p:nvPr>
            <p:ph type="sldNum" sz="quarter" idx="5"/>
          </p:nvPr>
        </p:nvSpPr>
        <p:spPr/>
        <p:txBody>
          <a:bodyPr/>
          <a:lstStyle/>
          <a:p>
            <a:fld id="{2AF33D53-FCF7-544D-B411-D92A27FEBEAA}" type="slidenum">
              <a:rPr lang="da-DK" smtClean="0"/>
              <a:pPr/>
              <a:t>74</a:t>
            </a:fld>
            <a:endParaRPr lang="da-DK"/>
          </a:p>
        </p:txBody>
      </p:sp>
    </p:spTree>
    <p:extLst>
      <p:ext uri="{BB962C8B-B14F-4D97-AF65-F5344CB8AC3E}">
        <p14:creationId xmlns:p14="http://schemas.microsoft.com/office/powerpoint/2010/main" val="26664115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C045B-3BDE-65B8-263E-6CC47F240B6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D966867-0D71-9D19-2774-26F0AEC6CB2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3A54068-42B9-B3D3-8C6F-AF96AF39271D}"/>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845FB515-AE05-6BBA-256E-922D4F8B011A}"/>
              </a:ext>
            </a:extLst>
          </p:cNvPr>
          <p:cNvSpPr>
            <a:spLocks noGrp="1"/>
          </p:cNvSpPr>
          <p:nvPr>
            <p:ph type="sldNum" sz="quarter" idx="5"/>
          </p:nvPr>
        </p:nvSpPr>
        <p:spPr/>
        <p:txBody>
          <a:bodyPr/>
          <a:lstStyle/>
          <a:p>
            <a:fld id="{2AF33D53-FCF7-544D-B411-D92A27FEBEAA}" type="slidenum">
              <a:rPr lang="da-DK" smtClean="0"/>
              <a:pPr/>
              <a:t>75</a:t>
            </a:fld>
            <a:endParaRPr lang="da-DK"/>
          </a:p>
        </p:txBody>
      </p:sp>
    </p:spTree>
    <p:extLst>
      <p:ext uri="{BB962C8B-B14F-4D97-AF65-F5344CB8AC3E}">
        <p14:creationId xmlns:p14="http://schemas.microsoft.com/office/powerpoint/2010/main" val="27363991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AF33D53-FCF7-544D-B411-D92A27FEBEAA}" type="slidenum">
              <a:rPr lang="da-DK" smtClean="0"/>
              <a:pPr/>
              <a:t>76</a:t>
            </a:fld>
            <a:endParaRPr lang="da-DK"/>
          </a:p>
        </p:txBody>
      </p:sp>
    </p:spTree>
    <p:extLst>
      <p:ext uri="{BB962C8B-B14F-4D97-AF65-F5344CB8AC3E}">
        <p14:creationId xmlns:p14="http://schemas.microsoft.com/office/powerpoint/2010/main" val="12410212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C3ED7-A80C-FEE0-2330-B6DC748A414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C6740DC-B845-3F98-4CF2-852CD2D7EF2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49766B6-207B-6FC6-F378-831EDC2E30C4}"/>
              </a:ext>
            </a:extLst>
          </p:cNvPr>
          <p:cNvSpPr>
            <a:spLocks noGrp="1"/>
          </p:cNvSpPr>
          <p:nvPr>
            <p:ph type="body" idx="1"/>
          </p:nvPr>
        </p:nvSpPr>
        <p:spPr/>
        <p:txBody>
          <a:bodyPr/>
          <a:lstStyle/>
          <a:p>
            <a:endParaRPr lang="da-DK" sz="1200">
              <a:latin typeface="Avenir Next"/>
            </a:endParaRPr>
          </a:p>
          <a:p>
            <a:endParaRPr lang="da-DK"/>
          </a:p>
        </p:txBody>
      </p:sp>
      <p:sp>
        <p:nvSpPr>
          <p:cNvPr id="4" name="Pladsholder til slidenummer 3">
            <a:extLst>
              <a:ext uri="{FF2B5EF4-FFF2-40B4-BE49-F238E27FC236}">
                <a16:creationId xmlns:a16="http://schemas.microsoft.com/office/drawing/2014/main" id="{106113AD-6256-9C3E-0C8C-AB3BD7352614}"/>
              </a:ext>
            </a:extLst>
          </p:cNvPr>
          <p:cNvSpPr>
            <a:spLocks noGrp="1"/>
          </p:cNvSpPr>
          <p:nvPr>
            <p:ph type="sldNum" sz="quarter" idx="5"/>
          </p:nvPr>
        </p:nvSpPr>
        <p:spPr/>
        <p:txBody>
          <a:bodyPr/>
          <a:lstStyle/>
          <a:p>
            <a:fld id="{2AF33D53-FCF7-544D-B411-D92A27FEBEAA}" type="slidenum">
              <a:rPr lang="da-DK" smtClean="0"/>
              <a:pPr/>
              <a:t>77</a:t>
            </a:fld>
            <a:endParaRPr lang="da-DK"/>
          </a:p>
        </p:txBody>
      </p:sp>
    </p:spTree>
    <p:extLst>
      <p:ext uri="{BB962C8B-B14F-4D97-AF65-F5344CB8AC3E}">
        <p14:creationId xmlns:p14="http://schemas.microsoft.com/office/powerpoint/2010/main" val="32980415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2F29D-79E8-5A4E-F85B-0D3DF17F8A1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65B2AC3-50AF-1297-4768-CC0B3EC5C38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3A177B4-9D8B-9FCE-2112-AC1CC7E6AC31}"/>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D5E6965-E1FA-A488-52EA-F93079FF0A60}"/>
              </a:ext>
            </a:extLst>
          </p:cNvPr>
          <p:cNvSpPr>
            <a:spLocks noGrp="1"/>
          </p:cNvSpPr>
          <p:nvPr>
            <p:ph type="sldNum" sz="quarter" idx="5"/>
          </p:nvPr>
        </p:nvSpPr>
        <p:spPr/>
        <p:txBody>
          <a:bodyPr/>
          <a:lstStyle/>
          <a:p>
            <a:fld id="{2AF33D53-FCF7-544D-B411-D92A27FEBEAA}" type="slidenum">
              <a:rPr lang="da-DK" smtClean="0"/>
              <a:pPr/>
              <a:t>78</a:t>
            </a:fld>
            <a:endParaRPr lang="da-DK"/>
          </a:p>
        </p:txBody>
      </p:sp>
    </p:spTree>
    <p:extLst>
      <p:ext uri="{BB962C8B-B14F-4D97-AF65-F5344CB8AC3E}">
        <p14:creationId xmlns:p14="http://schemas.microsoft.com/office/powerpoint/2010/main" val="18422655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FA719-A5E3-59BD-10EB-52BB56B65F9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64ED1FA-6B03-A629-D03E-013A79A96C9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F293CC7-B1D2-BD85-EAB6-FBBD44A4F57E}"/>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493A1DE1-0A9A-BC12-7346-AC91196463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EB1A5-511D-AC4B-A727-E48103CC7E3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84832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BED06-5735-5013-AF1A-10F9B73703A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72E886B-314A-958F-65ED-BFF2FA8FA4D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362D733-DDA5-B3BB-7743-4E5AE9EB537C}"/>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A5977BC2-6E77-FB8D-5E9F-8593075EF7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EB1A5-511D-AC4B-A727-E48103CC7E3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45827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FE78A-B94F-67B1-0A21-F4BACDFF32C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3468108-FE79-36D9-5C6A-D01DBFE0804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98A7393-448D-AD48-FB42-D2134E94FC15}"/>
              </a:ext>
            </a:extLst>
          </p:cNvPr>
          <p:cNvSpPr>
            <a:spLocks noGrp="1"/>
          </p:cNvSpPr>
          <p:nvPr>
            <p:ph type="body" idx="1"/>
          </p:nvPr>
        </p:nvSpPr>
        <p:spPr/>
        <p:txBody>
          <a:bodyPr/>
          <a:lstStyle/>
          <a:p>
            <a:pPr>
              <a:lnSpc>
                <a:spcPct val="90000"/>
              </a:lnSpc>
              <a:spcBef>
                <a:spcPts val="1000"/>
              </a:spcBef>
              <a:defRPr/>
            </a:pPr>
            <a:endParaRPr lang="da-DK"/>
          </a:p>
          <a:p>
            <a:pPr marL="285750" indent="-285750">
              <a:lnSpc>
                <a:spcPct val="90000"/>
              </a:lnSpc>
              <a:spcBef>
                <a:spcPts val="1000"/>
              </a:spcBef>
              <a:buFont typeface="Arial,Sans-Serif"/>
              <a:buChar char="•"/>
              <a:defRPr/>
            </a:pPr>
            <a:endParaRPr lang="da-DK"/>
          </a:p>
          <a:p>
            <a:pPr marL="285750" indent="-285750">
              <a:lnSpc>
                <a:spcPct val="90000"/>
              </a:lnSpc>
              <a:spcBef>
                <a:spcPts val="1000"/>
              </a:spcBef>
              <a:buFont typeface="Arial,Sans-Serif"/>
              <a:buChar char="•"/>
              <a:defRPr/>
            </a:pPr>
            <a:endParaRPr lang="da-DK"/>
          </a:p>
          <a:p>
            <a:pPr marL="285750" indent="-285750">
              <a:lnSpc>
                <a:spcPct val="90000"/>
              </a:lnSpc>
              <a:spcBef>
                <a:spcPts val="1000"/>
              </a:spcBef>
              <a:buFont typeface="Arial,Sans-Serif"/>
              <a:buChar char="•"/>
              <a:defRPr/>
            </a:pPr>
            <a:endParaRPr lang="da-DK"/>
          </a:p>
          <a:p>
            <a:pPr>
              <a:lnSpc>
                <a:spcPct val="90000"/>
              </a:lnSpc>
              <a:spcBef>
                <a:spcPts val="1000"/>
              </a:spcBef>
              <a:defRPr/>
            </a:pPr>
            <a:endParaRPr lang="da-DK"/>
          </a:p>
          <a:p>
            <a:endParaRPr lang="da-DK"/>
          </a:p>
        </p:txBody>
      </p:sp>
      <p:sp>
        <p:nvSpPr>
          <p:cNvPr id="4" name="Pladsholder til slidenummer 3">
            <a:extLst>
              <a:ext uri="{FF2B5EF4-FFF2-40B4-BE49-F238E27FC236}">
                <a16:creationId xmlns:a16="http://schemas.microsoft.com/office/drawing/2014/main" id="{90E2694D-B945-5B2F-9925-6332347B2BB6}"/>
              </a:ext>
            </a:extLst>
          </p:cNvPr>
          <p:cNvSpPr>
            <a:spLocks noGrp="1"/>
          </p:cNvSpPr>
          <p:nvPr>
            <p:ph type="sldNum" sz="quarter" idx="5"/>
          </p:nvPr>
        </p:nvSpPr>
        <p:spPr/>
        <p:txBody>
          <a:bodyPr/>
          <a:lstStyle/>
          <a:p>
            <a:fld id="{2AF33D53-FCF7-544D-B411-D92A27FEBEAA}" type="slidenum">
              <a:rPr lang="da-DK" smtClean="0"/>
              <a:pPr/>
              <a:t>81</a:t>
            </a:fld>
            <a:endParaRPr lang="da-DK"/>
          </a:p>
        </p:txBody>
      </p:sp>
    </p:spTree>
    <p:extLst>
      <p:ext uri="{BB962C8B-B14F-4D97-AF65-F5344CB8AC3E}">
        <p14:creationId xmlns:p14="http://schemas.microsoft.com/office/powerpoint/2010/main" val="2761725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E1EB7-9151-6E2A-1C04-1E7E92FC1DF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E72EEB4-E310-A049-7E74-D642E98AB3F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DB173C5-D974-DBA6-F65C-919BD303A2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a:solidFill>
                <a:srgbClr val="FF0000"/>
              </a:solidFill>
            </a:endParaRPr>
          </a:p>
        </p:txBody>
      </p:sp>
      <p:sp>
        <p:nvSpPr>
          <p:cNvPr id="4" name="Pladsholder til slidenummer 3">
            <a:extLst>
              <a:ext uri="{FF2B5EF4-FFF2-40B4-BE49-F238E27FC236}">
                <a16:creationId xmlns:a16="http://schemas.microsoft.com/office/drawing/2014/main" id="{815BFE3C-0F8D-CAC1-7BB7-A833B6A95C6E}"/>
              </a:ext>
            </a:extLst>
          </p:cNvPr>
          <p:cNvSpPr>
            <a:spLocks noGrp="1"/>
          </p:cNvSpPr>
          <p:nvPr>
            <p:ph type="sldNum" sz="quarter" idx="5"/>
          </p:nvPr>
        </p:nvSpPr>
        <p:spPr/>
        <p:txBody>
          <a:bodyPr/>
          <a:lstStyle/>
          <a:p>
            <a:fld id="{2AF33D53-FCF7-544D-B411-D92A27FEBEAA}" type="slidenum">
              <a:rPr lang="da-DK" smtClean="0"/>
              <a:pPr/>
              <a:t>10</a:t>
            </a:fld>
            <a:endParaRPr lang="da-DK"/>
          </a:p>
        </p:txBody>
      </p:sp>
    </p:spTree>
    <p:extLst>
      <p:ext uri="{BB962C8B-B14F-4D97-AF65-F5344CB8AC3E}">
        <p14:creationId xmlns:p14="http://schemas.microsoft.com/office/powerpoint/2010/main" val="37044970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5D5A5-F5E8-FCE3-FF9E-94D115B6262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D8DCAE4-C3FE-6E71-135E-B8CD4824FD2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3EA86A3-E65A-A25B-48B5-00EE86C796C3}"/>
              </a:ext>
            </a:extLst>
          </p:cNvPr>
          <p:cNvSpPr>
            <a:spLocks noGrp="1"/>
          </p:cNvSpPr>
          <p:nvPr>
            <p:ph type="body" idx="1"/>
          </p:nvPr>
        </p:nvSpPr>
        <p:spPr/>
        <p:txBody>
          <a:bodyPr/>
          <a:lstStyle/>
          <a:p>
            <a:pPr>
              <a:lnSpc>
                <a:spcPct val="90000"/>
              </a:lnSpc>
              <a:spcBef>
                <a:spcPts val="1000"/>
              </a:spcBef>
              <a:defRPr/>
            </a:pPr>
            <a:endParaRPr lang="da-DK"/>
          </a:p>
          <a:p>
            <a:pPr marL="285750" indent="-285750">
              <a:lnSpc>
                <a:spcPct val="90000"/>
              </a:lnSpc>
              <a:spcBef>
                <a:spcPts val="1000"/>
              </a:spcBef>
              <a:buFont typeface="Arial,Sans-Serif"/>
              <a:buChar char="•"/>
              <a:defRPr/>
            </a:pPr>
            <a:endParaRPr lang="da-DK"/>
          </a:p>
          <a:p>
            <a:pPr marL="285750" indent="-285750">
              <a:lnSpc>
                <a:spcPct val="90000"/>
              </a:lnSpc>
              <a:spcBef>
                <a:spcPts val="1000"/>
              </a:spcBef>
              <a:buFont typeface="Arial,Sans-Serif"/>
              <a:buChar char="•"/>
              <a:defRPr/>
            </a:pPr>
            <a:endParaRPr lang="da-DK"/>
          </a:p>
          <a:p>
            <a:pPr marL="285750" indent="-285750">
              <a:lnSpc>
                <a:spcPct val="90000"/>
              </a:lnSpc>
              <a:spcBef>
                <a:spcPts val="1000"/>
              </a:spcBef>
              <a:buFont typeface="Arial,Sans-Serif"/>
              <a:buChar char="•"/>
              <a:defRPr/>
            </a:pPr>
            <a:endParaRPr lang="da-DK"/>
          </a:p>
          <a:p>
            <a:pPr>
              <a:lnSpc>
                <a:spcPct val="90000"/>
              </a:lnSpc>
              <a:spcBef>
                <a:spcPts val="1000"/>
              </a:spcBef>
              <a:defRPr/>
            </a:pPr>
            <a:endParaRPr lang="da-DK"/>
          </a:p>
          <a:p>
            <a:endParaRPr lang="da-DK"/>
          </a:p>
        </p:txBody>
      </p:sp>
      <p:sp>
        <p:nvSpPr>
          <p:cNvPr id="4" name="Pladsholder til slidenummer 3">
            <a:extLst>
              <a:ext uri="{FF2B5EF4-FFF2-40B4-BE49-F238E27FC236}">
                <a16:creationId xmlns:a16="http://schemas.microsoft.com/office/drawing/2014/main" id="{2E5494E6-2A15-950F-1A8F-C40A8E0A7E5F}"/>
              </a:ext>
            </a:extLst>
          </p:cNvPr>
          <p:cNvSpPr>
            <a:spLocks noGrp="1"/>
          </p:cNvSpPr>
          <p:nvPr>
            <p:ph type="sldNum" sz="quarter" idx="5"/>
          </p:nvPr>
        </p:nvSpPr>
        <p:spPr/>
        <p:txBody>
          <a:bodyPr/>
          <a:lstStyle/>
          <a:p>
            <a:fld id="{2AF33D53-FCF7-544D-B411-D92A27FEBEAA}" type="slidenum">
              <a:rPr lang="da-DK" smtClean="0"/>
              <a:pPr/>
              <a:t>82</a:t>
            </a:fld>
            <a:endParaRPr lang="da-DK"/>
          </a:p>
        </p:txBody>
      </p:sp>
    </p:spTree>
    <p:extLst>
      <p:ext uri="{BB962C8B-B14F-4D97-AF65-F5344CB8AC3E}">
        <p14:creationId xmlns:p14="http://schemas.microsoft.com/office/powerpoint/2010/main" val="4401277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546AF-65FE-7CA7-8529-DF7F96F8835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57494D2-2753-5223-D54D-B42BA95C5F2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5208378-836D-0020-A250-55AADD4D0243}"/>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1848927A-B402-75F7-E8DA-FFD2967D80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33D53-FCF7-544D-B411-D92A27FEBEAA}" type="slidenum">
              <a:rPr kumimoji="0" lang="da-DK"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da-DK"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7291892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1A5A4-3097-1BAC-CFD8-4CA751E3AA5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A884304-84D8-340F-D6A2-E774B835D21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124DC8E-2602-726E-C0CF-820AD69424C1}"/>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17096D96-EA43-46CB-B18D-043F43BB822D}"/>
              </a:ext>
            </a:extLst>
          </p:cNvPr>
          <p:cNvSpPr>
            <a:spLocks noGrp="1"/>
          </p:cNvSpPr>
          <p:nvPr>
            <p:ph type="sldNum" sz="quarter" idx="5"/>
          </p:nvPr>
        </p:nvSpPr>
        <p:spPr/>
        <p:txBody>
          <a:bodyPr/>
          <a:lstStyle/>
          <a:p>
            <a:fld id="{2AF33D53-FCF7-544D-B411-D92A27FEBEAA}" type="slidenum">
              <a:rPr lang="da-DK" smtClean="0"/>
              <a:pPr/>
              <a:t>84</a:t>
            </a:fld>
            <a:endParaRPr lang="da-DK"/>
          </a:p>
        </p:txBody>
      </p:sp>
    </p:spTree>
    <p:extLst>
      <p:ext uri="{BB962C8B-B14F-4D97-AF65-F5344CB8AC3E}">
        <p14:creationId xmlns:p14="http://schemas.microsoft.com/office/powerpoint/2010/main" val="41252345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E3F72-5146-A831-68FB-FEDC76CD703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9EF98DD-AD32-FCAE-EA31-DA74F9D2490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7DD195C-5F47-293E-3976-0ED04BB66AD2}"/>
              </a:ext>
            </a:extLst>
          </p:cNvPr>
          <p:cNvSpPr>
            <a:spLocks noGrp="1"/>
          </p:cNvSpPr>
          <p:nvPr>
            <p:ph type="body" idx="1"/>
          </p:nvPr>
        </p:nvSpPr>
        <p:spPr/>
        <p:txBody>
          <a:bodyPr/>
          <a:lstStyle/>
          <a:p>
            <a:endParaRPr lang="en-US"/>
          </a:p>
        </p:txBody>
      </p:sp>
      <p:sp>
        <p:nvSpPr>
          <p:cNvPr id="4" name="Pladsholder til slidenummer 3">
            <a:extLst>
              <a:ext uri="{FF2B5EF4-FFF2-40B4-BE49-F238E27FC236}">
                <a16:creationId xmlns:a16="http://schemas.microsoft.com/office/drawing/2014/main" id="{F92E07DF-7FE9-EBF0-08A8-42DE7EE82E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33D53-FCF7-544D-B411-D92A27FEBEAA}" type="slidenum">
              <a:rPr kumimoji="0" lang="da-DK"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da-DK"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8860510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87FE4-B0B9-51C6-5CCE-4BC6DAE8901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32B2129-82BD-9729-A96B-3E00CD0FE1D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5DC35E1-24EA-F3A4-3B9F-94DFF8FA39FD}"/>
              </a:ext>
            </a:extLst>
          </p:cNvPr>
          <p:cNvSpPr>
            <a:spLocks noGrp="1"/>
          </p:cNvSpPr>
          <p:nvPr>
            <p:ph type="body" idx="1"/>
          </p:nvPr>
        </p:nvSpPr>
        <p:spPr/>
        <p:txBody>
          <a:bodyPr/>
          <a:lstStyle/>
          <a:p>
            <a:pPr marL="0" indent="0">
              <a:lnSpc>
                <a:spcPct val="90000"/>
              </a:lnSpc>
              <a:spcBef>
                <a:spcPts val="1000"/>
              </a:spcBef>
              <a:buNone/>
            </a:pPr>
            <a:endParaRPr lang="da-DK"/>
          </a:p>
        </p:txBody>
      </p:sp>
      <p:sp>
        <p:nvSpPr>
          <p:cNvPr id="4" name="Pladsholder til slidenummer 3">
            <a:extLst>
              <a:ext uri="{FF2B5EF4-FFF2-40B4-BE49-F238E27FC236}">
                <a16:creationId xmlns:a16="http://schemas.microsoft.com/office/drawing/2014/main" id="{4277E5F0-97A8-4D48-9B09-983D61B54FB3}"/>
              </a:ext>
            </a:extLst>
          </p:cNvPr>
          <p:cNvSpPr>
            <a:spLocks noGrp="1"/>
          </p:cNvSpPr>
          <p:nvPr>
            <p:ph type="sldNum" sz="quarter" idx="5"/>
          </p:nvPr>
        </p:nvSpPr>
        <p:spPr/>
        <p:txBody>
          <a:bodyPr/>
          <a:lstStyle/>
          <a:p>
            <a:fld id="{2AF33D53-FCF7-544D-B411-D92A27FEBEAA}" type="slidenum">
              <a:rPr lang="da-DK" smtClean="0"/>
              <a:pPr/>
              <a:t>86</a:t>
            </a:fld>
            <a:endParaRPr lang="da-DK"/>
          </a:p>
        </p:txBody>
      </p:sp>
    </p:spTree>
    <p:extLst>
      <p:ext uri="{BB962C8B-B14F-4D97-AF65-F5344CB8AC3E}">
        <p14:creationId xmlns:p14="http://schemas.microsoft.com/office/powerpoint/2010/main" val="31582516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B84FB-8288-EA24-F0BE-AFD836686FB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0207C06-4EB0-8444-5F60-210962883CC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EA5649E-3DFB-9FF0-58DD-7D0DF10DBA5C}"/>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1CF74DF4-3BBD-D622-2640-E14F2985F593}"/>
              </a:ext>
            </a:extLst>
          </p:cNvPr>
          <p:cNvSpPr>
            <a:spLocks noGrp="1"/>
          </p:cNvSpPr>
          <p:nvPr>
            <p:ph type="sldNum" sz="quarter" idx="5"/>
          </p:nvPr>
        </p:nvSpPr>
        <p:spPr/>
        <p:txBody>
          <a:bodyPr/>
          <a:lstStyle/>
          <a:p>
            <a:fld id="{2AF33D53-FCF7-544D-B411-D92A27FEBEAA}" type="slidenum">
              <a:rPr lang="da-DK" smtClean="0"/>
              <a:pPr/>
              <a:t>87</a:t>
            </a:fld>
            <a:endParaRPr lang="da-DK"/>
          </a:p>
        </p:txBody>
      </p:sp>
    </p:spTree>
    <p:extLst>
      <p:ext uri="{BB962C8B-B14F-4D97-AF65-F5344CB8AC3E}">
        <p14:creationId xmlns:p14="http://schemas.microsoft.com/office/powerpoint/2010/main" val="30386236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AF33D53-FCF7-544D-B411-D92A27FEBEAA}" type="slidenum">
              <a:rPr lang="da-DK" smtClean="0"/>
              <a:pPr/>
              <a:t>88</a:t>
            </a:fld>
            <a:endParaRPr lang="da-DK"/>
          </a:p>
        </p:txBody>
      </p:sp>
    </p:spTree>
    <p:extLst>
      <p:ext uri="{BB962C8B-B14F-4D97-AF65-F5344CB8AC3E}">
        <p14:creationId xmlns:p14="http://schemas.microsoft.com/office/powerpoint/2010/main" val="42312648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25E61-CD0A-F628-CF2F-E0658FD4374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7D22758-37A7-6B32-DC5F-A32A7D4C833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E5741A5-E3EF-ABAC-7967-184A4436A8EC}"/>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69EDFAB7-09C3-7465-5DC3-329CFA1C0F69}"/>
              </a:ext>
            </a:extLst>
          </p:cNvPr>
          <p:cNvSpPr>
            <a:spLocks noGrp="1"/>
          </p:cNvSpPr>
          <p:nvPr>
            <p:ph type="sldNum" sz="quarter" idx="5"/>
          </p:nvPr>
        </p:nvSpPr>
        <p:spPr/>
        <p:txBody>
          <a:bodyPr/>
          <a:lstStyle/>
          <a:p>
            <a:fld id="{2AF33D53-FCF7-544D-B411-D92A27FEBEAA}" type="slidenum">
              <a:rPr lang="da-DK" smtClean="0"/>
              <a:pPr/>
              <a:t>89</a:t>
            </a:fld>
            <a:endParaRPr lang="da-DK"/>
          </a:p>
        </p:txBody>
      </p:sp>
    </p:spTree>
    <p:extLst>
      <p:ext uri="{BB962C8B-B14F-4D97-AF65-F5344CB8AC3E}">
        <p14:creationId xmlns:p14="http://schemas.microsoft.com/office/powerpoint/2010/main" val="37397226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E69B8-EB69-D04F-DCDE-16AF4C96A1A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A5116AF-F7D8-C210-3908-A3A1DE72D20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AAC1483-8F89-F036-FB05-57CD56E49F8E}"/>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3E19A411-3B29-2707-78C6-E235077E2726}"/>
              </a:ext>
            </a:extLst>
          </p:cNvPr>
          <p:cNvSpPr>
            <a:spLocks noGrp="1"/>
          </p:cNvSpPr>
          <p:nvPr>
            <p:ph type="sldNum" sz="quarter" idx="5"/>
          </p:nvPr>
        </p:nvSpPr>
        <p:spPr/>
        <p:txBody>
          <a:bodyPr/>
          <a:lstStyle/>
          <a:p>
            <a:fld id="{2AF33D53-FCF7-544D-B411-D92A27FEBEAA}" type="slidenum">
              <a:rPr lang="da-DK" smtClean="0"/>
              <a:pPr/>
              <a:t>90</a:t>
            </a:fld>
            <a:endParaRPr lang="da-DK"/>
          </a:p>
        </p:txBody>
      </p:sp>
    </p:spTree>
    <p:extLst>
      <p:ext uri="{BB962C8B-B14F-4D97-AF65-F5344CB8AC3E}">
        <p14:creationId xmlns:p14="http://schemas.microsoft.com/office/powerpoint/2010/main" val="38962652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9FE58-7960-4667-5D06-F5E7895D25D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C0CC770-2035-0ED1-9DF5-727329358A0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6F592CE-76BC-DB18-BC57-301996863B9B}"/>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B428E61-3A0D-F587-37DB-380E618B7B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EB1A5-511D-AC4B-A727-E48103CC7E3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0475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5AAB7-8434-B5A0-912F-3F937136D19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1045FA4-28F1-63F7-A182-65B1DEA8AFE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E35EA48-D8F8-14ED-BB6A-A1C02CE0699E}"/>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8E2835D0-06C1-D107-42D1-17C0A0EF8BCD}"/>
              </a:ext>
            </a:extLst>
          </p:cNvPr>
          <p:cNvSpPr>
            <a:spLocks noGrp="1"/>
          </p:cNvSpPr>
          <p:nvPr>
            <p:ph type="sldNum" sz="quarter" idx="5"/>
          </p:nvPr>
        </p:nvSpPr>
        <p:spPr/>
        <p:txBody>
          <a:bodyPr/>
          <a:lstStyle/>
          <a:p>
            <a:fld id="{2AF33D53-FCF7-544D-B411-D92A27FEBEAA}" type="slidenum">
              <a:rPr lang="da-DK" smtClean="0"/>
              <a:pPr/>
              <a:t>11</a:t>
            </a:fld>
            <a:endParaRPr lang="da-DK"/>
          </a:p>
        </p:txBody>
      </p:sp>
    </p:spTree>
    <p:extLst>
      <p:ext uri="{BB962C8B-B14F-4D97-AF65-F5344CB8AC3E}">
        <p14:creationId xmlns:p14="http://schemas.microsoft.com/office/powerpoint/2010/main" val="25958050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2FF08-8F9F-85BD-DA05-F94AE9F67D8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2B23E01-EFB4-9DD3-ABD7-7862B534545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AD10CC8-BA48-5F75-3366-82C9B23A9622}"/>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159D3769-FA12-0835-CB98-0031F45980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EB1A5-511D-AC4B-A727-E48103CC7E3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26144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5E4CC-4AB8-DA37-9DDA-C7ED1A850F7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88631CB-4CFE-5B19-8437-0A9F4338A5D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A264B6A-86A3-61B9-6AFE-D09C1D65C945}"/>
              </a:ext>
            </a:extLst>
          </p:cNvPr>
          <p:cNvSpPr>
            <a:spLocks noGrp="1"/>
          </p:cNvSpPr>
          <p:nvPr>
            <p:ph type="body" idx="1"/>
          </p:nvPr>
        </p:nvSpPr>
        <p:spPr/>
        <p:txBody>
          <a:bodyPr/>
          <a:lstStyle/>
          <a:p>
            <a:pPr>
              <a:lnSpc>
                <a:spcPct val="90000"/>
              </a:lnSpc>
              <a:spcBef>
                <a:spcPts val="1000"/>
              </a:spcBef>
              <a:defRPr/>
            </a:pPr>
            <a:endParaRPr lang="da-DK"/>
          </a:p>
          <a:p>
            <a:pPr marL="285750" indent="-285750">
              <a:lnSpc>
                <a:spcPct val="90000"/>
              </a:lnSpc>
              <a:spcBef>
                <a:spcPts val="1000"/>
              </a:spcBef>
              <a:buFont typeface="Arial,Sans-Serif"/>
              <a:buChar char="•"/>
              <a:defRPr/>
            </a:pPr>
            <a:endParaRPr lang="da-DK"/>
          </a:p>
          <a:p>
            <a:pPr marL="285750" indent="-285750">
              <a:lnSpc>
                <a:spcPct val="90000"/>
              </a:lnSpc>
              <a:spcBef>
                <a:spcPts val="1000"/>
              </a:spcBef>
              <a:buFont typeface="Arial,Sans-Serif"/>
              <a:buChar char="•"/>
              <a:defRPr/>
            </a:pPr>
            <a:endParaRPr lang="da-DK"/>
          </a:p>
          <a:p>
            <a:pPr marL="285750" indent="-285750">
              <a:lnSpc>
                <a:spcPct val="90000"/>
              </a:lnSpc>
              <a:spcBef>
                <a:spcPts val="1000"/>
              </a:spcBef>
              <a:buFont typeface="Arial,Sans-Serif"/>
              <a:buChar char="•"/>
              <a:defRPr/>
            </a:pPr>
            <a:endParaRPr lang="da-DK"/>
          </a:p>
          <a:p>
            <a:pPr>
              <a:lnSpc>
                <a:spcPct val="90000"/>
              </a:lnSpc>
              <a:spcBef>
                <a:spcPts val="1000"/>
              </a:spcBef>
              <a:defRPr/>
            </a:pPr>
            <a:endParaRPr lang="da-DK"/>
          </a:p>
          <a:p>
            <a:endParaRPr lang="da-DK"/>
          </a:p>
        </p:txBody>
      </p:sp>
      <p:sp>
        <p:nvSpPr>
          <p:cNvPr id="4" name="Pladsholder til slidenummer 3">
            <a:extLst>
              <a:ext uri="{FF2B5EF4-FFF2-40B4-BE49-F238E27FC236}">
                <a16:creationId xmlns:a16="http://schemas.microsoft.com/office/drawing/2014/main" id="{87CDDDD9-842C-315A-AA6B-78100FA83131}"/>
              </a:ext>
            </a:extLst>
          </p:cNvPr>
          <p:cNvSpPr>
            <a:spLocks noGrp="1"/>
          </p:cNvSpPr>
          <p:nvPr>
            <p:ph type="sldNum" sz="quarter" idx="5"/>
          </p:nvPr>
        </p:nvSpPr>
        <p:spPr/>
        <p:txBody>
          <a:bodyPr/>
          <a:lstStyle/>
          <a:p>
            <a:fld id="{2AF33D53-FCF7-544D-B411-D92A27FEBEAA}" type="slidenum">
              <a:rPr lang="da-DK" smtClean="0"/>
              <a:pPr/>
              <a:t>93</a:t>
            </a:fld>
            <a:endParaRPr lang="da-DK"/>
          </a:p>
        </p:txBody>
      </p:sp>
    </p:spTree>
    <p:extLst>
      <p:ext uri="{BB962C8B-B14F-4D97-AF65-F5344CB8AC3E}">
        <p14:creationId xmlns:p14="http://schemas.microsoft.com/office/powerpoint/2010/main" val="2216542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85CD5-8E8A-A69A-A030-9E8F2DDA165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3233705-046E-688D-22D8-6865EA3C8EC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078F417-6826-217B-524D-1B04257BC509}"/>
              </a:ext>
            </a:extLst>
          </p:cNvPr>
          <p:cNvSpPr>
            <a:spLocks noGrp="1"/>
          </p:cNvSpPr>
          <p:nvPr>
            <p:ph type="body" idx="1"/>
          </p:nvPr>
        </p:nvSpPr>
        <p:spPr/>
        <p:txBody>
          <a:bodyPr/>
          <a:lstStyle/>
          <a:p>
            <a:pPr>
              <a:lnSpc>
                <a:spcPct val="90000"/>
              </a:lnSpc>
              <a:spcBef>
                <a:spcPts val="1000"/>
              </a:spcBef>
              <a:defRPr/>
            </a:pPr>
            <a:endParaRPr lang="da-DK"/>
          </a:p>
          <a:p>
            <a:pPr marL="285750" indent="-285750">
              <a:lnSpc>
                <a:spcPct val="90000"/>
              </a:lnSpc>
              <a:spcBef>
                <a:spcPts val="1000"/>
              </a:spcBef>
              <a:buFont typeface="Arial,Sans-Serif"/>
              <a:buChar char="•"/>
              <a:defRPr/>
            </a:pPr>
            <a:endParaRPr lang="da-DK"/>
          </a:p>
          <a:p>
            <a:pPr marL="285750" indent="-285750">
              <a:lnSpc>
                <a:spcPct val="90000"/>
              </a:lnSpc>
              <a:spcBef>
                <a:spcPts val="1000"/>
              </a:spcBef>
              <a:buFont typeface="Arial,Sans-Serif"/>
              <a:buChar char="•"/>
              <a:defRPr/>
            </a:pPr>
            <a:endParaRPr lang="da-DK"/>
          </a:p>
          <a:p>
            <a:pPr marL="285750" indent="-285750">
              <a:lnSpc>
                <a:spcPct val="90000"/>
              </a:lnSpc>
              <a:spcBef>
                <a:spcPts val="1000"/>
              </a:spcBef>
              <a:buFont typeface="Arial,Sans-Serif"/>
              <a:buChar char="•"/>
              <a:defRPr/>
            </a:pPr>
            <a:endParaRPr lang="da-DK"/>
          </a:p>
          <a:p>
            <a:pPr>
              <a:lnSpc>
                <a:spcPct val="90000"/>
              </a:lnSpc>
              <a:spcBef>
                <a:spcPts val="1000"/>
              </a:spcBef>
              <a:defRPr/>
            </a:pPr>
            <a:endParaRPr lang="da-DK"/>
          </a:p>
          <a:p>
            <a:endParaRPr lang="da-DK"/>
          </a:p>
        </p:txBody>
      </p:sp>
      <p:sp>
        <p:nvSpPr>
          <p:cNvPr id="4" name="Pladsholder til slidenummer 3">
            <a:extLst>
              <a:ext uri="{FF2B5EF4-FFF2-40B4-BE49-F238E27FC236}">
                <a16:creationId xmlns:a16="http://schemas.microsoft.com/office/drawing/2014/main" id="{01DED80B-4190-1540-2378-B9A3251BC03D}"/>
              </a:ext>
            </a:extLst>
          </p:cNvPr>
          <p:cNvSpPr>
            <a:spLocks noGrp="1"/>
          </p:cNvSpPr>
          <p:nvPr>
            <p:ph type="sldNum" sz="quarter" idx="5"/>
          </p:nvPr>
        </p:nvSpPr>
        <p:spPr/>
        <p:txBody>
          <a:bodyPr/>
          <a:lstStyle/>
          <a:p>
            <a:fld id="{2AF33D53-FCF7-544D-B411-D92A27FEBEAA}" type="slidenum">
              <a:rPr lang="da-DK" smtClean="0"/>
              <a:pPr/>
              <a:t>94</a:t>
            </a:fld>
            <a:endParaRPr lang="da-DK"/>
          </a:p>
        </p:txBody>
      </p:sp>
    </p:spTree>
    <p:extLst>
      <p:ext uri="{BB962C8B-B14F-4D97-AF65-F5344CB8AC3E}">
        <p14:creationId xmlns:p14="http://schemas.microsoft.com/office/powerpoint/2010/main" val="16357072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A8674-AC73-DC1A-A253-50ABE7A6446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5BE2C84-5DEF-080D-A8C1-95B460B439A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33F18DE-4E48-F372-4CD5-08A17A6F1DF4}"/>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0D68BD8-452A-4927-A557-B5BFDF780DFA}"/>
              </a:ext>
            </a:extLst>
          </p:cNvPr>
          <p:cNvSpPr>
            <a:spLocks noGrp="1"/>
          </p:cNvSpPr>
          <p:nvPr>
            <p:ph type="sldNum" sz="quarter" idx="5"/>
          </p:nvPr>
        </p:nvSpPr>
        <p:spPr/>
        <p:txBody>
          <a:bodyPr/>
          <a:lstStyle/>
          <a:p>
            <a:fld id="{2AF33D53-FCF7-544D-B411-D92A27FEBEAA}" type="slidenum">
              <a:rPr lang="da-DK" smtClean="0"/>
              <a:pPr/>
              <a:t>95</a:t>
            </a:fld>
            <a:endParaRPr lang="da-DK"/>
          </a:p>
        </p:txBody>
      </p:sp>
    </p:spTree>
    <p:extLst>
      <p:ext uri="{BB962C8B-B14F-4D97-AF65-F5344CB8AC3E}">
        <p14:creationId xmlns:p14="http://schemas.microsoft.com/office/powerpoint/2010/main" val="25243142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6F67D-F3C7-4C71-228D-BF6857DDE3F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5D774A9-AA54-6A0F-3F8A-96452489ECA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CC9CA4D-1983-F865-C4FB-5905E7B83F54}"/>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292984AD-8D98-951A-FE1E-DEE62FE95D9B}"/>
              </a:ext>
            </a:extLst>
          </p:cNvPr>
          <p:cNvSpPr>
            <a:spLocks noGrp="1"/>
          </p:cNvSpPr>
          <p:nvPr>
            <p:ph type="sldNum" sz="quarter" idx="5"/>
          </p:nvPr>
        </p:nvSpPr>
        <p:spPr/>
        <p:txBody>
          <a:bodyPr/>
          <a:lstStyle/>
          <a:p>
            <a:fld id="{2AF33D53-FCF7-544D-B411-D92A27FEBEAA}" type="slidenum">
              <a:rPr lang="da-DK" smtClean="0"/>
              <a:pPr/>
              <a:t>96</a:t>
            </a:fld>
            <a:endParaRPr lang="da-DK"/>
          </a:p>
        </p:txBody>
      </p:sp>
    </p:spTree>
    <p:extLst>
      <p:ext uri="{BB962C8B-B14F-4D97-AF65-F5344CB8AC3E}">
        <p14:creationId xmlns:p14="http://schemas.microsoft.com/office/powerpoint/2010/main" val="23446429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B75AF-E7E5-587E-7DB4-4F4D8A1EA2B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F0D794C-9E6B-F2BF-D4B5-9BF4B3D4FF3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220A261-6CC0-4E7F-2CAD-E675A5C3234F}"/>
              </a:ext>
            </a:extLst>
          </p:cNvPr>
          <p:cNvSpPr>
            <a:spLocks noGrp="1"/>
          </p:cNvSpPr>
          <p:nvPr>
            <p:ph type="body" idx="1"/>
          </p:nvPr>
        </p:nvSpPr>
        <p:spPr/>
        <p:txBody>
          <a:bodyPr/>
          <a:lstStyle/>
          <a:p>
            <a:endParaRPr lang="da-DK">
              <a:solidFill>
                <a:srgbClr val="212121"/>
              </a:solidFill>
              <a:latin typeface="Avenir Next"/>
            </a:endParaRPr>
          </a:p>
          <a:p>
            <a:endParaRPr lang="da-DK">
              <a:solidFill>
                <a:srgbClr val="212121"/>
              </a:solidFill>
              <a:latin typeface="Avenir Next"/>
            </a:endParaRPr>
          </a:p>
          <a:p>
            <a:endParaRPr lang="da-DK">
              <a:solidFill>
                <a:srgbClr val="212121"/>
              </a:solidFill>
            </a:endParaRPr>
          </a:p>
          <a:p>
            <a:br>
              <a:rPr lang="en-US"/>
            </a:br>
            <a:endParaRPr lang="en-US"/>
          </a:p>
        </p:txBody>
      </p:sp>
      <p:sp>
        <p:nvSpPr>
          <p:cNvPr id="4" name="Pladsholder til slidenummer 3">
            <a:extLst>
              <a:ext uri="{FF2B5EF4-FFF2-40B4-BE49-F238E27FC236}">
                <a16:creationId xmlns:a16="http://schemas.microsoft.com/office/drawing/2014/main" id="{17DF6939-3BAF-8942-1D24-BC313771E37E}"/>
              </a:ext>
            </a:extLst>
          </p:cNvPr>
          <p:cNvSpPr>
            <a:spLocks noGrp="1"/>
          </p:cNvSpPr>
          <p:nvPr>
            <p:ph type="sldNum" sz="quarter" idx="5"/>
          </p:nvPr>
        </p:nvSpPr>
        <p:spPr/>
        <p:txBody>
          <a:bodyPr/>
          <a:lstStyle/>
          <a:p>
            <a:fld id="{2AF33D53-FCF7-544D-B411-D92A27FEBEAA}" type="slidenum">
              <a:rPr lang="da-DK" smtClean="0"/>
              <a:pPr/>
              <a:t>97</a:t>
            </a:fld>
            <a:endParaRPr lang="da-DK"/>
          </a:p>
        </p:txBody>
      </p:sp>
    </p:spTree>
    <p:extLst>
      <p:ext uri="{BB962C8B-B14F-4D97-AF65-F5344CB8AC3E}">
        <p14:creationId xmlns:p14="http://schemas.microsoft.com/office/powerpoint/2010/main" val="9806958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93CD7-6362-557C-9448-60BCE5FDFF9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1365D95-2464-726C-96AC-D42B9392998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5BA3398-F87C-A423-6833-0D69AAD8699E}"/>
              </a:ext>
            </a:extLst>
          </p:cNvPr>
          <p:cNvSpPr>
            <a:spLocks noGrp="1"/>
          </p:cNvSpPr>
          <p:nvPr>
            <p:ph type="body" idx="1"/>
          </p:nvPr>
        </p:nvSpPr>
        <p:spPr/>
        <p:txBody>
          <a:bodyPr/>
          <a:lstStyle/>
          <a:p>
            <a:pPr marL="0" indent="0">
              <a:lnSpc>
                <a:spcPct val="90000"/>
              </a:lnSpc>
              <a:spcBef>
                <a:spcPts val="1000"/>
              </a:spcBef>
              <a:buNone/>
            </a:pPr>
            <a:endParaRPr lang="da-DK"/>
          </a:p>
        </p:txBody>
      </p:sp>
      <p:sp>
        <p:nvSpPr>
          <p:cNvPr id="4" name="Pladsholder til slidenummer 3">
            <a:extLst>
              <a:ext uri="{FF2B5EF4-FFF2-40B4-BE49-F238E27FC236}">
                <a16:creationId xmlns:a16="http://schemas.microsoft.com/office/drawing/2014/main" id="{C933A50F-4BF9-9891-9D84-B8706567FA2A}"/>
              </a:ext>
            </a:extLst>
          </p:cNvPr>
          <p:cNvSpPr>
            <a:spLocks noGrp="1"/>
          </p:cNvSpPr>
          <p:nvPr>
            <p:ph type="sldNum" sz="quarter" idx="5"/>
          </p:nvPr>
        </p:nvSpPr>
        <p:spPr/>
        <p:txBody>
          <a:bodyPr/>
          <a:lstStyle/>
          <a:p>
            <a:fld id="{2AF33D53-FCF7-544D-B411-D92A27FEBEAA}" type="slidenum">
              <a:rPr lang="da-DK" smtClean="0"/>
              <a:pPr/>
              <a:t>98</a:t>
            </a:fld>
            <a:endParaRPr lang="da-DK"/>
          </a:p>
        </p:txBody>
      </p:sp>
    </p:spTree>
    <p:extLst>
      <p:ext uri="{BB962C8B-B14F-4D97-AF65-F5344CB8AC3E}">
        <p14:creationId xmlns:p14="http://schemas.microsoft.com/office/powerpoint/2010/main" val="32848823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9874D-E6CA-E09A-4BF9-4E380938D52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A483254-7D51-666F-7CE5-494579D9EA1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165ABD6-B199-F934-7B8C-B6BC9BFA3C69}"/>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B98ED9DE-A3F7-B624-3897-83D52FAA0227}"/>
              </a:ext>
            </a:extLst>
          </p:cNvPr>
          <p:cNvSpPr>
            <a:spLocks noGrp="1"/>
          </p:cNvSpPr>
          <p:nvPr>
            <p:ph type="sldNum" sz="quarter" idx="5"/>
          </p:nvPr>
        </p:nvSpPr>
        <p:spPr/>
        <p:txBody>
          <a:bodyPr/>
          <a:lstStyle/>
          <a:p>
            <a:fld id="{2AF33D53-FCF7-544D-B411-D92A27FEBEAA}" type="slidenum">
              <a:rPr lang="da-DK" smtClean="0"/>
              <a:pPr/>
              <a:t>99</a:t>
            </a:fld>
            <a:endParaRPr lang="da-DK"/>
          </a:p>
        </p:txBody>
      </p:sp>
    </p:spTree>
    <p:extLst>
      <p:ext uri="{BB962C8B-B14F-4D97-AF65-F5344CB8AC3E}">
        <p14:creationId xmlns:p14="http://schemas.microsoft.com/office/powerpoint/2010/main" val="30664527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46AA8-94A8-9A6D-2280-398B11D9EA5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A448800-08D2-7895-00C6-2256D7AC32A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871E64E-D039-11C0-E94F-60C1E6D82AA1}"/>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F5BA6BF1-1F4C-4388-950F-E0EC4DB2C2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33D53-FCF7-544D-B411-D92A27FEBEAA}" type="slidenum">
              <a:rPr kumimoji="0" lang="da-DK"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da-DK"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792592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Turkis">
    <p:bg>
      <p:bgPr>
        <a:solidFill>
          <a:srgbClr val="0595AA"/>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sp>
        <p:nvSpPr>
          <p:cNvPr id="11" name="Pladsholder til indhold 3">
            <a:extLst>
              <a:ext uri="{FF2B5EF4-FFF2-40B4-BE49-F238E27FC236}">
                <a16:creationId xmlns:a16="http://schemas.microsoft.com/office/drawing/2014/main" id="{7F4843BD-BE41-6E10-DB22-7D126995F206}"/>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1725814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kolonne">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11318697" cy="4318514"/>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indhold 3">
            <a:extLst>
              <a:ext uri="{FF2B5EF4-FFF2-40B4-BE49-F238E27FC236}">
                <a16:creationId xmlns:a16="http://schemas.microsoft.com/office/drawing/2014/main" id="{7833B877-0C88-17C5-24E0-35B177E82B88}"/>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3119535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2 kolonner + smal 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6"/>
          </a:solidFill>
        </p:spPr>
        <p:txBody>
          <a:bodyPr lIns="180000" tIns="180000" rIns="180000" bIns="18000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277A408-81ED-F4C8-07C1-87BF12928BDE}"/>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0679333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 kolonne + smal 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7456065"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91FDD2C8-0048-4302-929A-62042FC2DB2C}"/>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9800922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 kolonne + smal 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7504192"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6"/>
          </a:solidFill>
        </p:spPr>
        <p:txBody>
          <a:bodyPr lIns="180000" tIns="180000" rIns="180000" bIns="18000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AC145968-CE3A-1DB9-6671-58B7EBAB7901}"/>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8602471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omt slide (kun logo+sidetal)">
    <p:spTree>
      <p:nvGrpSpPr>
        <p:cNvPr id="1" name=""/>
        <p:cNvGrpSpPr/>
        <p:nvPr/>
      </p:nvGrpSpPr>
      <p:grpSpPr>
        <a:xfrm>
          <a:off x="0" y="0"/>
          <a:ext cx="0" cy="0"/>
          <a:chOff x="0" y="0"/>
          <a:chExt cx="0" cy="0"/>
        </a:xfrm>
      </p:grpSpPr>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Tree>
    <p:extLst>
      <p:ext uri="{BB962C8B-B14F-4D97-AF65-F5344CB8AC3E}">
        <p14:creationId xmlns:p14="http://schemas.microsoft.com/office/powerpoint/2010/main" val="24435051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elt tom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1180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F398117-B5AD-22B3-64AD-73A00DC56767}"/>
              </a:ext>
            </a:extLst>
          </p:cNvPr>
          <p:cNvSpPr>
            <a:spLocks noGrp="1"/>
          </p:cNvSpPr>
          <p:nvPr>
            <p:ph type="dt" sz="half" idx="10"/>
          </p:nvPr>
        </p:nvSpPr>
        <p:spPr/>
        <p:txBody>
          <a:bodyPr/>
          <a:lstStyle/>
          <a:p>
            <a:endParaRPr lang="da-DK"/>
          </a:p>
        </p:txBody>
      </p:sp>
      <p:sp>
        <p:nvSpPr>
          <p:cNvPr id="3" name="Pladsholder til sidefod 2">
            <a:extLst>
              <a:ext uri="{FF2B5EF4-FFF2-40B4-BE49-F238E27FC236}">
                <a16:creationId xmlns:a16="http://schemas.microsoft.com/office/drawing/2014/main" id="{DDA4A39A-36EB-0E4B-DF4C-231BF766A9CC}"/>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CFCF89B0-C5FE-C7EB-E129-9FBD17FB5E0F}"/>
              </a:ext>
            </a:extLst>
          </p:cNvPr>
          <p:cNvSpPr>
            <a:spLocks noGrp="1"/>
          </p:cNvSpPr>
          <p:nvPr>
            <p:ph type="sldNum" sz="quarter" idx="12"/>
          </p:nvPr>
        </p:nvSpPr>
        <p:spPr/>
        <p:txBody>
          <a:bodyPr/>
          <a:lstStyle/>
          <a:p>
            <a:fld id="{3425F329-D353-9B49-87C2-3A4ADDEF38A6}" type="slidenum">
              <a:rPr lang="da-DK" smtClean="0"/>
              <a:t>‹#›</a:t>
            </a:fld>
            <a:endParaRPr lang="da-DK"/>
          </a:p>
        </p:txBody>
      </p:sp>
    </p:spTree>
    <p:extLst>
      <p:ext uri="{BB962C8B-B14F-4D97-AF65-F5344CB8AC3E}">
        <p14:creationId xmlns:p14="http://schemas.microsoft.com/office/powerpoint/2010/main" val="9870822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8_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Standard / total billede</a:t>
            </a:r>
          </a:p>
        </p:txBody>
      </p:sp>
      <p:sp>
        <p:nvSpPr>
          <p:cNvPr id="10" name="Pladsholder til billede 9"/>
          <p:cNvSpPr>
            <a:spLocks noGrp="1"/>
          </p:cNvSpPr>
          <p:nvPr>
            <p:ph type="pic" sz="quarter" idx="13"/>
          </p:nvPr>
        </p:nvSpPr>
        <p:spPr>
          <a:xfrm>
            <a:off x="728134" y="1562104"/>
            <a:ext cx="10865556" cy="3682999"/>
          </a:xfrm>
          <a:solidFill>
            <a:schemeClr val="bg1">
              <a:lumMod val="85000"/>
            </a:schemeClr>
          </a:solidFill>
          <a:ln>
            <a:noFill/>
          </a:ln>
          <a:effectLst/>
        </p:spPr>
        <p:txBody>
          <a:bodyPr>
            <a:normAutofit/>
          </a:bodyPr>
          <a:lstStyle>
            <a:lvl1pPr indent="-148500">
              <a:defRPr sz="900"/>
            </a:lvl1pPr>
          </a:lstStyle>
          <a:p>
            <a:endParaRPr lang="da-DK"/>
          </a:p>
        </p:txBody>
      </p:sp>
      <p:sp>
        <p:nvSpPr>
          <p:cNvPr id="15" name="Pladsholder til tekst 14"/>
          <p:cNvSpPr>
            <a:spLocks noGrp="1"/>
          </p:cNvSpPr>
          <p:nvPr>
            <p:ph type="body" sz="quarter" idx="14"/>
          </p:nvPr>
        </p:nvSpPr>
        <p:spPr>
          <a:xfrm>
            <a:off x="423333" y="5346700"/>
            <a:ext cx="11170355" cy="723900"/>
          </a:xfrm>
        </p:spPr>
        <p:txBody>
          <a:bodyPr>
            <a:noAutofit/>
          </a:bodyPr>
          <a:lstStyle>
            <a:lvl1pPr indent="-148500">
              <a:defRPr sz="1350"/>
            </a:lvl1pPr>
            <a:lvl2pPr>
              <a:defRPr sz="1350"/>
            </a:lvl2pPr>
            <a:lvl3pPr>
              <a:defRPr sz="1350"/>
            </a:lvl3pPr>
            <a:lvl4pPr>
              <a:defRPr sz="1350"/>
            </a:lvl4pPr>
            <a:lvl5pPr>
              <a:defRPr sz="1350"/>
            </a:lvl5pPr>
          </a:lstStyle>
          <a:p>
            <a:pPr lvl="0"/>
            <a:r>
              <a:rPr lang="da-DK"/>
              <a:t>Klik for at redigere teksttypografierne i masteren</a:t>
            </a:r>
          </a:p>
        </p:txBody>
      </p:sp>
    </p:spTree>
    <p:extLst>
      <p:ext uri="{BB962C8B-B14F-4D97-AF65-F5344CB8AC3E}">
        <p14:creationId xmlns:p14="http://schemas.microsoft.com/office/powerpoint/2010/main" val="39175896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orside Turkis">
    <p:bg>
      <p:bgPr>
        <a:solidFill>
          <a:srgbClr val="0595AA"/>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pic>
        <p:nvPicPr>
          <p:cNvPr id="5" name="Grafik 4">
            <a:extLst>
              <a:ext uri="{FF2B5EF4-FFF2-40B4-BE49-F238E27FC236}">
                <a16:creationId xmlns:a16="http://schemas.microsoft.com/office/drawing/2014/main" id="{BBD2FF76-0287-A336-D60D-439E785423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15329" y="5700353"/>
            <a:ext cx="3600000" cy="482706"/>
          </a:xfrm>
          <a:prstGeom prst="rect">
            <a:avLst/>
          </a:prstGeom>
        </p:spPr>
      </p:pic>
      <p:sp>
        <p:nvSpPr>
          <p:cNvPr id="11" name="Pladsholder til indhold 3">
            <a:extLst>
              <a:ext uri="{FF2B5EF4-FFF2-40B4-BE49-F238E27FC236}">
                <a16:creationId xmlns:a16="http://schemas.microsoft.com/office/drawing/2014/main" id="{7F4843BD-BE41-6E10-DB22-7D126995F206}"/>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5341087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orside Gul">
    <p:bg>
      <p:bgPr>
        <a:solidFill>
          <a:schemeClr val="accent2"/>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pic>
        <p:nvPicPr>
          <p:cNvPr id="5" name="Grafik 4">
            <a:extLst>
              <a:ext uri="{FF2B5EF4-FFF2-40B4-BE49-F238E27FC236}">
                <a16:creationId xmlns:a16="http://schemas.microsoft.com/office/drawing/2014/main" id="{BBD2FF76-0287-A336-D60D-439E785423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15329" y="5700353"/>
            <a:ext cx="3600000" cy="482706"/>
          </a:xfrm>
          <a:prstGeom prst="rect">
            <a:avLst/>
          </a:prstGeom>
        </p:spPr>
      </p:pic>
      <p:sp>
        <p:nvSpPr>
          <p:cNvPr id="4" name="Pladsholder til indhold 3">
            <a:extLst>
              <a:ext uri="{FF2B5EF4-FFF2-40B4-BE49-F238E27FC236}">
                <a16:creationId xmlns:a16="http://schemas.microsoft.com/office/drawing/2014/main" id="{7F1A4A47-E4E6-6240-7ACD-3D6FBC5FED6C}"/>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35273407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orside Hvi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C1BE39C-11C6-E529-BD91-D80088BEE4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15329" y="5700353"/>
            <a:ext cx="3600000" cy="482706"/>
          </a:xfrm>
          <a:prstGeom prst="rect">
            <a:avLst/>
          </a:prstGeom>
        </p:spPr>
      </p:pic>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tx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sp>
        <p:nvSpPr>
          <p:cNvPr id="7" name="Pladsholder til indhold 3">
            <a:extLst>
              <a:ext uri="{FF2B5EF4-FFF2-40B4-BE49-F238E27FC236}">
                <a16:creationId xmlns:a16="http://schemas.microsoft.com/office/drawing/2014/main" id="{64EC9D9F-8F1B-5B2D-EEC8-84A2E49DCD4E}"/>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tx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114535194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kolonne">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11318697"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5" name="Pladsholder til indhold 3">
            <a:extLst>
              <a:ext uri="{FF2B5EF4-FFF2-40B4-BE49-F238E27FC236}">
                <a16:creationId xmlns:a16="http://schemas.microsoft.com/office/drawing/2014/main" id="{7833B877-0C88-17C5-24E0-35B177E82B88}"/>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0560879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orside Fadet med billede (INDSÆT BILLEDE SOM BAGGRUND UNDER 'DESIGN'">
    <p:bg>
      <p:bgRef idx="1001">
        <a:schemeClr val="bg1"/>
      </p:bgRef>
    </p:bg>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B238A067-3799-678D-5513-0BC9712EAC5B}"/>
              </a:ext>
            </a:extLst>
          </p:cNvPr>
          <p:cNvSpPr/>
          <p:nvPr userDrawn="1"/>
        </p:nvSpPr>
        <p:spPr>
          <a:xfrm>
            <a:off x="0" y="0"/>
            <a:ext cx="12192000" cy="6858000"/>
          </a:xfrm>
          <a:prstGeom prst="rect">
            <a:avLst/>
          </a:prstGeom>
          <a:gradFill flip="none" rotWithShape="1">
            <a:gsLst>
              <a:gs pos="57000">
                <a:srgbClr val="0595AA">
                  <a:alpha val="35887"/>
                </a:srgbClr>
              </a:gs>
              <a:gs pos="4000">
                <a:schemeClr val="accent1"/>
              </a:gs>
              <a:gs pos="100000">
                <a:srgbClr val="001965">
                  <a:tint val="23500"/>
                  <a:satMod val="16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b="0" i="0" noProof="0">
              <a:latin typeface="Avenir Next" panose="020B0503020202020204" pitchFamily="34" charset="0"/>
            </a:endParaRPr>
          </a:p>
        </p:txBody>
      </p:sp>
      <p:pic>
        <p:nvPicPr>
          <p:cNvPr id="8" name="Grafik 7">
            <a:extLst>
              <a:ext uri="{FF2B5EF4-FFF2-40B4-BE49-F238E27FC236}">
                <a16:creationId xmlns:a16="http://schemas.microsoft.com/office/drawing/2014/main" id="{F89859FE-6C72-D253-2CFA-9DEE5B2A7C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08185" y="5696979"/>
            <a:ext cx="3600000" cy="482706"/>
          </a:xfrm>
          <a:prstGeom prst="rect">
            <a:avLst/>
          </a:prstGeom>
        </p:spPr>
      </p:pic>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tx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sp>
        <p:nvSpPr>
          <p:cNvPr id="14" name="Pladsholder til indhold 3">
            <a:extLst>
              <a:ext uri="{FF2B5EF4-FFF2-40B4-BE49-F238E27FC236}">
                <a16:creationId xmlns:a16="http://schemas.microsoft.com/office/drawing/2014/main" id="{689B2D9E-2C7E-1B88-3A12-DAA432424C52}"/>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tx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527175043"/>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killeblad Turkis">
    <p:bg>
      <p:bgPr>
        <a:solidFill>
          <a:srgbClr val="0595AA"/>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048E95-087C-87BF-78E6-D72FBD795E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8" y="473076"/>
            <a:ext cx="1800000" cy="241353"/>
          </a:xfrm>
          <a:prstGeom prst="rect">
            <a:avLst/>
          </a:prstGeom>
        </p:spPr>
      </p:pic>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bg1"/>
                </a:solidFill>
              </a:defRPr>
            </a:lvl1pPr>
          </a:lstStyle>
          <a:p>
            <a:fld id="{E5836F04-98EC-D148-91B6-38C9887B4146}" type="slidenum">
              <a:rPr lang="da-DK" smtClean="0"/>
              <a:pPr/>
              <a:t>‹#›</a:t>
            </a:fld>
            <a:endParaRPr lang="da-DK"/>
          </a:p>
        </p:txBody>
      </p:sp>
      <p:sp>
        <p:nvSpPr>
          <p:cNvPr id="5" name="Pladsholder til indhold 3">
            <a:extLst>
              <a:ext uri="{FF2B5EF4-FFF2-40B4-BE49-F238E27FC236}">
                <a16:creationId xmlns:a16="http://schemas.microsoft.com/office/drawing/2014/main" id="{86CB3DFF-1503-EFA1-0D98-3B6C3FCEC061}"/>
              </a:ext>
            </a:extLst>
          </p:cNvPr>
          <p:cNvSpPr>
            <a:spLocks noGrp="1"/>
          </p:cNvSpPr>
          <p:nvPr>
            <p:ph sz="quarter" idx="11"/>
          </p:nvPr>
        </p:nvSpPr>
        <p:spPr>
          <a:xfrm>
            <a:off x="430136" y="2188029"/>
            <a:ext cx="9525211"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1879847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Skilleblad Grå Mørk">
    <p:bg>
      <p:bgPr>
        <a:solidFill>
          <a:schemeClr val="accent4"/>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048E95-087C-87BF-78E6-D72FBD795E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8" y="473076"/>
            <a:ext cx="1800000" cy="241353"/>
          </a:xfrm>
          <a:prstGeom prst="rect">
            <a:avLst/>
          </a:prstGeom>
        </p:spPr>
      </p:pic>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bg1"/>
                </a:solidFill>
              </a:defRPr>
            </a:lvl1pPr>
          </a:lstStyle>
          <a:p>
            <a:fld id="{E5836F04-98EC-D148-91B6-38C9887B4146}" type="slidenum">
              <a:rPr lang="da-DK" smtClean="0"/>
              <a:pPr/>
              <a:t>‹#›</a:t>
            </a:fld>
            <a:endParaRPr lang="da-DK"/>
          </a:p>
        </p:txBody>
      </p:sp>
      <p:sp>
        <p:nvSpPr>
          <p:cNvPr id="7" name="Pladsholder til indhold 3">
            <a:extLst>
              <a:ext uri="{FF2B5EF4-FFF2-40B4-BE49-F238E27FC236}">
                <a16:creationId xmlns:a16="http://schemas.microsoft.com/office/drawing/2014/main" id="{FD953E9B-C847-CB06-0FF1-2CCC10626306}"/>
              </a:ext>
            </a:extLst>
          </p:cNvPr>
          <p:cNvSpPr>
            <a:spLocks noGrp="1"/>
          </p:cNvSpPr>
          <p:nvPr>
            <p:ph sz="quarter" idx="11"/>
          </p:nvPr>
        </p:nvSpPr>
        <p:spPr>
          <a:xfrm>
            <a:off x="430136" y="2188029"/>
            <a:ext cx="9525211"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2750194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killeblad Grå Lys">
    <p:bg>
      <p:bgPr>
        <a:solidFill>
          <a:schemeClr val="accent6"/>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1B2B99E-26A7-540A-EFED-85DF970C64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8" y="463889"/>
            <a:ext cx="1800000" cy="241353"/>
          </a:xfrm>
          <a:prstGeom prst="rect">
            <a:avLst/>
          </a:prstGeom>
        </p:spPr>
      </p:pic>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tx1"/>
                </a:solidFill>
              </a:defRPr>
            </a:lvl1pPr>
          </a:lstStyle>
          <a:p>
            <a:fld id="{E5836F04-98EC-D148-91B6-38C9887B4146}" type="slidenum">
              <a:rPr lang="da-DK" smtClean="0"/>
              <a:pPr/>
              <a:t>‹#›</a:t>
            </a:fld>
            <a:endParaRPr lang="da-DK"/>
          </a:p>
        </p:txBody>
      </p:sp>
      <p:sp>
        <p:nvSpPr>
          <p:cNvPr id="7" name="Pladsholder til indhold 3">
            <a:extLst>
              <a:ext uri="{FF2B5EF4-FFF2-40B4-BE49-F238E27FC236}">
                <a16:creationId xmlns:a16="http://schemas.microsoft.com/office/drawing/2014/main" id="{5D23B622-6A9F-815C-1CDC-14B9A0D3CB0F}"/>
              </a:ext>
            </a:extLst>
          </p:cNvPr>
          <p:cNvSpPr>
            <a:spLocks noGrp="1"/>
          </p:cNvSpPr>
          <p:nvPr>
            <p:ph sz="quarter" idx="11"/>
          </p:nvPr>
        </p:nvSpPr>
        <p:spPr>
          <a:xfrm>
            <a:off x="430136" y="2188029"/>
            <a:ext cx="9525211" cy="2661103"/>
          </a:xfrm>
        </p:spPr>
        <p:txBody>
          <a:bodyPr anchor="b">
            <a:normAutofit/>
          </a:bodyPr>
          <a:lstStyle>
            <a:lvl1pPr marL="0" indent="0">
              <a:buNone/>
              <a:defRPr sz="6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40621579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killeblad Hvi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7" name="Grafik 6">
            <a:extLst>
              <a:ext uri="{FF2B5EF4-FFF2-40B4-BE49-F238E27FC236}">
                <a16:creationId xmlns:a16="http://schemas.microsoft.com/office/drawing/2014/main" id="{B85A3908-0AFF-D6A8-46D9-42DC7FD500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9" name="Pladsholder til indhold 3">
            <a:extLst>
              <a:ext uri="{FF2B5EF4-FFF2-40B4-BE49-F238E27FC236}">
                <a16:creationId xmlns:a16="http://schemas.microsoft.com/office/drawing/2014/main" id="{096A4A53-EAF1-77B0-C510-995212D3322C}"/>
              </a:ext>
            </a:extLst>
          </p:cNvPr>
          <p:cNvSpPr>
            <a:spLocks noGrp="1"/>
          </p:cNvSpPr>
          <p:nvPr>
            <p:ph sz="quarter" idx="11"/>
          </p:nvPr>
        </p:nvSpPr>
        <p:spPr>
          <a:xfrm>
            <a:off x="430136" y="2188029"/>
            <a:ext cx="9525211" cy="2661103"/>
          </a:xfrm>
        </p:spPr>
        <p:txBody>
          <a:bodyPr anchor="b">
            <a:normAutofit/>
          </a:bodyPr>
          <a:lstStyle>
            <a:lvl1pPr marL="0" indent="0">
              <a:buNone/>
              <a:defRPr sz="6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8536792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 kolonne">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11318697"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5" name="Pladsholder til indhold 3">
            <a:extLst>
              <a:ext uri="{FF2B5EF4-FFF2-40B4-BE49-F238E27FC236}">
                <a16:creationId xmlns:a16="http://schemas.microsoft.com/office/drawing/2014/main" id="{7833B877-0C88-17C5-24E0-35B177E82B88}"/>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9589872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 kolonne PUNK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11318697"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D16AC82A-1728-628A-995C-47EF1421FB4E}"/>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7393583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 kolonn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5"/>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19" name="Pladsholder til indhold 3">
            <a:extLst>
              <a:ext uri="{FF2B5EF4-FFF2-40B4-BE49-F238E27FC236}">
                <a16:creationId xmlns:a16="http://schemas.microsoft.com/office/drawing/2014/main" id="{033B407E-B4D4-034E-9859-DF128F8FE2E9}"/>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7426928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 kolonner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5"/>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4D5E857E-A264-EF9E-C00C-38969B3AC9AA}"/>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2495577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3F3D6934-9693-D89F-ACF8-2156D428A861}"/>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120362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kolonne PUNK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11318697"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D16AC82A-1728-628A-995C-47EF1421FB4E}"/>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9139846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kstboks turkis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1"/>
          </a:solidFill>
        </p:spPr>
        <p:txBody>
          <a:bodyPr lIns="180000" tIns="180000" rIns="180000" bIns="180000">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509BD905-1550-3337-5630-ED91DB3BC8F6}"/>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36164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6"/>
          </a:solidFill>
        </p:spPr>
        <p:txBody>
          <a:bodyPr lIns="180000" tIns="180000" rIns="180000" bIns="180000">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E163F765-8ED7-EDBF-E658-74860AC079D7}"/>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8579480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kstboks Grå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6"/>
          </a:solidFill>
        </p:spPr>
        <p:txBody>
          <a:bodyPr lIns="180000" tIns="180000" rIns="180000" bIns="180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EC93A1B7-D670-7B5D-5E26-A4C8D46E5986}"/>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7268491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re kolonn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Pladsholder til indhold 3">
            <a:extLst>
              <a:ext uri="{FF2B5EF4-FFF2-40B4-BE49-F238E27FC236}">
                <a16:creationId xmlns:a16="http://schemas.microsoft.com/office/drawing/2014/main" id="{38BE304E-F33D-6207-FA87-50CD55F3C91B}"/>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9190008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 kolonner + smal 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39FBC088-493E-DFE8-9D18-1418444101E5}"/>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3468097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2 kolonner + smal 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6"/>
          </a:solidFill>
        </p:spPr>
        <p:txBody>
          <a:bodyPr lIns="180000" tIns="180000" rIns="180000" bIns="18000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277A408-81ED-F4C8-07C1-87BF12928BDE}"/>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3074040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 kolonne + smal 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7456065"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91FDD2C8-0048-4302-929A-62042FC2DB2C}"/>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8880561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 kolonne + smal 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7504192"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6"/>
          </a:solidFill>
        </p:spPr>
        <p:txBody>
          <a:bodyPr lIns="180000" tIns="180000" rIns="180000" bIns="18000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AC145968-CE3A-1DB9-6671-58B7EBAB7901}"/>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1223367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omt slide (kun logo+sidetal)">
    <p:spTree>
      <p:nvGrpSpPr>
        <p:cNvPr id="1" name=""/>
        <p:cNvGrpSpPr/>
        <p:nvPr/>
      </p:nvGrpSpPr>
      <p:grpSpPr>
        <a:xfrm>
          <a:off x="0" y="0"/>
          <a:ext cx="0" cy="0"/>
          <a:chOff x="0" y="0"/>
          <a:chExt cx="0" cy="0"/>
        </a:xfrm>
      </p:grpSpPr>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Tree>
    <p:extLst>
      <p:ext uri="{BB962C8B-B14F-4D97-AF65-F5344CB8AC3E}">
        <p14:creationId xmlns:p14="http://schemas.microsoft.com/office/powerpoint/2010/main" val="32652526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elt tom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584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kolonn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5"/>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9" name="Pladsholder til indhold 3">
            <a:extLst>
              <a:ext uri="{FF2B5EF4-FFF2-40B4-BE49-F238E27FC236}">
                <a16:creationId xmlns:a16="http://schemas.microsoft.com/office/drawing/2014/main" id="{033B407E-B4D4-034E-9859-DF128F8FE2E9}"/>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
        <p:nvSpPr>
          <p:cNvPr id="2" name="Pladsholder til indhold 1">
            <a:extLst>
              <a:ext uri="{FF2B5EF4-FFF2-40B4-BE49-F238E27FC236}">
                <a16:creationId xmlns:a16="http://schemas.microsoft.com/office/drawing/2014/main" id="{971C1C70-BFE9-0008-714E-77DC27463880}"/>
              </a:ext>
            </a:extLst>
          </p:cNvPr>
          <p:cNvSpPr txBox="1">
            <a:spLocks/>
          </p:cNvSpPr>
          <p:nvPr userDrawn="1"/>
        </p:nvSpPr>
        <p:spPr>
          <a:xfrm>
            <a:off x="11755346" y="6565900"/>
            <a:ext cx="446774" cy="2921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a:t>
            </a:fld>
            <a:endParaRPr lang="da-DK" sz="1200"/>
          </a:p>
        </p:txBody>
      </p:sp>
    </p:spTree>
    <p:extLst>
      <p:ext uri="{BB962C8B-B14F-4D97-AF65-F5344CB8AC3E}">
        <p14:creationId xmlns:p14="http://schemas.microsoft.com/office/powerpoint/2010/main" val="12139520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9B98B4-1C61-A3DB-408A-F27336E7A698}"/>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0909B36-2190-D2B9-FF38-F3068B3F4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8E57E7F0-D1CD-B8DB-DA19-2DC4C0B219FB}"/>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A08C7E2-2C69-6D63-59C3-FD1D160F9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E9346B03-6F1F-DA53-D83A-DEB4E6BEEFF8}"/>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4CF9F030-4F44-072E-D6D6-FD1D9D978C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venir Next"/>
              <a:ea typeface="+mn-ea"/>
              <a:cs typeface="+mn-cs"/>
            </a:endParaRPr>
          </a:p>
        </p:txBody>
      </p:sp>
      <p:sp>
        <p:nvSpPr>
          <p:cNvPr id="8" name="Pladsholder til sidefod 7">
            <a:extLst>
              <a:ext uri="{FF2B5EF4-FFF2-40B4-BE49-F238E27FC236}">
                <a16:creationId xmlns:a16="http://schemas.microsoft.com/office/drawing/2014/main" id="{91440D46-8C3A-42A3-32A1-9F3AB1F23E4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venir Next"/>
              <a:ea typeface="+mn-ea"/>
              <a:cs typeface="+mn-cs"/>
            </a:endParaRPr>
          </a:p>
        </p:txBody>
      </p:sp>
      <p:sp>
        <p:nvSpPr>
          <p:cNvPr id="9" name="Pladsholder til slidenummer 8">
            <a:extLst>
              <a:ext uri="{FF2B5EF4-FFF2-40B4-BE49-F238E27FC236}">
                <a16:creationId xmlns:a16="http://schemas.microsoft.com/office/drawing/2014/main" id="{3A8EBF51-B94C-0DB1-06A8-CB508C69B78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62D7D0-CE73-0245-8085-75341928D1AA}" type="slidenum">
              <a:rPr kumimoji="0" lang="da-DK" sz="1800" b="0" i="0" u="none" strike="noStrike" kern="1200" cap="none" spc="0" normalizeH="0" baseline="0" noProof="0" smtClean="0">
                <a:ln>
                  <a:noFill/>
                </a:ln>
                <a:solidFill>
                  <a:srgbClr val="000000"/>
                </a:solidFill>
                <a:effectLst/>
                <a:uLnTx/>
                <a:uFillTx/>
                <a:latin typeface="Avenir Nex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da-DK" sz="1800" b="0" i="0" u="none" strike="noStrike" kern="1200" cap="none" spc="0" normalizeH="0" baseline="0" noProof="0">
              <a:ln>
                <a:noFill/>
              </a:ln>
              <a:solidFill>
                <a:srgbClr val="000000"/>
              </a:solidFill>
              <a:effectLst/>
              <a:uLnTx/>
              <a:uFillTx/>
              <a:latin typeface="Avenir Next"/>
              <a:ea typeface="+mn-ea"/>
              <a:cs typeface="+mn-cs"/>
            </a:endParaRPr>
          </a:p>
        </p:txBody>
      </p:sp>
    </p:spTree>
    <p:extLst>
      <p:ext uri="{BB962C8B-B14F-4D97-AF65-F5344CB8AC3E}">
        <p14:creationId xmlns:p14="http://schemas.microsoft.com/office/powerpoint/2010/main" val="17310058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 bokse mørkegrå">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0"/>
            <a:ext cx="11520000" cy="1296000"/>
          </a:xfrm>
        </p:spPr>
        <p:txBody>
          <a:bodyPr anchor="b" anchorCtr="0">
            <a:noAutofit/>
          </a:bodyPr>
          <a:lstStyle>
            <a:lvl1pPr>
              <a:defRPr sz="2800" b="1" i="0">
                <a:latin typeface="Avenir Next" panose="020B0503020202020204" pitchFamily="34" charset="0"/>
              </a:defRPr>
            </a:lvl1pPr>
          </a:lstStyle>
          <a:p>
            <a:r>
              <a:rPr lang="da-DK"/>
              <a:t>Titel på slide - kort</a:t>
            </a:r>
            <a:endParaRPr lang="en-US"/>
          </a:p>
        </p:txBody>
      </p:sp>
      <p:sp>
        <p:nvSpPr>
          <p:cNvPr id="3" name="Content Placeholder 2"/>
          <p:cNvSpPr>
            <a:spLocks noGrp="1"/>
          </p:cNvSpPr>
          <p:nvPr>
            <p:ph idx="1" hasCustomPrompt="1"/>
          </p:nvPr>
        </p:nvSpPr>
        <p:spPr>
          <a:xfrm>
            <a:off x="575999" y="1440000"/>
            <a:ext cx="5280000" cy="4537488"/>
          </a:xfrm>
        </p:spPr>
        <p:txBody>
          <a:bodyPr lIns="180000" tIns="72000" rIns="180000" bIns="72000" anchor="t" anchorCtr="0">
            <a:noAutofit/>
          </a:bodyPr>
          <a:lstStyle>
            <a:lvl1pPr>
              <a:defRPr sz="1100" b="0" i="0">
                <a:latin typeface="Avenir Next" panose="020B0503020202020204" pitchFamily="34" charset="0"/>
              </a:defRPr>
            </a:lvl1pPr>
          </a:lstStyle>
          <a:p>
            <a:pPr lvl="0"/>
            <a:r>
              <a:rPr lang="da-DK"/>
              <a:t>Rediger teksttypografien i masteren
Andet niveau
Tredje niveau
Fjerde niveau
Femte niveau</a:t>
            </a:r>
            <a:endParaRPr lang="en-US"/>
          </a:p>
        </p:txBody>
      </p:sp>
      <p:sp>
        <p:nvSpPr>
          <p:cNvPr id="7" name="Content Placeholder 2">
            <a:extLst>
              <a:ext uri="{FF2B5EF4-FFF2-40B4-BE49-F238E27FC236}">
                <a16:creationId xmlns:a16="http://schemas.microsoft.com/office/drawing/2014/main" id="{C9F345EC-F218-4E47-9CC6-9E1DA9DEBA70}"/>
              </a:ext>
            </a:extLst>
          </p:cNvPr>
          <p:cNvSpPr>
            <a:spLocks noGrp="1"/>
          </p:cNvSpPr>
          <p:nvPr>
            <p:ph idx="13" hasCustomPrompt="1"/>
          </p:nvPr>
        </p:nvSpPr>
        <p:spPr>
          <a:xfrm>
            <a:off x="6336000" y="2320514"/>
            <a:ext cx="5280000" cy="4537487"/>
          </a:xfrm>
          <a:solidFill>
            <a:srgbClr val="545D65"/>
          </a:solidFill>
        </p:spPr>
        <p:txBody>
          <a:bodyPr lIns="180000" tIns="180000" rIns="180000" bIns="72000" anchor="t" anchorCtr="0">
            <a:noAutofit/>
          </a:bodyPr>
          <a:lstStyle>
            <a:lvl1pPr>
              <a:defRPr b="0" i="0">
                <a:latin typeface="Avenir Next" panose="020B0503020202020204" pitchFamily="34" charset="0"/>
              </a:defRPr>
            </a:lvl1pPr>
          </a:lstStyle>
          <a:p>
            <a:pPr lvl="0"/>
            <a:r>
              <a:rPr lang="da-DK"/>
              <a:t>Rediger teksttypografien i masteren
Andet niveau
Tredje niveau
Fjerde niveau
Femte niveau</a:t>
            </a:r>
            <a:endParaRPr lang="en-US"/>
          </a:p>
        </p:txBody>
      </p:sp>
      <p:sp>
        <p:nvSpPr>
          <p:cNvPr id="6" name="Pladsholder til slidenummer 2">
            <a:extLst>
              <a:ext uri="{FF2B5EF4-FFF2-40B4-BE49-F238E27FC236}">
                <a16:creationId xmlns:a16="http://schemas.microsoft.com/office/drawing/2014/main" id="{CA938D6E-5373-AE4A-8176-95FF4B48B791}"/>
              </a:ext>
            </a:extLst>
          </p:cNvPr>
          <p:cNvSpPr>
            <a:spLocks noGrp="1"/>
          </p:cNvSpPr>
          <p:nvPr>
            <p:ph type="sldNum" sz="quarter" idx="10"/>
          </p:nvPr>
        </p:nvSpPr>
        <p:spPr>
          <a:xfrm>
            <a:off x="8610600" y="6356351"/>
            <a:ext cx="2743200" cy="365125"/>
          </a:xfrm>
        </p:spPr>
        <p:txBody>
          <a:bodyPr/>
          <a:lstStyle/>
          <a:p>
            <a:fld id="{069CEEA4-DB26-064B-9F0D-BCDC1CAA2949}" type="slidenum">
              <a:rPr lang="da-DK" smtClean="0"/>
              <a:t>‹#›</a:t>
            </a:fld>
            <a:endParaRPr lang="da-DK"/>
          </a:p>
        </p:txBody>
      </p:sp>
      <p:pic>
        <p:nvPicPr>
          <p:cNvPr id="8" name="Billede 7">
            <a:extLst>
              <a:ext uri="{FF2B5EF4-FFF2-40B4-BE49-F238E27FC236}">
                <a16:creationId xmlns:a16="http://schemas.microsoft.com/office/drawing/2014/main" id="{EB7ABCA6-FB8A-5F40-F12D-4852C6DFE91A}"/>
              </a:ext>
            </a:extLst>
          </p:cNvPr>
          <p:cNvPicPr>
            <a:picLocks noChangeAspect="1"/>
          </p:cNvPicPr>
          <p:nvPr userDrawn="1"/>
        </p:nvPicPr>
        <p:blipFill>
          <a:blip r:embed="rId2"/>
          <a:stretch>
            <a:fillRect/>
          </a:stretch>
        </p:blipFill>
        <p:spPr>
          <a:xfrm>
            <a:off x="9727259" y="508422"/>
            <a:ext cx="1693333" cy="169801"/>
          </a:xfrm>
          <a:prstGeom prst="rect">
            <a:avLst/>
          </a:prstGeom>
        </p:spPr>
      </p:pic>
      <p:cxnSp>
        <p:nvCxnSpPr>
          <p:cNvPr id="9" name="Lige forbindelse 8">
            <a:extLst>
              <a:ext uri="{FF2B5EF4-FFF2-40B4-BE49-F238E27FC236}">
                <a16:creationId xmlns:a16="http://schemas.microsoft.com/office/drawing/2014/main" id="{7C3B3009-7097-F30F-F7BD-D5A576CF79C3}"/>
              </a:ext>
            </a:extLst>
          </p:cNvPr>
          <p:cNvCxnSpPr>
            <a:cxnSpLocks/>
          </p:cNvCxnSpPr>
          <p:nvPr userDrawn="1"/>
        </p:nvCxnSpPr>
        <p:spPr>
          <a:xfrm>
            <a:off x="672000" y="1296000"/>
            <a:ext cx="1200000" cy="0"/>
          </a:xfrm>
          <a:prstGeom prst="line">
            <a:avLst/>
          </a:prstGeom>
          <a:ln w="28575">
            <a:solidFill>
              <a:srgbClr val="F9C8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16096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Slide overskrift på 2 linjer + 1 bok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2000" y="0"/>
            <a:ext cx="9035301" cy="1296000"/>
          </a:xfrm>
        </p:spPr>
        <p:txBody>
          <a:bodyPr anchor="b" anchorCtr="0">
            <a:noAutofit/>
          </a:bodyPr>
          <a:lstStyle>
            <a:lvl1pPr>
              <a:defRPr sz="2800" b="1" i="0">
                <a:latin typeface="Avenir Next" panose="020B0503020202020204" pitchFamily="34" charset="0"/>
              </a:defRPr>
            </a:lvl1pPr>
          </a:lstStyle>
          <a:p>
            <a:r>
              <a:rPr lang="da-DK"/>
              <a:t>Dette slides kan bruges, hvis der er mere end 1 linje i overskriften</a:t>
            </a:r>
            <a:endParaRPr lang="en-US"/>
          </a:p>
        </p:txBody>
      </p:sp>
      <p:sp>
        <p:nvSpPr>
          <p:cNvPr id="3" name="Content Placeholder 2"/>
          <p:cNvSpPr>
            <a:spLocks noGrp="1"/>
          </p:cNvSpPr>
          <p:nvPr>
            <p:ph idx="1" hasCustomPrompt="1"/>
          </p:nvPr>
        </p:nvSpPr>
        <p:spPr>
          <a:xfrm>
            <a:off x="672000" y="1441185"/>
            <a:ext cx="10748592" cy="4537488"/>
          </a:xfrm>
        </p:spPr>
        <p:txBody>
          <a:bodyPr lIns="180000" tIns="72000" rIns="180000" bIns="72000" anchor="t" anchorCtr="0">
            <a:noAutofit/>
          </a:bodyPr>
          <a:lstStyle>
            <a:lvl1pPr>
              <a:defRPr sz="1100" b="0" i="0">
                <a:latin typeface="Avenir Next" panose="020B0503020202020204" pitchFamily="34" charset="0"/>
              </a:defRPr>
            </a:lvl1pPr>
          </a:lstStyle>
          <a:p>
            <a:pPr lvl="0"/>
            <a:r>
              <a:rPr lang="da-DK"/>
              <a:t>Rediger teksttypografien i masteren
Andet niveau
Tredje niveau
Fjerde niveau
Femte niveau</a:t>
            </a:r>
            <a:endParaRPr lang="en-US"/>
          </a:p>
        </p:txBody>
      </p:sp>
      <p:sp>
        <p:nvSpPr>
          <p:cNvPr id="6" name="Pladsholder til slidenummer 2">
            <a:extLst>
              <a:ext uri="{FF2B5EF4-FFF2-40B4-BE49-F238E27FC236}">
                <a16:creationId xmlns:a16="http://schemas.microsoft.com/office/drawing/2014/main" id="{CA938D6E-5373-AE4A-8176-95FF4B48B791}"/>
              </a:ext>
            </a:extLst>
          </p:cNvPr>
          <p:cNvSpPr>
            <a:spLocks noGrp="1"/>
          </p:cNvSpPr>
          <p:nvPr>
            <p:ph type="sldNum" sz="quarter" idx="10"/>
          </p:nvPr>
        </p:nvSpPr>
        <p:spPr>
          <a:xfrm>
            <a:off x="8610600" y="6356351"/>
            <a:ext cx="2743200" cy="365125"/>
          </a:xfrm>
        </p:spPr>
        <p:txBody>
          <a:bodyPr/>
          <a:lstStyle/>
          <a:p>
            <a:fld id="{069CEEA4-DB26-064B-9F0D-BCDC1CAA2949}" type="slidenum">
              <a:rPr lang="da-DK" smtClean="0"/>
              <a:t>‹#›</a:t>
            </a:fld>
            <a:endParaRPr lang="da-DK"/>
          </a:p>
        </p:txBody>
      </p:sp>
      <p:pic>
        <p:nvPicPr>
          <p:cNvPr id="8" name="Billede 7">
            <a:extLst>
              <a:ext uri="{FF2B5EF4-FFF2-40B4-BE49-F238E27FC236}">
                <a16:creationId xmlns:a16="http://schemas.microsoft.com/office/drawing/2014/main" id="{C3AC1527-0238-4251-958A-EBFD3B52980D}"/>
              </a:ext>
            </a:extLst>
          </p:cNvPr>
          <p:cNvPicPr>
            <a:picLocks noChangeAspect="1"/>
          </p:cNvPicPr>
          <p:nvPr userDrawn="1"/>
        </p:nvPicPr>
        <p:blipFill>
          <a:blip r:embed="rId2"/>
          <a:stretch>
            <a:fillRect/>
          </a:stretch>
        </p:blipFill>
        <p:spPr>
          <a:xfrm>
            <a:off x="9727259" y="508422"/>
            <a:ext cx="1693333" cy="169801"/>
          </a:xfrm>
          <a:prstGeom prst="rect">
            <a:avLst/>
          </a:prstGeom>
        </p:spPr>
      </p:pic>
      <p:cxnSp>
        <p:nvCxnSpPr>
          <p:cNvPr id="9" name="Lige forbindelse 8">
            <a:extLst>
              <a:ext uri="{FF2B5EF4-FFF2-40B4-BE49-F238E27FC236}">
                <a16:creationId xmlns:a16="http://schemas.microsoft.com/office/drawing/2014/main" id="{B21F8F24-E0E6-FEA2-B1B4-D19A0F87FBDE}"/>
              </a:ext>
            </a:extLst>
          </p:cNvPr>
          <p:cNvCxnSpPr>
            <a:cxnSpLocks/>
          </p:cNvCxnSpPr>
          <p:nvPr userDrawn="1"/>
        </p:nvCxnSpPr>
        <p:spPr>
          <a:xfrm>
            <a:off x="672000" y="1296000"/>
            <a:ext cx="1200000" cy="0"/>
          </a:xfrm>
          <a:prstGeom prst="line">
            <a:avLst/>
          </a:prstGeom>
          <a:ln w="28575">
            <a:solidFill>
              <a:srgbClr val="F9C8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8857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0053" y="256656"/>
            <a:ext cx="10515600" cy="1325563"/>
          </a:xfrm>
        </p:spPr>
        <p:txBody>
          <a:bodyPr anchor="b" anchorCtr="0">
            <a:noAutofit/>
          </a:bodyPr>
          <a:lstStyle/>
          <a:p>
            <a:r>
              <a:rPr lang="da-DK"/>
              <a:t>Titel på slide - kort</a:t>
            </a:r>
            <a:endParaRPr lang="en-US"/>
          </a:p>
        </p:txBody>
      </p:sp>
      <p:sp>
        <p:nvSpPr>
          <p:cNvPr id="3" name="Content Placeholder 2"/>
          <p:cNvSpPr>
            <a:spLocks noGrp="1"/>
          </p:cNvSpPr>
          <p:nvPr>
            <p:ph idx="1"/>
          </p:nvPr>
        </p:nvSpPr>
        <p:spPr>
          <a:xfrm>
            <a:off x="470053" y="1818863"/>
            <a:ext cx="4269883" cy="4537488"/>
          </a:xfrm>
        </p:spPr>
        <p:txBody>
          <a:bodyPr anchor="t" anchorCtr="0">
            <a:noAutofit/>
          </a:bodyPr>
          <a:lstStyle>
            <a:lvl1pPr>
              <a:defRPr sz="1100"/>
            </a:lvl1pPr>
          </a:lstStyle>
          <a:p>
            <a:pPr lvl="0"/>
            <a:r>
              <a:rPr lang="da-DK"/>
              <a:t>Rediger teksttypografien i masteren
Andet niveau
Tredje niveau
Fjerde niveau
Femte niveau</a:t>
            </a:r>
            <a:endParaRPr lang="en-US"/>
          </a:p>
        </p:txBody>
      </p:sp>
      <p:sp>
        <p:nvSpPr>
          <p:cNvPr id="7" name="Content Placeholder 2">
            <a:extLst>
              <a:ext uri="{FF2B5EF4-FFF2-40B4-BE49-F238E27FC236}">
                <a16:creationId xmlns:a16="http://schemas.microsoft.com/office/drawing/2014/main" id="{C9F345EC-F218-4E47-9CC6-9E1DA9DEBA70}"/>
              </a:ext>
            </a:extLst>
          </p:cNvPr>
          <p:cNvSpPr>
            <a:spLocks noGrp="1"/>
          </p:cNvSpPr>
          <p:nvPr>
            <p:ph idx="13"/>
          </p:nvPr>
        </p:nvSpPr>
        <p:spPr>
          <a:xfrm>
            <a:off x="5195946" y="1818864"/>
            <a:ext cx="4266567" cy="4537487"/>
          </a:xfrm>
        </p:spPr>
        <p:txBody>
          <a:bodyPr anchor="t" anchorCtr="0">
            <a:noAutofit/>
          </a:bodyPr>
          <a:lstStyle/>
          <a:p>
            <a:pPr lvl="0"/>
            <a:r>
              <a:rPr lang="da-DK"/>
              <a:t>Rediger teksttypografien i masteren
Andet niveau
Tredje niveau
Fjerde niveau
Femte niveau</a:t>
            </a:r>
            <a:endParaRPr lang="en-US"/>
          </a:p>
        </p:txBody>
      </p:sp>
    </p:spTree>
    <p:extLst>
      <p:ext uri="{BB962C8B-B14F-4D97-AF65-F5344CB8AC3E}">
        <p14:creationId xmlns:p14="http://schemas.microsoft.com/office/powerpoint/2010/main" val="35483358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orside Turkis">
    <p:bg>
      <p:bgPr>
        <a:solidFill>
          <a:srgbClr val="0595AA"/>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sp>
        <p:nvSpPr>
          <p:cNvPr id="11" name="Pladsholder til indhold 3">
            <a:extLst>
              <a:ext uri="{FF2B5EF4-FFF2-40B4-BE49-F238E27FC236}">
                <a16:creationId xmlns:a16="http://schemas.microsoft.com/office/drawing/2014/main" id="{7F4843BD-BE41-6E10-DB22-7D126995F206}"/>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42254381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orside Gul">
    <p:bg>
      <p:bgPr>
        <a:solidFill>
          <a:schemeClr val="accent2"/>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pic>
        <p:nvPicPr>
          <p:cNvPr id="5" name="Grafik 4">
            <a:extLst>
              <a:ext uri="{FF2B5EF4-FFF2-40B4-BE49-F238E27FC236}">
                <a16:creationId xmlns:a16="http://schemas.microsoft.com/office/drawing/2014/main" id="{BBD2FF76-0287-A336-D60D-439E785423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15329" y="5700353"/>
            <a:ext cx="3600000" cy="482706"/>
          </a:xfrm>
          <a:prstGeom prst="rect">
            <a:avLst/>
          </a:prstGeom>
        </p:spPr>
      </p:pic>
      <p:sp>
        <p:nvSpPr>
          <p:cNvPr id="4" name="Pladsholder til indhold 3">
            <a:extLst>
              <a:ext uri="{FF2B5EF4-FFF2-40B4-BE49-F238E27FC236}">
                <a16:creationId xmlns:a16="http://schemas.microsoft.com/office/drawing/2014/main" id="{7F1A4A47-E4E6-6240-7ACD-3D6FBC5FED6C}"/>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19055357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orside Hvi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C1BE39C-11C6-E529-BD91-D80088BEE4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15329" y="5700353"/>
            <a:ext cx="3600000" cy="482706"/>
          </a:xfrm>
          <a:prstGeom prst="rect">
            <a:avLst/>
          </a:prstGeom>
        </p:spPr>
      </p:pic>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tx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sp>
        <p:nvSpPr>
          <p:cNvPr id="7" name="Pladsholder til indhold 3">
            <a:extLst>
              <a:ext uri="{FF2B5EF4-FFF2-40B4-BE49-F238E27FC236}">
                <a16:creationId xmlns:a16="http://schemas.microsoft.com/office/drawing/2014/main" id="{64EC9D9F-8F1B-5B2D-EEC8-84A2E49DCD4E}"/>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tx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937171540"/>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orside Fadet med billede (INDSÆT BILLEDE SOM BAGGRUND UNDER 'DESIGN'">
    <p:bg>
      <p:bgRef idx="1001">
        <a:schemeClr val="bg1"/>
      </p:bgRef>
    </p:bg>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B238A067-3799-678D-5513-0BC9712EAC5B}"/>
              </a:ext>
            </a:extLst>
          </p:cNvPr>
          <p:cNvSpPr/>
          <p:nvPr userDrawn="1"/>
        </p:nvSpPr>
        <p:spPr>
          <a:xfrm>
            <a:off x="0" y="0"/>
            <a:ext cx="12192000" cy="6858000"/>
          </a:xfrm>
          <a:prstGeom prst="rect">
            <a:avLst/>
          </a:prstGeom>
          <a:gradFill flip="none" rotWithShape="1">
            <a:gsLst>
              <a:gs pos="57000">
                <a:srgbClr val="0595AA">
                  <a:alpha val="35887"/>
                </a:srgbClr>
              </a:gs>
              <a:gs pos="4000">
                <a:schemeClr val="accent1"/>
              </a:gs>
              <a:gs pos="100000">
                <a:srgbClr val="001965">
                  <a:tint val="23500"/>
                  <a:satMod val="16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b="0" i="0" noProof="0">
              <a:latin typeface="Avenir Next" panose="020B0503020202020204" pitchFamily="34" charset="0"/>
            </a:endParaRPr>
          </a:p>
        </p:txBody>
      </p:sp>
      <p:pic>
        <p:nvPicPr>
          <p:cNvPr id="8" name="Grafik 7">
            <a:extLst>
              <a:ext uri="{FF2B5EF4-FFF2-40B4-BE49-F238E27FC236}">
                <a16:creationId xmlns:a16="http://schemas.microsoft.com/office/drawing/2014/main" id="{F89859FE-6C72-D253-2CFA-9DEE5B2A7C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08185" y="5696979"/>
            <a:ext cx="3600000" cy="482706"/>
          </a:xfrm>
          <a:prstGeom prst="rect">
            <a:avLst/>
          </a:prstGeom>
        </p:spPr>
      </p:pic>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tx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sp>
        <p:nvSpPr>
          <p:cNvPr id="14" name="Pladsholder til indhold 3">
            <a:extLst>
              <a:ext uri="{FF2B5EF4-FFF2-40B4-BE49-F238E27FC236}">
                <a16:creationId xmlns:a16="http://schemas.microsoft.com/office/drawing/2014/main" id="{689B2D9E-2C7E-1B88-3A12-DAA432424C52}"/>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tx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2192089378"/>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killeblad Turkis">
    <p:bg>
      <p:bgPr>
        <a:solidFill>
          <a:srgbClr val="0595AA"/>
        </a:solidFill>
        <a:effectLst/>
      </p:bgPr>
    </p:bg>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bg1"/>
                </a:solidFill>
              </a:defRPr>
            </a:lvl1pPr>
          </a:lstStyle>
          <a:p>
            <a:fld id="{E5836F04-98EC-D148-91B6-38C9887B4146}" type="slidenum">
              <a:rPr lang="da-DK" smtClean="0"/>
              <a:pPr/>
              <a:t>‹#›</a:t>
            </a:fld>
            <a:endParaRPr lang="da-DK"/>
          </a:p>
        </p:txBody>
      </p:sp>
      <p:sp>
        <p:nvSpPr>
          <p:cNvPr id="5" name="Pladsholder til indhold 3">
            <a:extLst>
              <a:ext uri="{FF2B5EF4-FFF2-40B4-BE49-F238E27FC236}">
                <a16:creationId xmlns:a16="http://schemas.microsoft.com/office/drawing/2014/main" id="{86CB3DFF-1503-EFA1-0D98-3B6C3FCEC061}"/>
              </a:ext>
            </a:extLst>
          </p:cNvPr>
          <p:cNvSpPr>
            <a:spLocks noGrp="1"/>
          </p:cNvSpPr>
          <p:nvPr>
            <p:ph sz="quarter" idx="11"/>
          </p:nvPr>
        </p:nvSpPr>
        <p:spPr>
          <a:xfrm>
            <a:off x="430136" y="2188029"/>
            <a:ext cx="9525211"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9393817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killeblad Grå Mørk">
    <p:bg>
      <p:bgPr>
        <a:solidFill>
          <a:schemeClr val="accent4"/>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048E95-087C-87BF-78E6-D72FBD795E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8" y="473076"/>
            <a:ext cx="1800000" cy="241353"/>
          </a:xfrm>
          <a:prstGeom prst="rect">
            <a:avLst/>
          </a:prstGeom>
        </p:spPr>
      </p:pic>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bg1"/>
                </a:solidFill>
              </a:defRPr>
            </a:lvl1pPr>
          </a:lstStyle>
          <a:p>
            <a:fld id="{E5836F04-98EC-D148-91B6-38C9887B4146}" type="slidenum">
              <a:rPr lang="da-DK" smtClean="0"/>
              <a:pPr/>
              <a:t>‹#›</a:t>
            </a:fld>
            <a:endParaRPr lang="da-DK"/>
          </a:p>
        </p:txBody>
      </p:sp>
      <p:sp>
        <p:nvSpPr>
          <p:cNvPr id="7" name="Pladsholder til indhold 3">
            <a:extLst>
              <a:ext uri="{FF2B5EF4-FFF2-40B4-BE49-F238E27FC236}">
                <a16:creationId xmlns:a16="http://schemas.microsoft.com/office/drawing/2014/main" id="{FD953E9B-C847-CB06-0FF1-2CCC10626306}"/>
              </a:ext>
            </a:extLst>
          </p:cNvPr>
          <p:cNvSpPr>
            <a:spLocks noGrp="1"/>
          </p:cNvSpPr>
          <p:nvPr>
            <p:ph sz="quarter" idx="11"/>
          </p:nvPr>
        </p:nvSpPr>
        <p:spPr>
          <a:xfrm>
            <a:off x="430136" y="2188029"/>
            <a:ext cx="9525211"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288893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kolonn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5"/>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19" name="Pladsholder til indhold 3">
            <a:extLst>
              <a:ext uri="{FF2B5EF4-FFF2-40B4-BE49-F238E27FC236}">
                <a16:creationId xmlns:a16="http://schemas.microsoft.com/office/drawing/2014/main" id="{033B407E-B4D4-034E-9859-DF128F8FE2E9}"/>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3141838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killeblad Grå Lys">
    <p:bg>
      <p:bgPr>
        <a:solidFill>
          <a:schemeClr val="accent6"/>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1B2B99E-26A7-540A-EFED-85DF970C64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8" y="463889"/>
            <a:ext cx="1800000" cy="241353"/>
          </a:xfrm>
          <a:prstGeom prst="rect">
            <a:avLst/>
          </a:prstGeom>
        </p:spPr>
      </p:pic>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tx1"/>
                </a:solidFill>
              </a:defRPr>
            </a:lvl1pPr>
          </a:lstStyle>
          <a:p>
            <a:fld id="{E5836F04-98EC-D148-91B6-38C9887B4146}" type="slidenum">
              <a:rPr lang="da-DK" smtClean="0"/>
              <a:pPr/>
              <a:t>‹#›</a:t>
            </a:fld>
            <a:endParaRPr lang="da-DK"/>
          </a:p>
        </p:txBody>
      </p:sp>
      <p:sp>
        <p:nvSpPr>
          <p:cNvPr id="7" name="Pladsholder til indhold 3">
            <a:extLst>
              <a:ext uri="{FF2B5EF4-FFF2-40B4-BE49-F238E27FC236}">
                <a16:creationId xmlns:a16="http://schemas.microsoft.com/office/drawing/2014/main" id="{5D23B622-6A9F-815C-1CDC-14B9A0D3CB0F}"/>
              </a:ext>
            </a:extLst>
          </p:cNvPr>
          <p:cNvSpPr>
            <a:spLocks noGrp="1"/>
          </p:cNvSpPr>
          <p:nvPr>
            <p:ph sz="quarter" idx="11"/>
          </p:nvPr>
        </p:nvSpPr>
        <p:spPr>
          <a:xfrm>
            <a:off x="430136" y="2188029"/>
            <a:ext cx="9525211" cy="2661103"/>
          </a:xfrm>
        </p:spPr>
        <p:txBody>
          <a:bodyPr anchor="b">
            <a:normAutofit/>
          </a:bodyPr>
          <a:lstStyle>
            <a:lvl1pPr marL="0" indent="0">
              <a:buNone/>
              <a:defRPr sz="6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8601857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killeblad Hvi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7" name="Grafik 6">
            <a:extLst>
              <a:ext uri="{FF2B5EF4-FFF2-40B4-BE49-F238E27FC236}">
                <a16:creationId xmlns:a16="http://schemas.microsoft.com/office/drawing/2014/main" id="{B85A3908-0AFF-D6A8-46D9-42DC7FD500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9" name="Pladsholder til indhold 3">
            <a:extLst>
              <a:ext uri="{FF2B5EF4-FFF2-40B4-BE49-F238E27FC236}">
                <a16:creationId xmlns:a16="http://schemas.microsoft.com/office/drawing/2014/main" id="{096A4A53-EAF1-77B0-C510-995212D3322C}"/>
              </a:ext>
            </a:extLst>
          </p:cNvPr>
          <p:cNvSpPr>
            <a:spLocks noGrp="1"/>
          </p:cNvSpPr>
          <p:nvPr>
            <p:ph sz="quarter" idx="11"/>
          </p:nvPr>
        </p:nvSpPr>
        <p:spPr>
          <a:xfrm>
            <a:off x="430136" y="2188029"/>
            <a:ext cx="9525211" cy="2661103"/>
          </a:xfrm>
        </p:spPr>
        <p:txBody>
          <a:bodyPr anchor="b">
            <a:normAutofit/>
          </a:bodyPr>
          <a:lstStyle>
            <a:lvl1pPr marL="0" indent="0">
              <a:buNone/>
              <a:defRPr sz="6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0540639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 kolonne">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11318697" cy="4318514"/>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indhold 3">
            <a:extLst>
              <a:ext uri="{FF2B5EF4-FFF2-40B4-BE49-F238E27FC236}">
                <a16:creationId xmlns:a16="http://schemas.microsoft.com/office/drawing/2014/main" id="{7833B877-0C88-17C5-24E0-35B177E82B88}"/>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3119535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 kolonne PUNK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11318697"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D16AC82A-1728-628A-995C-47EF1421FB4E}"/>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2544312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 kolonn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5"/>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9" name="Pladsholder til indhold 3">
            <a:extLst>
              <a:ext uri="{FF2B5EF4-FFF2-40B4-BE49-F238E27FC236}">
                <a16:creationId xmlns:a16="http://schemas.microsoft.com/office/drawing/2014/main" id="{033B407E-B4D4-034E-9859-DF128F8FE2E9}"/>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
        <p:nvSpPr>
          <p:cNvPr id="2" name="Pladsholder til indhold 1">
            <a:extLst>
              <a:ext uri="{FF2B5EF4-FFF2-40B4-BE49-F238E27FC236}">
                <a16:creationId xmlns:a16="http://schemas.microsoft.com/office/drawing/2014/main" id="{971C1C70-BFE9-0008-714E-77DC27463880}"/>
              </a:ext>
            </a:extLst>
          </p:cNvPr>
          <p:cNvSpPr txBox="1">
            <a:spLocks/>
          </p:cNvSpPr>
          <p:nvPr userDrawn="1"/>
        </p:nvSpPr>
        <p:spPr>
          <a:xfrm>
            <a:off x="11755346" y="6565900"/>
            <a:ext cx="446774" cy="2921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a:t>
            </a:fld>
            <a:endParaRPr lang="da-DK" sz="1200"/>
          </a:p>
        </p:txBody>
      </p:sp>
    </p:spTree>
    <p:extLst>
      <p:ext uri="{BB962C8B-B14F-4D97-AF65-F5344CB8AC3E}">
        <p14:creationId xmlns:p14="http://schemas.microsoft.com/office/powerpoint/2010/main" val="12139520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 kolonner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5"/>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4D5E857E-A264-EF9E-C00C-38969B3AC9AA}"/>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6462185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3F3D6934-9693-D89F-ACF8-2156D428A861}"/>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9286833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kstboks turkis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1"/>
          </a:solidFill>
        </p:spPr>
        <p:txBody>
          <a:bodyPr lIns="180000" tIns="180000" rIns="180000" bIns="180000">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509BD905-1550-3337-5630-ED91DB3BC8F6}"/>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0998503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6"/>
          </a:solidFill>
        </p:spPr>
        <p:txBody>
          <a:bodyPr lIns="180000" tIns="180000" rIns="180000" bIns="180000">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E163F765-8ED7-EDBF-E658-74860AC079D7}"/>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9172898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kstboks Grå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6"/>
          </a:solidFill>
        </p:spPr>
        <p:txBody>
          <a:bodyPr lIns="180000" tIns="180000" rIns="180000" bIns="180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EC93A1B7-D670-7B5D-5E26-A4C8D46E5986}"/>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197658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kolonner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5"/>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4D5E857E-A264-EF9E-C00C-38969B3AC9AA}"/>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2226338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re kolonn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Pladsholder til indhold 3">
            <a:extLst>
              <a:ext uri="{FF2B5EF4-FFF2-40B4-BE49-F238E27FC236}">
                <a16:creationId xmlns:a16="http://schemas.microsoft.com/office/drawing/2014/main" id="{38BE304E-F33D-6207-FA87-50CD55F3C91B}"/>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3508735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 kolonner + smal 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39FBC088-493E-DFE8-9D18-1418444101E5}"/>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5742142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2 kolonner + smal 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6"/>
          </a:solidFill>
        </p:spPr>
        <p:txBody>
          <a:bodyPr lIns="180000" tIns="180000" rIns="180000" bIns="18000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277A408-81ED-F4C8-07C1-87BF12928BDE}"/>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5291814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 kolonne + smal 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7456065"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91FDD2C8-0048-4302-929A-62042FC2DB2C}"/>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42543218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 kolonne + smal 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7504192"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6"/>
          </a:solidFill>
        </p:spPr>
        <p:txBody>
          <a:bodyPr lIns="180000" tIns="180000" rIns="180000" bIns="18000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AC145968-CE3A-1DB9-6671-58B7EBAB7901}"/>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387077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omt slide (kun logo+sidetal)">
    <p:spTree>
      <p:nvGrpSpPr>
        <p:cNvPr id="1" name=""/>
        <p:cNvGrpSpPr/>
        <p:nvPr/>
      </p:nvGrpSpPr>
      <p:grpSpPr>
        <a:xfrm>
          <a:off x="0" y="0"/>
          <a:ext cx="0" cy="0"/>
          <a:chOff x="0" y="0"/>
          <a:chExt cx="0" cy="0"/>
        </a:xfrm>
      </p:grpSpPr>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Tree>
    <p:extLst>
      <p:ext uri="{BB962C8B-B14F-4D97-AF65-F5344CB8AC3E}">
        <p14:creationId xmlns:p14="http://schemas.microsoft.com/office/powerpoint/2010/main" val="21040774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Helt tom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2310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 bokse mørkegrå">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0"/>
            <a:ext cx="11520000" cy="1296000"/>
          </a:xfrm>
        </p:spPr>
        <p:txBody>
          <a:bodyPr anchor="b" anchorCtr="0">
            <a:noAutofit/>
          </a:bodyPr>
          <a:lstStyle>
            <a:lvl1pPr>
              <a:defRPr sz="2800" b="1" i="0">
                <a:latin typeface="Avenir Next" panose="020B0503020202020204" pitchFamily="34" charset="0"/>
              </a:defRPr>
            </a:lvl1pPr>
          </a:lstStyle>
          <a:p>
            <a:r>
              <a:rPr lang="da-DK"/>
              <a:t>Titel på slide - kort</a:t>
            </a:r>
            <a:endParaRPr lang="en-US"/>
          </a:p>
        </p:txBody>
      </p:sp>
      <p:sp>
        <p:nvSpPr>
          <p:cNvPr id="3" name="Content Placeholder 2"/>
          <p:cNvSpPr>
            <a:spLocks noGrp="1"/>
          </p:cNvSpPr>
          <p:nvPr>
            <p:ph idx="1" hasCustomPrompt="1"/>
          </p:nvPr>
        </p:nvSpPr>
        <p:spPr>
          <a:xfrm>
            <a:off x="575999" y="1440000"/>
            <a:ext cx="5280000" cy="4537488"/>
          </a:xfrm>
        </p:spPr>
        <p:txBody>
          <a:bodyPr lIns="180000" tIns="72000" rIns="180000" bIns="72000" anchor="t" anchorCtr="0">
            <a:noAutofit/>
          </a:bodyPr>
          <a:lstStyle>
            <a:lvl1pPr>
              <a:defRPr sz="1100" b="0" i="0">
                <a:latin typeface="Avenir Next" panose="020B0503020202020204" pitchFamily="34" charset="0"/>
              </a:defRPr>
            </a:lvl1pPr>
          </a:lstStyle>
          <a:p>
            <a:pPr lvl="0"/>
            <a:r>
              <a:rPr lang="da-DK"/>
              <a:t>Rediger teksttypografien i masteren
Andet niveau
Tredje niveau
Fjerde niveau
Femte niveau</a:t>
            </a:r>
            <a:endParaRPr lang="en-US"/>
          </a:p>
        </p:txBody>
      </p:sp>
      <p:sp>
        <p:nvSpPr>
          <p:cNvPr id="7" name="Content Placeholder 2">
            <a:extLst>
              <a:ext uri="{FF2B5EF4-FFF2-40B4-BE49-F238E27FC236}">
                <a16:creationId xmlns:a16="http://schemas.microsoft.com/office/drawing/2014/main" id="{C9F345EC-F218-4E47-9CC6-9E1DA9DEBA70}"/>
              </a:ext>
            </a:extLst>
          </p:cNvPr>
          <p:cNvSpPr>
            <a:spLocks noGrp="1"/>
          </p:cNvSpPr>
          <p:nvPr>
            <p:ph idx="13" hasCustomPrompt="1"/>
          </p:nvPr>
        </p:nvSpPr>
        <p:spPr>
          <a:xfrm>
            <a:off x="6336000" y="2320514"/>
            <a:ext cx="5280000" cy="4537487"/>
          </a:xfrm>
          <a:solidFill>
            <a:srgbClr val="545D65"/>
          </a:solidFill>
        </p:spPr>
        <p:txBody>
          <a:bodyPr lIns="180000" tIns="180000" rIns="180000" bIns="72000" anchor="t" anchorCtr="0">
            <a:noAutofit/>
          </a:bodyPr>
          <a:lstStyle>
            <a:lvl1pPr>
              <a:defRPr b="0" i="0">
                <a:latin typeface="Avenir Next" panose="020B0503020202020204" pitchFamily="34" charset="0"/>
              </a:defRPr>
            </a:lvl1pPr>
          </a:lstStyle>
          <a:p>
            <a:pPr lvl="0"/>
            <a:r>
              <a:rPr lang="da-DK"/>
              <a:t>Rediger teksttypografien i masteren
Andet niveau
Tredje niveau
Fjerde niveau
Femte niveau</a:t>
            </a:r>
            <a:endParaRPr lang="en-US"/>
          </a:p>
        </p:txBody>
      </p:sp>
      <p:sp>
        <p:nvSpPr>
          <p:cNvPr id="6" name="Pladsholder til slidenummer 2">
            <a:extLst>
              <a:ext uri="{FF2B5EF4-FFF2-40B4-BE49-F238E27FC236}">
                <a16:creationId xmlns:a16="http://schemas.microsoft.com/office/drawing/2014/main" id="{CA938D6E-5373-AE4A-8176-95FF4B48B791}"/>
              </a:ext>
            </a:extLst>
          </p:cNvPr>
          <p:cNvSpPr>
            <a:spLocks noGrp="1"/>
          </p:cNvSpPr>
          <p:nvPr>
            <p:ph type="sldNum" sz="quarter" idx="10"/>
          </p:nvPr>
        </p:nvSpPr>
        <p:spPr>
          <a:xfrm>
            <a:off x="8610600" y="6356351"/>
            <a:ext cx="2743200" cy="365125"/>
          </a:xfrm>
        </p:spPr>
        <p:txBody>
          <a:bodyPr/>
          <a:lstStyle/>
          <a:p>
            <a:fld id="{069CEEA4-DB26-064B-9F0D-BCDC1CAA2949}" type="slidenum">
              <a:rPr lang="da-DK" smtClean="0"/>
              <a:t>‹#›</a:t>
            </a:fld>
            <a:endParaRPr lang="da-DK"/>
          </a:p>
        </p:txBody>
      </p:sp>
      <p:pic>
        <p:nvPicPr>
          <p:cNvPr id="8" name="Billede 7">
            <a:extLst>
              <a:ext uri="{FF2B5EF4-FFF2-40B4-BE49-F238E27FC236}">
                <a16:creationId xmlns:a16="http://schemas.microsoft.com/office/drawing/2014/main" id="{EB7ABCA6-FB8A-5F40-F12D-4852C6DFE91A}"/>
              </a:ext>
            </a:extLst>
          </p:cNvPr>
          <p:cNvPicPr>
            <a:picLocks noChangeAspect="1"/>
          </p:cNvPicPr>
          <p:nvPr userDrawn="1"/>
        </p:nvPicPr>
        <p:blipFill>
          <a:blip r:embed="rId2"/>
          <a:stretch>
            <a:fillRect/>
          </a:stretch>
        </p:blipFill>
        <p:spPr>
          <a:xfrm>
            <a:off x="9727259" y="508422"/>
            <a:ext cx="1693333" cy="169801"/>
          </a:xfrm>
          <a:prstGeom prst="rect">
            <a:avLst/>
          </a:prstGeom>
        </p:spPr>
      </p:pic>
      <p:cxnSp>
        <p:nvCxnSpPr>
          <p:cNvPr id="9" name="Lige forbindelse 8">
            <a:extLst>
              <a:ext uri="{FF2B5EF4-FFF2-40B4-BE49-F238E27FC236}">
                <a16:creationId xmlns:a16="http://schemas.microsoft.com/office/drawing/2014/main" id="{7C3B3009-7097-F30F-F7BD-D5A576CF79C3}"/>
              </a:ext>
            </a:extLst>
          </p:cNvPr>
          <p:cNvCxnSpPr>
            <a:cxnSpLocks/>
          </p:cNvCxnSpPr>
          <p:nvPr userDrawn="1"/>
        </p:nvCxnSpPr>
        <p:spPr>
          <a:xfrm>
            <a:off x="672000" y="1296000"/>
            <a:ext cx="1200000" cy="0"/>
          </a:xfrm>
          <a:prstGeom prst="line">
            <a:avLst/>
          </a:prstGeom>
          <a:ln w="28575">
            <a:solidFill>
              <a:srgbClr val="F9C8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2097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Slide overskrift på 2 linjer + 1 bok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2000" y="0"/>
            <a:ext cx="9035301" cy="1296000"/>
          </a:xfrm>
        </p:spPr>
        <p:txBody>
          <a:bodyPr anchor="b" anchorCtr="0">
            <a:noAutofit/>
          </a:bodyPr>
          <a:lstStyle>
            <a:lvl1pPr>
              <a:defRPr sz="2800" b="1" i="0">
                <a:latin typeface="Avenir Next" panose="020B0503020202020204" pitchFamily="34" charset="0"/>
              </a:defRPr>
            </a:lvl1pPr>
          </a:lstStyle>
          <a:p>
            <a:r>
              <a:rPr lang="da-DK"/>
              <a:t>Dette slides kan bruges, hvis der er mere end 1 linje i overskriften</a:t>
            </a:r>
            <a:endParaRPr lang="en-US"/>
          </a:p>
        </p:txBody>
      </p:sp>
      <p:sp>
        <p:nvSpPr>
          <p:cNvPr id="3" name="Content Placeholder 2"/>
          <p:cNvSpPr>
            <a:spLocks noGrp="1"/>
          </p:cNvSpPr>
          <p:nvPr>
            <p:ph idx="1" hasCustomPrompt="1"/>
          </p:nvPr>
        </p:nvSpPr>
        <p:spPr>
          <a:xfrm>
            <a:off x="672000" y="1441185"/>
            <a:ext cx="10748592" cy="4537488"/>
          </a:xfrm>
        </p:spPr>
        <p:txBody>
          <a:bodyPr lIns="180000" tIns="72000" rIns="180000" bIns="72000" anchor="t" anchorCtr="0">
            <a:noAutofit/>
          </a:bodyPr>
          <a:lstStyle>
            <a:lvl1pPr>
              <a:defRPr sz="1100" b="0" i="0">
                <a:latin typeface="Avenir Next" panose="020B0503020202020204" pitchFamily="34" charset="0"/>
              </a:defRPr>
            </a:lvl1pPr>
          </a:lstStyle>
          <a:p>
            <a:pPr lvl="0"/>
            <a:r>
              <a:rPr lang="da-DK"/>
              <a:t>Rediger teksttypografien i masteren
Andet niveau
Tredje niveau
Fjerde niveau
Femte niveau</a:t>
            </a:r>
            <a:endParaRPr lang="en-US"/>
          </a:p>
        </p:txBody>
      </p:sp>
      <p:sp>
        <p:nvSpPr>
          <p:cNvPr id="6" name="Pladsholder til slidenummer 2">
            <a:extLst>
              <a:ext uri="{FF2B5EF4-FFF2-40B4-BE49-F238E27FC236}">
                <a16:creationId xmlns:a16="http://schemas.microsoft.com/office/drawing/2014/main" id="{CA938D6E-5373-AE4A-8176-95FF4B48B791}"/>
              </a:ext>
            </a:extLst>
          </p:cNvPr>
          <p:cNvSpPr>
            <a:spLocks noGrp="1"/>
          </p:cNvSpPr>
          <p:nvPr>
            <p:ph type="sldNum" sz="quarter" idx="10"/>
          </p:nvPr>
        </p:nvSpPr>
        <p:spPr>
          <a:xfrm>
            <a:off x="8610600" y="6356351"/>
            <a:ext cx="2743200" cy="365125"/>
          </a:xfrm>
        </p:spPr>
        <p:txBody>
          <a:bodyPr/>
          <a:lstStyle/>
          <a:p>
            <a:fld id="{069CEEA4-DB26-064B-9F0D-BCDC1CAA2949}" type="slidenum">
              <a:rPr lang="da-DK" smtClean="0"/>
              <a:t>‹#›</a:t>
            </a:fld>
            <a:endParaRPr lang="da-DK"/>
          </a:p>
        </p:txBody>
      </p:sp>
      <p:pic>
        <p:nvPicPr>
          <p:cNvPr id="8" name="Billede 7">
            <a:extLst>
              <a:ext uri="{FF2B5EF4-FFF2-40B4-BE49-F238E27FC236}">
                <a16:creationId xmlns:a16="http://schemas.microsoft.com/office/drawing/2014/main" id="{C3AC1527-0238-4251-958A-EBFD3B52980D}"/>
              </a:ext>
            </a:extLst>
          </p:cNvPr>
          <p:cNvPicPr>
            <a:picLocks noChangeAspect="1"/>
          </p:cNvPicPr>
          <p:nvPr userDrawn="1"/>
        </p:nvPicPr>
        <p:blipFill>
          <a:blip r:embed="rId2"/>
          <a:stretch>
            <a:fillRect/>
          </a:stretch>
        </p:blipFill>
        <p:spPr>
          <a:xfrm>
            <a:off x="9727259" y="508422"/>
            <a:ext cx="1693333" cy="169801"/>
          </a:xfrm>
          <a:prstGeom prst="rect">
            <a:avLst/>
          </a:prstGeom>
        </p:spPr>
      </p:pic>
      <p:cxnSp>
        <p:nvCxnSpPr>
          <p:cNvPr id="9" name="Lige forbindelse 8">
            <a:extLst>
              <a:ext uri="{FF2B5EF4-FFF2-40B4-BE49-F238E27FC236}">
                <a16:creationId xmlns:a16="http://schemas.microsoft.com/office/drawing/2014/main" id="{B21F8F24-E0E6-FEA2-B1B4-D19A0F87FBDE}"/>
              </a:ext>
            </a:extLst>
          </p:cNvPr>
          <p:cNvCxnSpPr>
            <a:cxnSpLocks/>
          </p:cNvCxnSpPr>
          <p:nvPr userDrawn="1"/>
        </p:nvCxnSpPr>
        <p:spPr>
          <a:xfrm>
            <a:off x="672000" y="1296000"/>
            <a:ext cx="1200000" cy="0"/>
          </a:xfrm>
          <a:prstGeom prst="line">
            <a:avLst/>
          </a:prstGeom>
          <a:ln w="28575">
            <a:solidFill>
              <a:srgbClr val="F9C8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7041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0053" y="256656"/>
            <a:ext cx="10515600" cy="1325563"/>
          </a:xfrm>
        </p:spPr>
        <p:txBody>
          <a:bodyPr anchor="b" anchorCtr="0">
            <a:noAutofit/>
          </a:bodyPr>
          <a:lstStyle/>
          <a:p>
            <a:r>
              <a:rPr lang="da-DK"/>
              <a:t>Titel på slide - kort</a:t>
            </a:r>
            <a:endParaRPr lang="en-US"/>
          </a:p>
        </p:txBody>
      </p:sp>
      <p:sp>
        <p:nvSpPr>
          <p:cNvPr id="3" name="Content Placeholder 2"/>
          <p:cNvSpPr>
            <a:spLocks noGrp="1"/>
          </p:cNvSpPr>
          <p:nvPr>
            <p:ph idx="1"/>
          </p:nvPr>
        </p:nvSpPr>
        <p:spPr>
          <a:xfrm>
            <a:off x="470053" y="1818863"/>
            <a:ext cx="4269883" cy="4537488"/>
          </a:xfrm>
        </p:spPr>
        <p:txBody>
          <a:bodyPr anchor="t" anchorCtr="0">
            <a:noAutofit/>
          </a:bodyPr>
          <a:lstStyle>
            <a:lvl1pPr>
              <a:defRPr sz="1100"/>
            </a:lvl1pPr>
          </a:lstStyle>
          <a:p>
            <a:pPr lvl="0"/>
            <a:r>
              <a:rPr lang="da-DK"/>
              <a:t>Rediger teksttypografien i masteren
Andet niveau
Tredje niveau
Fjerde niveau
Femte niveau</a:t>
            </a:r>
            <a:endParaRPr lang="en-US"/>
          </a:p>
        </p:txBody>
      </p:sp>
      <p:sp>
        <p:nvSpPr>
          <p:cNvPr id="7" name="Content Placeholder 2">
            <a:extLst>
              <a:ext uri="{FF2B5EF4-FFF2-40B4-BE49-F238E27FC236}">
                <a16:creationId xmlns:a16="http://schemas.microsoft.com/office/drawing/2014/main" id="{C9F345EC-F218-4E47-9CC6-9E1DA9DEBA70}"/>
              </a:ext>
            </a:extLst>
          </p:cNvPr>
          <p:cNvSpPr>
            <a:spLocks noGrp="1"/>
          </p:cNvSpPr>
          <p:nvPr>
            <p:ph idx="13"/>
          </p:nvPr>
        </p:nvSpPr>
        <p:spPr>
          <a:xfrm>
            <a:off x="5195946" y="1818864"/>
            <a:ext cx="4266567" cy="4537487"/>
          </a:xfrm>
        </p:spPr>
        <p:txBody>
          <a:bodyPr anchor="t" anchorCtr="0">
            <a:noAutofit/>
          </a:bodyPr>
          <a:lstStyle/>
          <a:p>
            <a:pPr lvl="0"/>
            <a:r>
              <a:rPr lang="da-DK"/>
              <a:t>Rediger teksttypografien i masteren
Andet niveau
Tredje niveau
Fjerde niveau
Femte niveau</a:t>
            </a:r>
            <a:endParaRPr lang="en-US"/>
          </a:p>
        </p:txBody>
      </p:sp>
    </p:spTree>
    <p:extLst>
      <p:ext uri="{BB962C8B-B14F-4D97-AF65-F5344CB8AC3E}">
        <p14:creationId xmlns:p14="http://schemas.microsoft.com/office/powerpoint/2010/main" val="4099012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3F3D6934-9693-D89F-ACF8-2156D428A861}"/>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115372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0735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C2FD1B-05F6-BAC8-5BF3-5B54AA1E8EB2}"/>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313E85D-2B73-7823-9005-A1E4DDC3C495}"/>
              </a:ext>
            </a:extLst>
          </p:cNvPr>
          <p:cNvSpPr>
            <a:spLocks noGrp="1"/>
          </p:cNvSpPr>
          <p:nvPr>
            <p:ph idx="1"/>
          </p:nvPr>
        </p:nvSpPr>
        <p:spPr>
          <a:xfrm>
            <a:off x="838200" y="1825625"/>
            <a:ext cx="10515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8F0FD74-276D-0904-64EF-48644480EBC9}"/>
              </a:ext>
            </a:extLst>
          </p:cNvPr>
          <p:cNvSpPr>
            <a:spLocks noGrp="1"/>
          </p:cNvSpPr>
          <p:nvPr>
            <p:ph type="dt" sz="half" idx="10"/>
          </p:nvPr>
        </p:nvSpPr>
        <p:spPr>
          <a:xfrm>
            <a:off x="838200" y="6356350"/>
            <a:ext cx="2743200" cy="365125"/>
          </a:xfrm>
          <a:prstGeom prst="rect">
            <a:avLst/>
          </a:prstGeom>
        </p:spPr>
        <p:txBody>
          <a:bodyPr/>
          <a:lstStyle/>
          <a:p>
            <a:endParaRPr lang="da-DK"/>
          </a:p>
        </p:txBody>
      </p:sp>
      <p:sp>
        <p:nvSpPr>
          <p:cNvPr id="5" name="Pladsholder til sidefod 4">
            <a:extLst>
              <a:ext uri="{FF2B5EF4-FFF2-40B4-BE49-F238E27FC236}">
                <a16:creationId xmlns:a16="http://schemas.microsoft.com/office/drawing/2014/main" id="{6D413A4D-B0E6-E0A9-0D9B-4B7F4D9CA62D}"/>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D5B0F91E-E9A5-EBF7-F3BB-A630F883072F}"/>
              </a:ext>
            </a:extLst>
          </p:cNvPr>
          <p:cNvSpPr>
            <a:spLocks noGrp="1"/>
          </p:cNvSpPr>
          <p:nvPr>
            <p:ph type="sldNum" sz="quarter" idx="12"/>
          </p:nvPr>
        </p:nvSpPr>
        <p:spPr/>
        <p:txBody>
          <a:bodyPr/>
          <a:lstStyle/>
          <a:p>
            <a:fld id="{B562D7D0-CE73-0245-8085-75341928D1AA}" type="slidenum">
              <a:rPr lang="da-DK" smtClean="0"/>
              <a:t>‹#›</a:t>
            </a:fld>
            <a:endParaRPr lang="da-DK"/>
          </a:p>
        </p:txBody>
      </p:sp>
    </p:spTree>
    <p:extLst>
      <p:ext uri="{BB962C8B-B14F-4D97-AF65-F5344CB8AC3E}">
        <p14:creationId xmlns:p14="http://schemas.microsoft.com/office/powerpoint/2010/main" val="2732495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boks turkis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1"/>
          </a:solidFill>
        </p:spPr>
        <p:txBody>
          <a:bodyPr lIns="180000" tIns="180000" rIns="180000" bIns="180000">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509BD905-1550-3337-5630-ED91DB3BC8F6}"/>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737750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6"/>
          </a:solidFill>
        </p:spPr>
        <p:txBody>
          <a:bodyPr lIns="180000" tIns="180000" rIns="180000" bIns="180000">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E163F765-8ED7-EDBF-E658-74860AC079D7}"/>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825904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boks Grå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6"/>
          </a:solidFill>
        </p:spPr>
        <p:txBody>
          <a:bodyPr lIns="180000" tIns="180000" rIns="180000" bIns="180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EC93A1B7-D670-7B5D-5E26-A4C8D46E5986}"/>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462203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Gul">
    <p:bg>
      <p:bgPr>
        <a:solidFill>
          <a:schemeClr val="accent2"/>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pic>
        <p:nvPicPr>
          <p:cNvPr id="5" name="Grafik 4">
            <a:extLst>
              <a:ext uri="{FF2B5EF4-FFF2-40B4-BE49-F238E27FC236}">
                <a16:creationId xmlns:a16="http://schemas.microsoft.com/office/drawing/2014/main" id="{BBD2FF76-0287-A336-D60D-439E785423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15329" y="5700353"/>
            <a:ext cx="3600000" cy="482706"/>
          </a:xfrm>
          <a:prstGeom prst="rect">
            <a:avLst/>
          </a:prstGeom>
        </p:spPr>
      </p:pic>
      <p:sp>
        <p:nvSpPr>
          <p:cNvPr id="4" name="Pladsholder til indhold 3">
            <a:extLst>
              <a:ext uri="{FF2B5EF4-FFF2-40B4-BE49-F238E27FC236}">
                <a16:creationId xmlns:a16="http://schemas.microsoft.com/office/drawing/2014/main" id="{7F1A4A47-E4E6-6240-7ACD-3D6FBC5FED6C}"/>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2454009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e kolonn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Pladsholder til indhold 3">
            <a:extLst>
              <a:ext uri="{FF2B5EF4-FFF2-40B4-BE49-F238E27FC236}">
                <a16:creationId xmlns:a16="http://schemas.microsoft.com/office/drawing/2014/main" id="{38BE304E-F33D-6207-FA87-50CD55F3C91B}"/>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112264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kolonner + smal 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39FBC088-493E-DFE8-9D18-1418444101E5}"/>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145280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2 kolonner + smal 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6"/>
          </a:solidFill>
        </p:spPr>
        <p:txBody>
          <a:bodyPr lIns="180000" tIns="180000" rIns="180000" bIns="18000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277A408-81ED-F4C8-07C1-87BF12928BDE}"/>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921457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kolonne + smal 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7456065"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91FDD2C8-0048-4302-929A-62042FC2DB2C}"/>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27792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kolonne + smal 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7504192"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6"/>
          </a:solidFill>
        </p:spPr>
        <p:txBody>
          <a:bodyPr lIns="180000" tIns="180000" rIns="180000" bIns="18000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AC145968-CE3A-1DB9-6671-58B7EBAB7901}"/>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570760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mt slide (kun logo+sidetal)">
    <p:spTree>
      <p:nvGrpSpPr>
        <p:cNvPr id="1" name=""/>
        <p:cNvGrpSpPr/>
        <p:nvPr/>
      </p:nvGrpSpPr>
      <p:grpSpPr>
        <a:xfrm>
          <a:off x="0" y="0"/>
          <a:ext cx="0" cy="0"/>
          <a:chOff x="0" y="0"/>
          <a:chExt cx="0" cy="0"/>
        </a:xfrm>
      </p:grpSpPr>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Tree>
    <p:extLst>
      <p:ext uri="{BB962C8B-B14F-4D97-AF65-F5344CB8AC3E}">
        <p14:creationId xmlns:p14="http://schemas.microsoft.com/office/powerpoint/2010/main" val="706805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lt tom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931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 bokse mørkegrå">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0"/>
            <a:ext cx="11520000" cy="1296000"/>
          </a:xfrm>
        </p:spPr>
        <p:txBody>
          <a:bodyPr anchor="b" anchorCtr="0">
            <a:noAutofit/>
          </a:bodyPr>
          <a:lstStyle>
            <a:lvl1pPr>
              <a:defRPr sz="2800" b="1" i="0">
                <a:latin typeface="Avenir Next" panose="020B0503020202020204" pitchFamily="34" charset="0"/>
              </a:defRPr>
            </a:lvl1pPr>
          </a:lstStyle>
          <a:p>
            <a:r>
              <a:rPr lang="da-DK"/>
              <a:t>Titel på slide - kort</a:t>
            </a:r>
            <a:endParaRPr lang="en-US"/>
          </a:p>
        </p:txBody>
      </p:sp>
      <p:sp>
        <p:nvSpPr>
          <p:cNvPr id="3" name="Content Placeholder 2"/>
          <p:cNvSpPr>
            <a:spLocks noGrp="1"/>
          </p:cNvSpPr>
          <p:nvPr>
            <p:ph idx="1" hasCustomPrompt="1"/>
          </p:nvPr>
        </p:nvSpPr>
        <p:spPr>
          <a:xfrm>
            <a:off x="575999" y="1440000"/>
            <a:ext cx="5280000" cy="4537488"/>
          </a:xfrm>
        </p:spPr>
        <p:txBody>
          <a:bodyPr lIns="180000" tIns="72000" rIns="180000" bIns="72000" anchor="t" anchorCtr="0">
            <a:noAutofit/>
          </a:bodyPr>
          <a:lstStyle>
            <a:lvl1pPr>
              <a:defRPr sz="1100" b="0" i="0">
                <a:latin typeface="Avenir Next" panose="020B0503020202020204" pitchFamily="34" charset="0"/>
              </a:defRPr>
            </a:lvl1pPr>
          </a:lstStyle>
          <a:p>
            <a:pPr lvl="0"/>
            <a:r>
              <a:rPr lang="da-DK"/>
              <a:t>Rediger teksttypografien i masteren
Andet niveau
Tredje niveau
Fjerde niveau
Femte niveau</a:t>
            </a:r>
            <a:endParaRPr lang="en-US"/>
          </a:p>
        </p:txBody>
      </p:sp>
      <p:sp>
        <p:nvSpPr>
          <p:cNvPr id="7" name="Content Placeholder 2">
            <a:extLst>
              <a:ext uri="{FF2B5EF4-FFF2-40B4-BE49-F238E27FC236}">
                <a16:creationId xmlns:a16="http://schemas.microsoft.com/office/drawing/2014/main" id="{C9F345EC-F218-4E47-9CC6-9E1DA9DEBA70}"/>
              </a:ext>
            </a:extLst>
          </p:cNvPr>
          <p:cNvSpPr>
            <a:spLocks noGrp="1"/>
          </p:cNvSpPr>
          <p:nvPr>
            <p:ph idx="13" hasCustomPrompt="1"/>
          </p:nvPr>
        </p:nvSpPr>
        <p:spPr>
          <a:xfrm>
            <a:off x="6336000" y="2320514"/>
            <a:ext cx="5280000" cy="4537487"/>
          </a:xfrm>
          <a:solidFill>
            <a:srgbClr val="545D65"/>
          </a:solidFill>
        </p:spPr>
        <p:txBody>
          <a:bodyPr lIns="180000" tIns="180000" rIns="180000" bIns="72000" anchor="t" anchorCtr="0">
            <a:noAutofit/>
          </a:bodyPr>
          <a:lstStyle>
            <a:lvl1pPr>
              <a:defRPr b="0" i="0">
                <a:latin typeface="Avenir Next" panose="020B0503020202020204" pitchFamily="34" charset="0"/>
              </a:defRPr>
            </a:lvl1pPr>
          </a:lstStyle>
          <a:p>
            <a:pPr lvl="0"/>
            <a:r>
              <a:rPr lang="da-DK"/>
              <a:t>Rediger teksttypografien i masteren
Andet niveau
Tredje niveau
Fjerde niveau
Femte niveau</a:t>
            </a:r>
            <a:endParaRPr lang="en-US"/>
          </a:p>
        </p:txBody>
      </p:sp>
      <p:sp>
        <p:nvSpPr>
          <p:cNvPr id="6" name="Pladsholder til slidenummer 2">
            <a:extLst>
              <a:ext uri="{FF2B5EF4-FFF2-40B4-BE49-F238E27FC236}">
                <a16:creationId xmlns:a16="http://schemas.microsoft.com/office/drawing/2014/main" id="{CA938D6E-5373-AE4A-8176-95FF4B48B791}"/>
              </a:ext>
            </a:extLst>
          </p:cNvPr>
          <p:cNvSpPr>
            <a:spLocks noGrp="1"/>
          </p:cNvSpPr>
          <p:nvPr>
            <p:ph type="sldNum" sz="quarter" idx="10"/>
          </p:nvPr>
        </p:nvSpPr>
        <p:spPr>
          <a:xfrm>
            <a:off x="8610600" y="6356351"/>
            <a:ext cx="2743200" cy="365125"/>
          </a:xfrm>
        </p:spPr>
        <p:txBody>
          <a:bodyPr/>
          <a:lstStyle/>
          <a:p>
            <a:fld id="{069CEEA4-DB26-064B-9F0D-BCDC1CAA2949}" type="slidenum">
              <a:rPr lang="da-DK" smtClean="0"/>
              <a:t>‹#›</a:t>
            </a:fld>
            <a:endParaRPr lang="da-DK"/>
          </a:p>
        </p:txBody>
      </p:sp>
      <p:pic>
        <p:nvPicPr>
          <p:cNvPr id="8" name="Billede 7">
            <a:extLst>
              <a:ext uri="{FF2B5EF4-FFF2-40B4-BE49-F238E27FC236}">
                <a16:creationId xmlns:a16="http://schemas.microsoft.com/office/drawing/2014/main" id="{EB7ABCA6-FB8A-5F40-F12D-4852C6DFE91A}"/>
              </a:ext>
            </a:extLst>
          </p:cNvPr>
          <p:cNvPicPr>
            <a:picLocks noChangeAspect="1"/>
          </p:cNvPicPr>
          <p:nvPr userDrawn="1"/>
        </p:nvPicPr>
        <p:blipFill>
          <a:blip r:embed="rId2"/>
          <a:stretch>
            <a:fillRect/>
          </a:stretch>
        </p:blipFill>
        <p:spPr>
          <a:xfrm>
            <a:off x="9727259" y="508422"/>
            <a:ext cx="1693333" cy="169801"/>
          </a:xfrm>
          <a:prstGeom prst="rect">
            <a:avLst/>
          </a:prstGeom>
        </p:spPr>
      </p:pic>
      <p:cxnSp>
        <p:nvCxnSpPr>
          <p:cNvPr id="9" name="Lige forbindelse 8">
            <a:extLst>
              <a:ext uri="{FF2B5EF4-FFF2-40B4-BE49-F238E27FC236}">
                <a16:creationId xmlns:a16="http://schemas.microsoft.com/office/drawing/2014/main" id="{7C3B3009-7097-F30F-F7BD-D5A576CF79C3}"/>
              </a:ext>
            </a:extLst>
          </p:cNvPr>
          <p:cNvCxnSpPr>
            <a:cxnSpLocks/>
          </p:cNvCxnSpPr>
          <p:nvPr userDrawn="1"/>
        </p:nvCxnSpPr>
        <p:spPr>
          <a:xfrm>
            <a:off x="672000" y="1296000"/>
            <a:ext cx="1200000" cy="0"/>
          </a:xfrm>
          <a:prstGeom prst="line">
            <a:avLst/>
          </a:prstGeom>
          <a:ln w="28575">
            <a:solidFill>
              <a:srgbClr val="F9C8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115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lide overskrift på 2 linjer + 1 bok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2000" y="0"/>
            <a:ext cx="9035301" cy="1296000"/>
          </a:xfrm>
        </p:spPr>
        <p:txBody>
          <a:bodyPr anchor="b" anchorCtr="0">
            <a:noAutofit/>
          </a:bodyPr>
          <a:lstStyle>
            <a:lvl1pPr>
              <a:defRPr sz="2800" b="1" i="0">
                <a:latin typeface="Avenir Next" panose="020B0503020202020204" pitchFamily="34" charset="0"/>
              </a:defRPr>
            </a:lvl1pPr>
          </a:lstStyle>
          <a:p>
            <a:r>
              <a:rPr lang="da-DK"/>
              <a:t>Dette slides kan bruges, hvis der er mere end 1 linje i overskriften</a:t>
            </a:r>
            <a:endParaRPr lang="en-US"/>
          </a:p>
        </p:txBody>
      </p:sp>
      <p:sp>
        <p:nvSpPr>
          <p:cNvPr id="3" name="Content Placeholder 2"/>
          <p:cNvSpPr>
            <a:spLocks noGrp="1"/>
          </p:cNvSpPr>
          <p:nvPr>
            <p:ph idx="1" hasCustomPrompt="1"/>
          </p:nvPr>
        </p:nvSpPr>
        <p:spPr>
          <a:xfrm>
            <a:off x="672000" y="1441185"/>
            <a:ext cx="10748592" cy="4537488"/>
          </a:xfrm>
        </p:spPr>
        <p:txBody>
          <a:bodyPr lIns="180000" tIns="72000" rIns="180000" bIns="72000" anchor="t" anchorCtr="0">
            <a:noAutofit/>
          </a:bodyPr>
          <a:lstStyle>
            <a:lvl1pPr>
              <a:defRPr sz="1100" b="0" i="0">
                <a:latin typeface="Avenir Next" panose="020B0503020202020204" pitchFamily="34" charset="0"/>
              </a:defRPr>
            </a:lvl1pPr>
          </a:lstStyle>
          <a:p>
            <a:pPr lvl="0"/>
            <a:r>
              <a:rPr lang="da-DK"/>
              <a:t>Rediger teksttypografien i masteren
Andet niveau
Tredje niveau
Fjerde niveau
Femte niveau</a:t>
            </a:r>
            <a:endParaRPr lang="en-US"/>
          </a:p>
        </p:txBody>
      </p:sp>
      <p:sp>
        <p:nvSpPr>
          <p:cNvPr id="6" name="Pladsholder til slidenummer 2">
            <a:extLst>
              <a:ext uri="{FF2B5EF4-FFF2-40B4-BE49-F238E27FC236}">
                <a16:creationId xmlns:a16="http://schemas.microsoft.com/office/drawing/2014/main" id="{CA938D6E-5373-AE4A-8176-95FF4B48B791}"/>
              </a:ext>
            </a:extLst>
          </p:cNvPr>
          <p:cNvSpPr>
            <a:spLocks noGrp="1"/>
          </p:cNvSpPr>
          <p:nvPr>
            <p:ph type="sldNum" sz="quarter" idx="10"/>
          </p:nvPr>
        </p:nvSpPr>
        <p:spPr>
          <a:xfrm>
            <a:off x="8610600" y="6356351"/>
            <a:ext cx="2743200" cy="365125"/>
          </a:xfrm>
        </p:spPr>
        <p:txBody>
          <a:bodyPr/>
          <a:lstStyle/>
          <a:p>
            <a:fld id="{069CEEA4-DB26-064B-9F0D-BCDC1CAA2949}" type="slidenum">
              <a:rPr lang="da-DK" smtClean="0"/>
              <a:t>‹#›</a:t>
            </a:fld>
            <a:endParaRPr lang="da-DK"/>
          </a:p>
        </p:txBody>
      </p:sp>
      <p:pic>
        <p:nvPicPr>
          <p:cNvPr id="8" name="Billede 7">
            <a:extLst>
              <a:ext uri="{FF2B5EF4-FFF2-40B4-BE49-F238E27FC236}">
                <a16:creationId xmlns:a16="http://schemas.microsoft.com/office/drawing/2014/main" id="{C3AC1527-0238-4251-958A-EBFD3B52980D}"/>
              </a:ext>
            </a:extLst>
          </p:cNvPr>
          <p:cNvPicPr>
            <a:picLocks noChangeAspect="1"/>
          </p:cNvPicPr>
          <p:nvPr userDrawn="1"/>
        </p:nvPicPr>
        <p:blipFill>
          <a:blip r:embed="rId2"/>
          <a:stretch>
            <a:fillRect/>
          </a:stretch>
        </p:blipFill>
        <p:spPr>
          <a:xfrm>
            <a:off x="9727259" y="508422"/>
            <a:ext cx="1693333" cy="169801"/>
          </a:xfrm>
          <a:prstGeom prst="rect">
            <a:avLst/>
          </a:prstGeom>
        </p:spPr>
      </p:pic>
      <p:cxnSp>
        <p:nvCxnSpPr>
          <p:cNvPr id="9" name="Lige forbindelse 8">
            <a:extLst>
              <a:ext uri="{FF2B5EF4-FFF2-40B4-BE49-F238E27FC236}">
                <a16:creationId xmlns:a16="http://schemas.microsoft.com/office/drawing/2014/main" id="{B21F8F24-E0E6-FEA2-B1B4-D19A0F87FBDE}"/>
              </a:ext>
            </a:extLst>
          </p:cNvPr>
          <p:cNvCxnSpPr>
            <a:cxnSpLocks/>
          </p:cNvCxnSpPr>
          <p:nvPr userDrawn="1"/>
        </p:nvCxnSpPr>
        <p:spPr>
          <a:xfrm>
            <a:off x="672000" y="1296000"/>
            <a:ext cx="1200000" cy="0"/>
          </a:xfrm>
          <a:prstGeom prst="line">
            <a:avLst/>
          </a:prstGeom>
          <a:ln w="28575">
            <a:solidFill>
              <a:srgbClr val="F9C8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238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0053" y="256656"/>
            <a:ext cx="10515600" cy="1325563"/>
          </a:xfrm>
        </p:spPr>
        <p:txBody>
          <a:bodyPr anchor="b" anchorCtr="0">
            <a:noAutofit/>
          </a:bodyPr>
          <a:lstStyle/>
          <a:p>
            <a:r>
              <a:rPr lang="da-DK"/>
              <a:t>Titel på slide - kort</a:t>
            </a:r>
            <a:endParaRPr lang="en-US"/>
          </a:p>
        </p:txBody>
      </p:sp>
      <p:sp>
        <p:nvSpPr>
          <p:cNvPr id="3" name="Content Placeholder 2"/>
          <p:cNvSpPr>
            <a:spLocks noGrp="1"/>
          </p:cNvSpPr>
          <p:nvPr>
            <p:ph idx="1"/>
          </p:nvPr>
        </p:nvSpPr>
        <p:spPr>
          <a:xfrm>
            <a:off x="470053" y="1818863"/>
            <a:ext cx="4269883" cy="4537488"/>
          </a:xfrm>
        </p:spPr>
        <p:txBody>
          <a:bodyPr anchor="t" anchorCtr="0">
            <a:noAutofit/>
          </a:bodyPr>
          <a:lstStyle>
            <a:lvl1pPr>
              <a:defRPr sz="1100"/>
            </a:lvl1pPr>
          </a:lstStyle>
          <a:p>
            <a:pPr lvl="0"/>
            <a:r>
              <a:rPr lang="da-DK"/>
              <a:t>Rediger teksttypografien i masteren
Andet niveau
Tredje niveau
Fjerde niveau
Femte niveau</a:t>
            </a:r>
            <a:endParaRPr lang="en-US"/>
          </a:p>
        </p:txBody>
      </p:sp>
      <p:sp>
        <p:nvSpPr>
          <p:cNvPr id="7" name="Content Placeholder 2">
            <a:extLst>
              <a:ext uri="{FF2B5EF4-FFF2-40B4-BE49-F238E27FC236}">
                <a16:creationId xmlns:a16="http://schemas.microsoft.com/office/drawing/2014/main" id="{C9F345EC-F218-4E47-9CC6-9E1DA9DEBA70}"/>
              </a:ext>
            </a:extLst>
          </p:cNvPr>
          <p:cNvSpPr>
            <a:spLocks noGrp="1"/>
          </p:cNvSpPr>
          <p:nvPr>
            <p:ph idx="13"/>
          </p:nvPr>
        </p:nvSpPr>
        <p:spPr>
          <a:xfrm>
            <a:off x="5195946" y="1818864"/>
            <a:ext cx="4266567" cy="4537487"/>
          </a:xfrm>
        </p:spPr>
        <p:txBody>
          <a:bodyPr anchor="t" anchorCtr="0">
            <a:noAutofit/>
          </a:bodyPr>
          <a:lstStyle/>
          <a:p>
            <a:pPr lvl="0"/>
            <a:r>
              <a:rPr lang="da-DK"/>
              <a:t>Rediger teksttypografien i masteren
Andet niveau
Tredje niveau
Fjerde niveau
Femte niveau</a:t>
            </a:r>
            <a:endParaRPr lang="en-US"/>
          </a:p>
        </p:txBody>
      </p:sp>
    </p:spTree>
    <p:extLst>
      <p:ext uri="{BB962C8B-B14F-4D97-AF65-F5344CB8AC3E}">
        <p14:creationId xmlns:p14="http://schemas.microsoft.com/office/powerpoint/2010/main" val="2408905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Hvi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C1BE39C-11C6-E529-BD91-D80088BEE4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15329" y="5700353"/>
            <a:ext cx="3600000" cy="482706"/>
          </a:xfrm>
          <a:prstGeom prst="rect">
            <a:avLst/>
          </a:prstGeom>
        </p:spPr>
      </p:pic>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tx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sp>
        <p:nvSpPr>
          <p:cNvPr id="7" name="Pladsholder til indhold 3">
            <a:extLst>
              <a:ext uri="{FF2B5EF4-FFF2-40B4-BE49-F238E27FC236}">
                <a16:creationId xmlns:a16="http://schemas.microsoft.com/office/drawing/2014/main" id="{64EC9D9F-8F1B-5B2D-EEC8-84A2E49DCD4E}"/>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tx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4073191675"/>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073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C2FD1B-05F6-BAC8-5BF3-5B54AA1E8EB2}"/>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313E85D-2B73-7823-9005-A1E4DDC3C495}"/>
              </a:ext>
            </a:extLst>
          </p:cNvPr>
          <p:cNvSpPr>
            <a:spLocks noGrp="1"/>
          </p:cNvSpPr>
          <p:nvPr>
            <p:ph idx="1"/>
          </p:nvPr>
        </p:nvSpPr>
        <p:spPr>
          <a:xfrm>
            <a:off x="838200" y="1825625"/>
            <a:ext cx="10515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8F0FD74-276D-0904-64EF-48644480EBC9}"/>
              </a:ext>
            </a:extLst>
          </p:cNvPr>
          <p:cNvSpPr>
            <a:spLocks noGrp="1"/>
          </p:cNvSpPr>
          <p:nvPr>
            <p:ph type="dt" sz="half" idx="10"/>
          </p:nvPr>
        </p:nvSpPr>
        <p:spPr>
          <a:xfrm>
            <a:off x="838200" y="6356350"/>
            <a:ext cx="2743200" cy="365125"/>
          </a:xfrm>
          <a:prstGeom prst="rect">
            <a:avLst/>
          </a:prstGeom>
        </p:spPr>
        <p:txBody>
          <a:bodyPr/>
          <a:lstStyle/>
          <a:p>
            <a:endParaRPr lang="da-DK"/>
          </a:p>
        </p:txBody>
      </p:sp>
      <p:sp>
        <p:nvSpPr>
          <p:cNvPr id="5" name="Pladsholder til sidefod 4">
            <a:extLst>
              <a:ext uri="{FF2B5EF4-FFF2-40B4-BE49-F238E27FC236}">
                <a16:creationId xmlns:a16="http://schemas.microsoft.com/office/drawing/2014/main" id="{6D413A4D-B0E6-E0A9-0D9B-4B7F4D9CA62D}"/>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D5B0F91E-E9A5-EBF7-F3BB-A630F883072F}"/>
              </a:ext>
            </a:extLst>
          </p:cNvPr>
          <p:cNvSpPr>
            <a:spLocks noGrp="1"/>
          </p:cNvSpPr>
          <p:nvPr>
            <p:ph type="sldNum" sz="quarter" idx="12"/>
          </p:nvPr>
        </p:nvSpPr>
        <p:spPr/>
        <p:txBody>
          <a:bodyPr/>
          <a:lstStyle/>
          <a:p>
            <a:fld id="{B562D7D0-CE73-0245-8085-75341928D1AA}" type="slidenum">
              <a:rPr lang="da-DK" smtClean="0"/>
              <a:t>‹#›</a:t>
            </a:fld>
            <a:endParaRPr lang="da-DK"/>
          </a:p>
        </p:txBody>
      </p:sp>
    </p:spTree>
    <p:extLst>
      <p:ext uri="{BB962C8B-B14F-4D97-AF65-F5344CB8AC3E}">
        <p14:creationId xmlns:p14="http://schemas.microsoft.com/office/powerpoint/2010/main" val="27324958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rside Turkis">
    <p:bg>
      <p:bgPr>
        <a:solidFill>
          <a:srgbClr val="0595AA"/>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pic>
        <p:nvPicPr>
          <p:cNvPr id="5" name="Grafik 4">
            <a:extLst>
              <a:ext uri="{FF2B5EF4-FFF2-40B4-BE49-F238E27FC236}">
                <a16:creationId xmlns:a16="http://schemas.microsoft.com/office/drawing/2014/main" id="{BBD2FF76-0287-A336-D60D-439E785423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15329" y="5700353"/>
            <a:ext cx="3600000" cy="482706"/>
          </a:xfrm>
          <a:prstGeom prst="rect">
            <a:avLst/>
          </a:prstGeom>
        </p:spPr>
      </p:pic>
      <p:sp>
        <p:nvSpPr>
          <p:cNvPr id="11" name="Pladsholder til indhold 3">
            <a:extLst>
              <a:ext uri="{FF2B5EF4-FFF2-40B4-BE49-F238E27FC236}">
                <a16:creationId xmlns:a16="http://schemas.microsoft.com/office/drawing/2014/main" id="{7F4843BD-BE41-6E10-DB22-7D126995F206}"/>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3011454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rside Gul">
    <p:bg>
      <p:bgPr>
        <a:solidFill>
          <a:schemeClr val="accent2"/>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pic>
        <p:nvPicPr>
          <p:cNvPr id="5" name="Grafik 4">
            <a:extLst>
              <a:ext uri="{FF2B5EF4-FFF2-40B4-BE49-F238E27FC236}">
                <a16:creationId xmlns:a16="http://schemas.microsoft.com/office/drawing/2014/main" id="{BBD2FF76-0287-A336-D60D-439E785423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15329" y="5700353"/>
            <a:ext cx="3600000" cy="482706"/>
          </a:xfrm>
          <a:prstGeom prst="rect">
            <a:avLst/>
          </a:prstGeom>
        </p:spPr>
      </p:pic>
      <p:sp>
        <p:nvSpPr>
          <p:cNvPr id="4" name="Pladsholder til indhold 3">
            <a:extLst>
              <a:ext uri="{FF2B5EF4-FFF2-40B4-BE49-F238E27FC236}">
                <a16:creationId xmlns:a16="http://schemas.microsoft.com/office/drawing/2014/main" id="{7F1A4A47-E4E6-6240-7ACD-3D6FBC5FED6C}"/>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1578002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rside Hvi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C1BE39C-11C6-E529-BD91-D80088BEE4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15329" y="5700353"/>
            <a:ext cx="3600000" cy="482706"/>
          </a:xfrm>
          <a:prstGeom prst="rect">
            <a:avLst/>
          </a:prstGeom>
        </p:spPr>
      </p:pic>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tx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sp>
        <p:nvSpPr>
          <p:cNvPr id="7" name="Pladsholder til indhold 3">
            <a:extLst>
              <a:ext uri="{FF2B5EF4-FFF2-40B4-BE49-F238E27FC236}">
                <a16:creationId xmlns:a16="http://schemas.microsoft.com/office/drawing/2014/main" id="{64EC9D9F-8F1B-5B2D-EEC8-84A2E49DCD4E}"/>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tx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891664726"/>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rside Fadet med billede (INDSÆT BILLEDE SOM BAGGRUND UNDER 'DESIGN'">
    <p:bg>
      <p:bgRef idx="1001">
        <a:schemeClr val="bg1"/>
      </p:bgRef>
    </p:bg>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B238A067-3799-678D-5513-0BC9712EAC5B}"/>
              </a:ext>
            </a:extLst>
          </p:cNvPr>
          <p:cNvSpPr/>
          <p:nvPr userDrawn="1"/>
        </p:nvSpPr>
        <p:spPr>
          <a:xfrm>
            <a:off x="0" y="0"/>
            <a:ext cx="12192000" cy="6858000"/>
          </a:xfrm>
          <a:prstGeom prst="rect">
            <a:avLst/>
          </a:prstGeom>
          <a:gradFill flip="none" rotWithShape="1">
            <a:gsLst>
              <a:gs pos="57000">
                <a:srgbClr val="0595AA">
                  <a:alpha val="35887"/>
                </a:srgbClr>
              </a:gs>
              <a:gs pos="4000">
                <a:schemeClr val="accent1"/>
              </a:gs>
              <a:gs pos="100000">
                <a:srgbClr val="001965">
                  <a:tint val="23500"/>
                  <a:satMod val="16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b="0" i="0" noProof="0">
              <a:latin typeface="Avenir Next" panose="020B0503020202020204" pitchFamily="34" charset="0"/>
            </a:endParaRPr>
          </a:p>
        </p:txBody>
      </p:sp>
      <p:pic>
        <p:nvPicPr>
          <p:cNvPr id="8" name="Grafik 7">
            <a:extLst>
              <a:ext uri="{FF2B5EF4-FFF2-40B4-BE49-F238E27FC236}">
                <a16:creationId xmlns:a16="http://schemas.microsoft.com/office/drawing/2014/main" id="{F89859FE-6C72-D253-2CFA-9DEE5B2A7C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08185" y="5696979"/>
            <a:ext cx="3600000" cy="482706"/>
          </a:xfrm>
          <a:prstGeom prst="rect">
            <a:avLst/>
          </a:prstGeom>
        </p:spPr>
      </p:pic>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tx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sp>
        <p:nvSpPr>
          <p:cNvPr id="14" name="Pladsholder til indhold 3">
            <a:extLst>
              <a:ext uri="{FF2B5EF4-FFF2-40B4-BE49-F238E27FC236}">
                <a16:creationId xmlns:a16="http://schemas.microsoft.com/office/drawing/2014/main" id="{689B2D9E-2C7E-1B88-3A12-DAA432424C52}"/>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tx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223853800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killeblad Turkis">
    <p:bg>
      <p:bgPr>
        <a:solidFill>
          <a:srgbClr val="0595AA"/>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048E95-087C-87BF-78E6-D72FBD795E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8" y="473076"/>
            <a:ext cx="1800000" cy="241353"/>
          </a:xfrm>
          <a:prstGeom prst="rect">
            <a:avLst/>
          </a:prstGeom>
        </p:spPr>
      </p:pic>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bg1"/>
                </a:solidFill>
              </a:defRPr>
            </a:lvl1pPr>
          </a:lstStyle>
          <a:p>
            <a:fld id="{E5836F04-98EC-D148-91B6-38C9887B4146}" type="slidenum">
              <a:rPr lang="da-DK" smtClean="0"/>
              <a:pPr/>
              <a:t>‹#›</a:t>
            </a:fld>
            <a:endParaRPr lang="da-DK"/>
          </a:p>
        </p:txBody>
      </p:sp>
      <p:sp>
        <p:nvSpPr>
          <p:cNvPr id="5" name="Pladsholder til indhold 3">
            <a:extLst>
              <a:ext uri="{FF2B5EF4-FFF2-40B4-BE49-F238E27FC236}">
                <a16:creationId xmlns:a16="http://schemas.microsoft.com/office/drawing/2014/main" id="{86CB3DFF-1503-EFA1-0D98-3B6C3FCEC061}"/>
              </a:ext>
            </a:extLst>
          </p:cNvPr>
          <p:cNvSpPr>
            <a:spLocks noGrp="1"/>
          </p:cNvSpPr>
          <p:nvPr>
            <p:ph sz="quarter" idx="11"/>
          </p:nvPr>
        </p:nvSpPr>
        <p:spPr>
          <a:xfrm>
            <a:off x="430136" y="2188029"/>
            <a:ext cx="9525211"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422767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killeblad Grå Mørk">
    <p:bg>
      <p:bgPr>
        <a:solidFill>
          <a:schemeClr val="accent4"/>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048E95-087C-87BF-78E6-D72FBD795E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8" y="473076"/>
            <a:ext cx="1800000" cy="241353"/>
          </a:xfrm>
          <a:prstGeom prst="rect">
            <a:avLst/>
          </a:prstGeom>
        </p:spPr>
      </p:pic>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bg1"/>
                </a:solidFill>
              </a:defRPr>
            </a:lvl1pPr>
          </a:lstStyle>
          <a:p>
            <a:fld id="{E5836F04-98EC-D148-91B6-38C9887B4146}" type="slidenum">
              <a:rPr lang="da-DK" smtClean="0"/>
              <a:pPr/>
              <a:t>‹#›</a:t>
            </a:fld>
            <a:endParaRPr lang="da-DK"/>
          </a:p>
        </p:txBody>
      </p:sp>
      <p:sp>
        <p:nvSpPr>
          <p:cNvPr id="7" name="Pladsholder til indhold 3">
            <a:extLst>
              <a:ext uri="{FF2B5EF4-FFF2-40B4-BE49-F238E27FC236}">
                <a16:creationId xmlns:a16="http://schemas.microsoft.com/office/drawing/2014/main" id="{FD953E9B-C847-CB06-0FF1-2CCC10626306}"/>
              </a:ext>
            </a:extLst>
          </p:cNvPr>
          <p:cNvSpPr>
            <a:spLocks noGrp="1"/>
          </p:cNvSpPr>
          <p:nvPr>
            <p:ph sz="quarter" idx="11"/>
          </p:nvPr>
        </p:nvSpPr>
        <p:spPr>
          <a:xfrm>
            <a:off x="430136" y="2188029"/>
            <a:ext cx="9525211"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153941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killeblad Grå Lys">
    <p:bg>
      <p:bgPr>
        <a:solidFill>
          <a:schemeClr val="accent6"/>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1B2B99E-26A7-540A-EFED-85DF970C64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8" y="463889"/>
            <a:ext cx="1800000" cy="241353"/>
          </a:xfrm>
          <a:prstGeom prst="rect">
            <a:avLst/>
          </a:prstGeom>
        </p:spPr>
      </p:pic>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tx1"/>
                </a:solidFill>
              </a:defRPr>
            </a:lvl1pPr>
          </a:lstStyle>
          <a:p>
            <a:fld id="{E5836F04-98EC-D148-91B6-38C9887B4146}" type="slidenum">
              <a:rPr lang="da-DK" smtClean="0"/>
              <a:pPr/>
              <a:t>‹#›</a:t>
            </a:fld>
            <a:endParaRPr lang="da-DK"/>
          </a:p>
        </p:txBody>
      </p:sp>
      <p:sp>
        <p:nvSpPr>
          <p:cNvPr id="7" name="Pladsholder til indhold 3">
            <a:extLst>
              <a:ext uri="{FF2B5EF4-FFF2-40B4-BE49-F238E27FC236}">
                <a16:creationId xmlns:a16="http://schemas.microsoft.com/office/drawing/2014/main" id="{5D23B622-6A9F-815C-1CDC-14B9A0D3CB0F}"/>
              </a:ext>
            </a:extLst>
          </p:cNvPr>
          <p:cNvSpPr>
            <a:spLocks noGrp="1"/>
          </p:cNvSpPr>
          <p:nvPr>
            <p:ph sz="quarter" idx="11"/>
          </p:nvPr>
        </p:nvSpPr>
        <p:spPr>
          <a:xfrm>
            <a:off x="430136" y="2188029"/>
            <a:ext cx="9525211" cy="2661103"/>
          </a:xfrm>
        </p:spPr>
        <p:txBody>
          <a:bodyPr anchor="b">
            <a:normAutofit/>
          </a:bodyPr>
          <a:lstStyle>
            <a:lvl1pPr marL="0" indent="0">
              <a:buNone/>
              <a:defRPr sz="6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4439380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killeblad Hvi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7" name="Grafik 6">
            <a:extLst>
              <a:ext uri="{FF2B5EF4-FFF2-40B4-BE49-F238E27FC236}">
                <a16:creationId xmlns:a16="http://schemas.microsoft.com/office/drawing/2014/main" id="{B85A3908-0AFF-D6A8-46D9-42DC7FD500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9" name="Pladsholder til indhold 3">
            <a:extLst>
              <a:ext uri="{FF2B5EF4-FFF2-40B4-BE49-F238E27FC236}">
                <a16:creationId xmlns:a16="http://schemas.microsoft.com/office/drawing/2014/main" id="{096A4A53-EAF1-77B0-C510-995212D3322C}"/>
              </a:ext>
            </a:extLst>
          </p:cNvPr>
          <p:cNvSpPr>
            <a:spLocks noGrp="1"/>
          </p:cNvSpPr>
          <p:nvPr>
            <p:ph sz="quarter" idx="11"/>
          </p:nvPr>
        </p:nvSpPr>
        <p:spPr>
          <a:xfrm>
            <a:off x="430136" y="2188029"/>
            <a:ext cx="9525211" cy="2661103"/>
          </a:xfrm>
        </p:spPr>
        <p:txBody>
          <a:bodyPr anchor="b">
            <a:normAutofit/>
          </a:bodyPr>
          <a:lstStyle>
            <a:lvl1pPr marL="0" indent="0">
              <a:buNone/>
              <a:defRPr sz="6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100855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Fadet med billede (INDSÆT BILLEDE SOM BAGGRUND UNDER 'DESIGN'">
    <p:bg>
      <p:bgRef idx="1001">
        <a:schemeClr val="bg1"/>
      </p:bgRef>
    </p:bg>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B238A067-3799-678D-5513-0BC9712EAC5B}"/>
              </a:ext>
            </a:extLst>
          </p:cNvPr>
          <p:cNvSpPr/>
          <p:nvPr userDrawn="1"/>
        </p:nvSpPr>
        <p:spPr>
          <a:xfrm>
            <a:off x="0" y="0"/>
            <a:ext cx="12192000" cy="6858000"/>
          </a:xfrm>
          <a:prstGeom prst="rect">
            <a:avLst/>
          </a:prstGeom>
          <a:gradFill flip="none" rotWithShape="1">
            <a:gsLst>
              <a:gs pos="57000">
                <a:srgbClr val="0595AA">
                  <a:alpha val="35887"/>
                </a:srgbClr>
              </a:gs>
              <a:gs pos="4000">
                <a:schemeClr val="accent1"/>
              </a:gs>
              <a:gs pos="100000">
                <a:srgbClr val="001965">
                  <a:tint val="23500"/>
                  <a:satMod val="16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b="0" i="0" noProof="0">
              <a:latin typeface="Avenir Next" panose="020B0503020202020204" pitchFamily="34" charset="0"/>
            </a:endParaRPr>
          </a:p>
        </p:txBody>
      </p:sp>
      <p:pic>
        <p:nvPicPr>
          <p:cNvPr id="8" name="Grafik 7">
            <a:extLst>
              <a:ext uri="{FF2B5EF4-FFF2-40B4-BE49-F238E27FC236}">
                <a16:creationId xmlns:a16="http://schemas.microsoft.com/office/drawing/2014/main" id="{F89859FE-6C72-D253-2CFA-9DEE5B2A7C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08185" y="5696979"/>
            <a:ext cx="3600000" cy="482706"/>
          </a:xfrm>
          <a:prstGeom prst="rect">
            <a:avLst/>
          </a:prstGeom>
        </p:spPr>
      </p:pic>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tx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sp>
        <p:nvSpPr>
          <p:cNvPr id="14" name="Pladsholder til indhold 3">
            <a:extLst>
              <a:ext uri="{FF2B5EF4-FFF2-40B4-BE49-F238E27FC236}">
                <a16:creationId xmlns:a16="http://schemas.microsoft.com/office/drawing/2014/main" id="{689B2D9E-2C7E-1B88-3A12-DAA432424C52}"/>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tx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231902937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kolonne">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11318697"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5" name="Pladsholder til indhold 3">
            <a:extLst>
              <a:ext uri="{FF2B5EF4-FFF2-40B4-BE49-F238E27FC236}">
                <a16:creationId xmlns:a16="http://schemas.microsoft.com/office/drawing/2014/main" id="{7833B877-0C88-17C5-24E0-35B177E82B88}"/>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31227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kolonne PUNK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11318697"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D16AC82A-1728-628A-995C-47EF1421FB4E}"/>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336458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kolonn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5"/>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19" name="Pladsholder til indhold 3">
            <a:extLst>
              <a:ext uri="{FF2B5EF4-FFF2-40B4-BE49-F238E27FC236}">
                <a16:creationId xmlns:a16="http://schemas.microsoft.com/office/drawing/2014/main" id="{033B407E-B4D4-034E-9859-DF128F8FE2E9}"/>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562892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kolonner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5"/>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4D5E857E-A264-EF9E-C00C-38969B3AC9AA}"/>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20746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3F3D6934-9693-D89F-ACF8-2156D428A861}"/>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4357809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boks turkis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1"/>
          </a:solidFill>
        </p:spPr>
        <p:txBody>
          <a:bodyPr lIns="180000" tIns="180000" rIns="180000" bIns="180000">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509BD905-1550-3337-5630-ED91DB3BC8F6}"/>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1412786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6"/>
          </a:solidFill>
        </p:spPr>
        <p:txBody>
          <a:bodyPr lIns="180000" tIns="180000" rIns="180000" bIns="180000">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E163F765-8ED7-EDBF-E658-74860AC079D7}"/>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463714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boks Grå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6"/>
          </a:solidFill>
        </p:spPr>
        <p:txBody>
          <a:bodyPr lIns="180000" tIns="180000" rIns="180000" bIns="180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EC93A1B7-D670-7B5D-5E26-A4C8D46E5986}"/>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332101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e kolonn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Pladsholder til indhold 3">
            <a:extLst>
              <a:ext uri="{FF2B5EF4-FFF2-40B4-BE49-F238E27FC236}">
                <a16:creationId xmlns:a16="http://schemas.microsoft.com/office/drawing/2014/main" id="{38BE304E-F33D-6207-FA87-50CD55F3C91B}"/>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0288657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kolonner + smal 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39FBC088-493E-DFE8-9D18-1418444101E5}"/>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579114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killeblad Turkis">
    <p:bg>
      <p:bgPr>
        <a:solidFill>
          <a:srgbClr val="0595AA"/>
        </a:solidFill>
        <a:effectLst/>
      </p:bgPr>
    </p:bg>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bg1"/>
                </a:solidFill>
              </a:defRPr>
            </a:lvl1pPr>
          </a:lstStyle>
          <a:p>
            <a:fld id="{E5836F04-98EC-D148-91B6-38C9887B4146}" type="slidenum">
              <a:rPr lang="da-DK" smtClean="0"/>
              <a:pPr/>
              <a:t>‹#›</a:t>
            </a:fld>
            <a:endParaRPr lang="da-DK"/>
          </a:p>
        </p:txBody>
      </p:sp>
      <p:sp>
        <p:nvSpPr>
          <p:cNvPr id="5" name="Pladsholder til indhold 3">
            <a:extLst>
              <a:ext uri="{FF2B5EF4-FFF2-40B4-BE49-F238E27FC236}">
                <a16:creationId xmlns:a16="http://schemas.microsoft.com/office/drawing/2014/main" id="{86CB3DFF-1503-EFA1-0D98-3B6C3FCEC061}"/>
              </a:ext>
            </a:extLst>
          </p:cNvPr>
          <p:cNvSpPr>
            <a:spLocks noGrp="1"/>
          </p:cNvSpPr>
          <p:nvPr>
            <p:ph sz="quarter" idx="11"/>
          </p:nvPr>
        </p:nvSpPr>
        <p:spPr>
          <a:xfrm>
            <a:off x="430136" y="2188029"/>
            <a:ext cx="9525211"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939381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2 kolonner + smal 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6"/>
          </a:solidFill>
        </p:spPr>
        <p:txBody>
          <a:bodyPr lIns="180000" tIns="180000" rIns="180000" bIns="18000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277A408-81ED-F4C8-07C1-87BF12928BDE}"/>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9583027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kolonne + smal 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7456065"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91FDD2C8-0048-4302-929A-62042FC2DB2C}"/>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2307543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 kolonne + smal 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7504192"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6"/>
          </a:solidFill>
        </p:spPr>
        <p:txBody>
          <a:bodyPr lIns="180000" tIns="180000" rIns="180000" bIns="18000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AC145968-CE3A-1DB9-6671-58B7EBAB7901}"/>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5907702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omt slide (kun logo+sidetal)">
    <p:spTree>
      <p:nvGrpSpPr>
        <p:cNvPr id="1" name=""/>
        <p:cNvGrpSpPr/>
        <p:nvPr/>
      </p:nvGrpSpPr>
      <p:grpSpPr>
        <a:xfrm>
          <a:off x="0" y="0"/>
          <a:ext cx="0" cy="0"/>
          <a:chOff x="0" y="0"/>
          <a:chExt cx="0" cy="0"/>
        </a:xfrm>
      </p:grpSpPr>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Tree>
    <p:extLst>
      <p:ext uri="{BB962C8B-B14F-4D97-AF65-F5344CB8AC3E}">
        <p14:creationId xmlns:p14="http://schemas.microsoft.com/office/powerpoint/2010/main" val="310990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lt tom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9962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F398117-B5AD-22B3-64AD-73A00DC56767}"/>
              </a:ext>
            </a:extLst>
          </p:cNvPr>
          <p:cNvSpPr>
            <a:spLocks noGrp="1"/>
          </p:cNvSpPr>
          <p:nvPr>
            <p:ph type="dt" sz="half" idx="10"/>
          </p:nvPr>
        </p:nvSpPr>
        <p:spPr/>
        <p:txBody>
          <a:bodyPr/>
          <a:lstStyle/>
          <a:p>
            <a:endParaRPr lang="da-DK"/>
          </a:p>
        </p:txBody>
      </p:sp>
      <p:sp>
        <p:nvSpPr>
          <p:cNvPr id="3" name="Pladsholder til sidefod 2">
            <a:extLst>
              <a:ext uri="{FF2B5EF4-FFF2-40B4-BE49-F238E27FC236}">
                <a16:creationId xmlns:a16="http://schemas.microsoft.com/office/drawing/2014/main" id="{DDA4A39A-36EB-0E4B-DF4C-231BF766A9CC}"/>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CFCF89B0-C5FE-C7EB-E129-9FBD17FB5E0F}"/>
              </a:ext>
            </a:extLst>
          </p:cNvPr>
          <p:cNvSpPr>
            <a:spLocks noGrp="1"/>
          </p:cNvSpPr>
          <p:nvPr>
            <p:ph type="sldNum" sz="quarter" idx="12"/>
          </p:nvPr>
        </p:nvSpPr>
        <p:spPr/>
        <p:txBody>
          <a:bodyPr/>
          <a:lstStyle/>
          <a:p>
            <a:fld id="{3425F329-D353-9B49-87C2-3A4ADDEF38A6}" type="slidenum">
              <a:rPr lang="da-DK" smtClean="0"/>
              <a:t>‹#›</a:t>
            </a:fld>
            <a:endParaRPr lang="da-DK"/>
          </a:p>
        </p:txBody>
      </p:sp>
    </p:spTree>
    <p:extLst>
      <p:ext uri="{BB962C8B-B14F-4D97-AF65-F5344CB8AC3E}">
        <p14:creationId xmlns:p14="http://schemas.microsoft.com/office/powerpoint/2010/main" val="3848705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8_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Standard / total billede</a:t>
            </a:r>
          </a:p>
        </p:txBody>
      </p:sp>
      <p:sp>
        <p:nvSpPr>
          <p:cNvPr id="10" name="Pladsholder til billede 9"/>
          <p:cNvSpPr>
            <a:spLocks noGrp="1"/>
          </p:cNvSpPr>
          <p:nvPr>
            <p:ph type="pic" sz="quarter" idx="13"/>
          </p:nvPr>
        </p:nvSpPr>
        <p:spPr>
          <a:xfrm>
            <a:off x="728134" y="1562104"/>
            <a:ext cx="10865556" cy="3682999"/>
          </a:xfrm>
          <a:solidFill>
            <a:schemeClr val="bg1">
              <a:lumMod val="85000"/>
            </a:schemeClr>
          </a:solidFill>
          <a:ln>
            <a:noFill/>
          </a:ln>
          <a:effectLst/>
        </p:spPr>
        <p:txBody>
          <a:bodyPr>
            <a:normAutofit/>
          </a:bodyPr>
          <a:lstStyle>
            <a:lvl1pPr indent="-148500">
              <a:defRPr sz="900"/>
            </a:lvl1pPr>
          </a:lstStyle>
          <a:p>
            <a:endParaRPr lang="da-DK"/>
          </a:p>
        </p:txBody>
      </p:sp>
      <p:sp>
        <p:nvSpPr>
          <p:cNvPr id="15" name="Pladsholder til tekst 14"/>
          <p:cNvSpPr>
            <a:spLocks noGrp="1"/>
          </p:cNvSpPr>
          <p:nvPr>
            <p:ph type="body" sz="quarter" idx="14"/>
          </p:nvPr>
        </p:nvSpPr>
        <p:spPr>
          <a:xfrm>
            <a:off x="423333" y="5346700"/>
            <a:ext cx="11170355" cy="723900"/>
          </a:xfrm>
        </p:spPr>
        <p:txBody>
          <a:bodyPr>
            <a:noAutofit/>
          </a:bodyPr>
          <a:lstStyle>
            <a:lvl1pPr indent="-148500">
              <a:defRPr sz="1350"/>
            </a:lvl1pPr>
            <a:lvl2pPr>
              <a:defRPr sz="1350"/>
            </a:lvl2pPr>
            <a:lvl3pPr>
              <a:defRPr sz="1350"/>
            </a:lvl3pPr>
            <a:lvl4pPr>
              <a:defRPr sz="1350"/>
            </a:lvl4pPr>
            <a:lvl5pPr>
              <a:defRPr sz="1350"/>
            </a:lvl5pPr>
          </a:lstStyle>
          <a:p>
            <a:pPr lvl="0"/>
            <a:r>
              <a:rPr lang="da-DK"/>
              <a:t>Klik for at redigere teksttypografierne i masteren</a:t>
            </a:r>
          </a:p>
        </p:txBody>
      </p:sp>
    </p:spTree>
    <p:extLst>
      <p:ext uri="{BB962C8B-B14F-4D97-AF65-F5344CB8AC3E}">
        <p14:creationId xmlns:p14="http://schemas.microsoft.com/office/powerpoint/2010/main" val="38477011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rside Turkis">
    <p:bg>
      <p:bgPr>
        <a:solidFill>
          <a:srgbClr val="0595AA"/>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pic>
        <p:nvPicPr>
          <p:cNvPr id="5" name="Grafik 4">
            <a:extLst>
              <a:ext uri="{FF2B5EF4-FFF2-40B4-BE49-F238E27FC236}">
                <a16:creationId xmlns:a16="http://schemas.microsoft.com/office/drawing/2014/main" id="{BBD2FF76-0287-A336-D60D-439E785423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15329" y="5700353"/>
            <a:ext cx="3600000" cy="482706"/>
          </a:xfrm>
          <a:prstGeom prst="rect">
            <a:avLst/>
          </a:prstGeom>
        </p:spPr>
      </p:pic>
      <p:sp>
        <p:nvSpPr>
          <p:cNvPr id="11" name="Pladsholder til indhold 3">
            <a:extLst>
              <a:ext uri="{FF2B5EF4-FFF2-40B4-BE49-F238E27FC236}">
                <a16:creationId xmlns:a16="http://schemas.microsoft.com/office/drawing/2014/main" id="{7F4843BD-BE41-6E10-DB22-7D126995F206}"/>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16828312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rside Gul">
    <p:bg>
      <p:bgPr>
        <a:solidFill>
          <a:schemeClr val="accent2"/>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pic>
        <p:nvPicPr>
          <p:cNvPr id="5" name="Grafik 4">
            <a:extLst>
              <a:ext uri="{FF2B5EF4-FFF2-40B4-BE49-F238E27FC236}">
                <a16:creationId xmlns:a16="http://schemas.microsoft.com/office/drawing/2014/main" id="{BBD2FF76-0287-A336-D60D-439E785423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15329" y="5700353"/>
            <a:ext cx="3600000" cy="482706"/>
          </a:xfrm>
          <a:prstGeom prst="rect">
            <a:avLst/>
          </a:prstGeom>
        </p:spPr>
      </p:pic>
      <p:sp>
        <p:nvSpPr>
          <p:cNvPr id="4" name="Pladsholder til indhold 3">
            <a:extLst>
              <a:ext uri="{FF2B5EF4-FFF2-40B4-BE49-F238E27FC236}">
                <a16:creationId xmlns:a16="http://schemas.microsoft.com/office/drawing/2014/main" id="{7F1A4A47-E4E6-6240-7ACD-3D6FBC5FED6C}"/>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13119610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rside Hvi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C1BE39C-11C6-E529-BD91-D80088BEE4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15329" y="5700353"/>
            <a:ext cx="3600000" cy="482706"/>
          </a:xfrm>
          <a:prstGeom prst="rect">
            <a:avLst/>
          </a:prstGeom>
        </p:spPr>
      </p:pic>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tx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sp>
        <p:nvSpPr>
          <p:cNvPr id="7" name="Pladsholder til indhold 3">
            <a:extLst>
              <a:ext uri="{FF2B5EF4-FFF2-40B4-BE49-F238E27FC236}">
                <a16:creationId xmlns:a16="http://schemas.microsoft.com/office/drawing/2014/main" id="{64EC9D9F-8F1B-5B2D-EEC8-84A2E49DCD4E}"/>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tx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319356765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killeblad Turkis">
    <p:bg>
      <p:bgPr>
        <a:solidFill>
          <a:srgbClr val="0595AA"/>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048E95-087C-87BF-78E6-D72FBD795E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8" y="473076"/>
            <a:ext cx="1800000" cy="241353"/>
          </a:xfrm>
          <a:prstGeom prst="rect">
            <a:avLst/>
          </a:prstGeom>
        </p:spPr>
      </p:pic>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bg1"/>
                </a:solidFill>
              </a:defRPr>
            </a:lvl1pPr>
          </a:lstStyle>
          <a:p>
            <a:fld id="{E5836F04-98EC-D148-91B6-38C9887B4146}" type="slidenum">
              <a:rPr lang="da-DK" smtClean="0"/>
              <a:pPr/>
              <a:t>‹#›</a:t>
            </a:fld>
            <a:endParaRPr lang="da-DK"/>
          </a:p>
        </p:txBody>
      </p:sp>
      <p:sp>
        <p:nvSpPr>
          <p:cNvPr id="5" name="Pladsholder til indhold 3">
            <a:extLst>
              <a:ext uri="{FF2B5EF4-FFF2-40B4-BE49-F238E27FC236}">
                <a16:creationId xmlns:a16="http://schemas.microsoft.com/office/drawing/2014/main" id="{86CB3DFF-1503-EFA1-0D98-3B6C3FCEC061}"/>
              </a:ext>
            </a:extLst>
          </p:cNvPr>
          <p:cNvSpPr>
            <a:spLocks noGrp="1"/>
          </p:cNvSpPr>
          <p:nvPr>
            <p:ph sz="quarter" idx="11"/>
          </p:nvPr>
        </p:nvSpPr>
        <p:spPr>
          <a:xfrm>
            <a:off x="430136" y="2188029"/>
            <a:ext cx="9525211"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1448013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rside Fadet med billede (INDSÆT BILLEDE SOM BAGGRUND UNDER 'DESIGN'">
    <p:bg>
      <p:bgRef idx="1001">
        <a:schemeClr val="bg1"/>
      </p:bgRef>
    </p:bg>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B238A067-3799-678D-5513-0BC9712EAC5B}"/>
              </a:ext>
            </a:extLst>
          </p:cNvPr>
          <p:cNvSpPr/>
          <p:nvPr userDrawn="1"/>
        </p:nvSpPr>
        <p:spPr>
          <a:xfrm>
            <a:off x="0" y="0"/>
            <a:ext cx="12192000" cy="6858000"/>
          </a:xfrm>
          <a:prstGeom prst="rect">
            <a:avLst/>
          </a:prstGeom>
          <a:gradFill flip="none" rotWithShape="1">
            <a:gsLst>
              <a:gs pos="57000">
                <a:srgbClr val="0595AA">
                  <a:alpha val="35887"/>
                </a:srgbClr>
              </a:gs>
              <a:gs pos="4000">
                <a:schemeClr val="accent1"/>
              </a:gs>
              <a:gs pos="100000">
                <a:srgbClr val="001965">
                  <a:tint val="23500"/>
                  <a:satMod val="16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b="0" i="0" noProof="0">
              <a:latin typeface="Avenir Next" panose="020B0503020202020204" pitchFamily="34" charset="0"/>
            </a:endParaRPr>
          </a:p>
        </p:txBody>
      </p:sp>
      <p:pic>
        <p:nvPicPr>
          <p:cNvPr id="8" name="Grafik 7">
            <a:extLst>
              <a:ext uri="{FF2B5EF4-FFF2-40B4-BE49-F238E27FC236}">
                <a16:creationId xmlns:a16="http://schemas.microsoft.com/office/drawing/2014/main" id="{F89859FE-6C72-D253-2CFA-9DEE5B2A7C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08185" y="5696979"/>
            <a:ext cx="3600000" cy="482706"/>
          </a:xfrm>
          <a:prstGeom prst="rect">
            <a:avLst/>
          </a:prstGeom>
        </p:spPr>
      </p:pic>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tx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sp>
        <p:nvSpPr>
          <p:cNvPr id="14" name="Pladsholder til indhold 3">
            <a:extLst>
              <a:ext uri="{FF2B5EF4-FFF2-40B4-BE49-F238E27FC236}">
                <a16:creationId xmlns:a16="http://schemas.microsoft.com/office/drawing/2014/main" id="{689B2D9E-2C7E-1B88-3A12-DAA432424C52}"/>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tx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958960520"/>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killeblad Turkis">
    <p:bg>
      <p:bgPr>
        <a:solidFill>
          <a:srgbClr val="0595AA"/>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048E95-087C-87BF-78E6-D72FBD795E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8" y="473076"/>
            <a:ext cx="1800000" cy="241353"/>
          </a:xfrm>
          <a:prstGeom prst="rect">
            <a:avLst/>
          </a:prstGeom>
        </p:spPr>
      </p:pic>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bg1"/>
                </a:solidFill>
              </a:defRPr>
            </a:lvl1pPr>
          </a:lstStyle>
          <a:p>
            <a:fld id="{E5836F04-98EC-D148-91B6-38C9887B4146}" type="slidenum">
              <a:rPr lang="da-DK" smtClean="0"/>
              <a:pPr/>
              <a:t>‹#›</a:t>
            </a:fld>
            <a:endParaRPr lang="da-DK"/>
          </a:p>
        </p:txBody>
      </p:sp>
      <p:sp>
        <p:nvSpPr>
          <p:cNvPr id="5" name="Pladsholder til indhold 3">
            <a:extLst>
              <a:ext uri="{FF2B5EF4-FFF2-40B4-BE49-F238E27FC236}">
                <a16:creationId xmlns:a16="http://schemas.microsoft.com/office/drawing/2014/main" id="{86CB3DFF-1503-EFA1-0D98-3B6C3FCEC061}"/>
              </a:ext>
            </a:extLst>
          </p:cNvPr>
          <p:cNvSpPr>
            <a:spLocks noGrp="1"/>
          </p:cNvSpPr>
          <p:nvPr>
            <p:ph sz="quarter" idx="11"/>
          </p:nvPr>
        </p:nvSpPr>
        <p:spPr>
          <a:xfrm>
            <a:off x="430136" y="2188029"/>
            <a:ext cx="9525211"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4288276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killeblad Grå Mørk">
    <p:bg>
      <p:bgPr>
        <a:solidFill>
          <a:schemeClr val="accent4"/>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048E95-087C-87BF-78E6-D72FBD795E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8" y="473076"/>
            <a:ext cx="1800000" cy="241353"/>
          </a:xfrm>
          <a:prstGeom prst="rect">
            <a:avLst/>
          </a:prstGeom>
        </p:spPr>
      </p:pic>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bg1"/>
                </a:solidFill>
              </a:defRPr>
            </a:lvl1pPr>
          </a:lstStyle>
          <a:p>
            <a:fld id="{E5836F04-98EC-D148-91B6-38C9887B4146}" type="slidenum">
              <a:rPr lang="da-DK" smtClean="0"/>
              <a:pPr/>
              <a:t>‹#›</a:t>
            </a:fld>
            <a:endParaRPr lang="da-DK"/>
          </a:p>
        </p:txBody>
      </p:sp>
      <p:sp>
        <p:nvSpPr>
          <p:cNvPr id="7" name="Pladsholder til indhold 3">
            <a:extLst>
              <a:ext uri="{FF2B5EF4-FFF2-40B4-BE49-F238E27FC236}">
                <a16:creationId xmlns:a16="http://schemas.microsoft.com/office/drawing/2014/main" id="{FD953E9B-C847-CB06-0FF1-2CCC10626306}"/>
              </a:ext>
            </a:extLst>
          </p:cNvPr>
          <p:cNvSpPr>
            <a:spLocks noGrp="1"/>
          </p:cNvSpPr>
          <p:nvPr>
            <p:ph sz="quarter" idx="11"/>
          </p:nvPr>
        </p:nvSpPr>
        <p:spPr>
          <a:xfrm>
            <a:off x="430136" y="2188029"/>
            <a:ext cx="9525211"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6549229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killeblad Grå Lys">
    <p:bg>
      <p:bgPr>
        <a:solidFill>
          <a:schemeClr val="accent6"/>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1B2B99E-26A7-540A-EFED-85DF970C64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8" y="463889"/>
            <a:ext cx="1800000" cy="241353"/>
          </a:xfrm>
          <a:prstGeom prst="rect">
            <a:avLst/>
          </a:prstGeom>
        </p:spPr>
      </p:pic>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tx1"/>
                </a:solidFill>
              </a:defRPr>
            </a:lvl1pPr>
          </a:lstStyle>
          <a:p>
            <a:fld id="{E5836F04-98EC-D148-91B6-38C9887B4146}" type="slidenum">
              <a:rPr lang="da-DK" smtClean="0"/>
              <a:pPr/>
              <a:t>‹#›</a:t>
            </a:fld>
            <a:endParaRPr lang="da-DK"/>
          </a:p>
        </p:txBody>
      </p:sp>
      <p:sp>
        <p:nvSpPr>
          <p:cNvPr id="7" name="Pladsholder til indhold 3">
            <a:extLst>
              <a:ext uri="{FF2B5EF4-FFF2-40B4-BE49-F238E27FC236}">
                <a16:creationId xmlns:a16="http://schemas.microsoft.com/office/drawing/2014/main" id="{5D23B622-6A9F-815C-1CDC-14B9A0D3CB0F}"/>
              </a:ext>
            </a:extLst>
          </p:cNvPr>
          <p:cNvSpPr>
            <a:spLocks noGrp="1"/>
          </p:cNvSpPr>
          <p:nvPr>
            <p:ph sz="quarter" idx="11"/>
          </p:nvPr>
        </p:nvSpPr>
        <p:spPr>
          <a:xfrm>
            <a:off x="430136" y="2188029"/>
            <a:ext cx="9525211" cy="2661103"/>
          </a:xfrm>
        </p:spPr>
        <p:txBody>
          <a:bodyPr anchor="b">
            <a:normAutofit/>
          </a:bodyPr>
          <a:lstStyle>
            <a:lvl1pPr marL="0" indent="0">
              <a:buNone/>
              <a:defRPr sz="6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18341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killeblad Hvi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7" name="Grafik 6">
            <a:extLst>
              <a:ext uri="{FF2B5EF4-FFF2-40B4-BE49-F238E27FC236}">
                <a16:creationId xmlns:a16="http://schemas.microsoft.com/office/drawing/2014/main" id="{B85A3908-0AFF-D6A8-46D9-42DC7FD500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9" name="Pladsholder til indhold 3">
            <a:extLst>
              <a:ext uri="{FF2B5EF4-FFF2-40B4-BE49-F238E27FC236}">
                <a16:creationId xmlns:a16="http://schemas.microsoft.com/office/drawing/2014/main" id="{096A4A53-EAF1-77B0-C510-995212D3322C}"/>
              </a:ext>
            </a:extLst>
          </p:cNvPr>
          <p:cNvSpPr>
            <a:spLocks noGrp="1"/>
          </p:cNvSpPr>
          <p:nvPr>
            <p:ph sz="quarter" idx="11"/>
          </p:nvPr>
        </p:nvSpPr>
        <p:spPr>
          <a:xfrm>
            <a:off x="430136" y="2188029"/>
            <a:ext cx="9525211" cy="2661103"/>
          </a:xfrm>
        </p:spPr>
        <p:txBody>
          <a:bodyPr anchor="b">
            <a:normAutofit/>
          </a:bodyPr>
          <a:lstStyle>
            <a:lvl1pPr marL="0" indent="0">
              <a:buNone/>
              <a:defRPr sz="6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1518904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 kolonne">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11318697"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5" name="Pladsholder til indhold 3">
            <a:extLst>
              <a:ext uri="{FF2B5EF4-FFF2-40B4-BE49-F238E27FC236}">
                <a16:creationId xmlns:a16="http://schemas.microsoft.com/office/drawing/2014/main" id="{7833B877-0C88-17C5-24E0-35B177E82B88}"/>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3183005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 kolonne PUNK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11318697"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D16AC82A-1728-628A-995C-47EF1421FB4E}"/>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9017116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kolonn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5"/>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19" name="Pladsholder til indhold 3">
            <a:extLst>
              <a:ext uri="{FF2B5EF4-FFF2-40B4-BE49-F238E27FC236}">
                <a16:creationId xmlns:a16="http://schemas.microsoft.com/office/drawing/2014/main" id="{033B407E-B4D4-034E-9859-DF128F8FE2E9}"/>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5694336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kolonner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5"/>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4D5E857E-A264-EF9E-C00C-38969B3AC9AA}"/>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5812151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3F3D6934-9693-D89F-ACF8-2156D428A861}"/>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94375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killeblad Grå Mørk">
    <p:bg>
      <p:bgPr>
        <a:solidFill>
          <a:schemeClr val="accent4"/>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048E95-087C-87BF-78E6-D72FBD795E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8" y="473076"/>
            <a:ext cx="1800000" cy="241353"/>
          </a:xfrm>
          <a:prstGeom prst="rect">
            <a:avLst/>
          </a:prstGeom>
        </p:spPr>
      </p:pic>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bg1"/>
                </a:solidFill>
              </a:defRPr>
            </a:lvl1pPr>
          </a:lstStyle>
          <a:p>
            <a:fld id="{E5836F04-98EC-D148-91B6-38C9887B4146}" type="slidenum">
              <a:rPr lang="da-DK" smtClean="0"/>
              <a:pPr/>
              <a:t>‹#›</a:t>
            </a:fld>
            <a:endParaRPr lang="da-DK"/>
          </a:p>
        </p:txBody>
      </p:sp>
      <p:sp>
        <p:nvSpPr>
          <p:cNvPr id="7" name="Pladsholder til indhold 3">
            <a:extLst>
              <a:ext uri="{FF2B5EF4-FFF2-40B4-BE49-F238E27FC236}">
                <a16:creationId xmlns:a16="http://schemas.microsoft.com/office/drawing/2014/main" id="{FD953E9B-C847-CB06-0FF1-2CCC10626306}"/>
              </a:ext>
            </a:extLst>
          </p:cNvPr>
          <p:cNvSpPr>
            <a:spLocks noGrp="1"/>
          </p:cNvSpPr>
          <p:nvPr>
            <p:ph sz="quarter" idx="11"/>
          </p:nvPr>
        </p:nvSpPr>
        <p:spPr>
          <a:xfrm>
            <a:off x="430136" y="2188029"/>
            <a:ext cx="9525211"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6091423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boks turkis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1"/>
          </a:solidFill>
        </p:spPr>
        <p:txBody>
          <a:bodyPr lIns="180000" tIns="180000" rIns="180000" bIns="180000">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509BD905-1550-3337-5630-ED91DB3BC8F6}"/>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2632172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6"/>
          </a:solidFill>
        </p:spPr>
        <p:txBody>
          <a:bodyPr lIns="180000" tIns="180000" rIns="180000" bIns="180000">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E163F765-8ED7-EDBF-E658-74860AC079D7}"/>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9196639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boks Grå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6"/>
          </a:solidFill>
        </p:spPr>
        <p:txBody>
          <a:bodyPr lIns="180000" tIns="180000" rIns="180000" bIns="180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EC93A1B7-D670-7B5D-5E26-A4C8D46E5986}"/>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331404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re kolonn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Pladsholder til indhold 3">
            <a:extLst>
              <a:ext uri="{FF2B5EF4-FFF2-40B4-BE49-F238E27FC236}">
                <a16:creationId xmlns:a16="http://schemas.microsoft.com/office/drawing/2014/main" id="{38BE304E-F33D-6207-FA87-50CD55F3C91B}"/>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8848496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kolonner + smal 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39FBC088-493E-DFE8-9D18-1418444101E5}"/>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2279253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2 kolonner + smal 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6"/>
          </a:solidFill>
        </p:spPr>
        <p:txBody>
          <a:bodyPr lIns="180000" tIns="180000" rIns="180000" bIns="18000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277A408-81ED-F4C8-07C1-87BF12928BDE}"/>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1299367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kolonne + smal 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7456065"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91FDD2C8-0048-4302-929A-62042FC2DB2C}"/>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0542541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 kolonne + smal 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7504192"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6"/>
          </a:solidFill>
        </p:spPr>
        <p:txBody>
          <a:bodyPr lIns="180000" tIns="180000" rIns="180000" bIns="18000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AC145968-CE3A-1DB9-6671-58B7EBAB7901}"/>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9914480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omt slide (kun logo+sidetal)">
    <p:spTree>
      <p:nvGrpSpPr>
        <p:cNvPr id="1" name=""/>
        <p:cNvGrpSpPr/>
        <p:nvPr/>
      </p:nvGrpSpPr>
      <p:grpSpPr>
        <a:xfrm>
          <a:off x="0" y="0"/>
          <a:ext cx="0" cy="0"/>
          <a:chOff x="0" y="0"/>
          <a:chExt cx="0" cy="0"/>
        </a:xfrm>
      </p:grpSpPr>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Tree>
    <p:extLst>
      <p:ext uri="{BB962C8B-B14F-4D97-AF65-F5344CB8AC3E}">
        <p14:creationId xmlns:p14="http://schemas.microsoft.com/office/powerpoint/2010/main" val="13449532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elt tom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97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killeblad Grå Lys">
    <p:bg>
      <p:bgPr>
        <a:solidFill>
          <a:schemeClr val="accent6"/>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1B2B99E-26A7-540A-EFED-85DF970C64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8" y="463889"/>
            <a:ext cx="1800000" cy="241353"/>
          </a:xfrm>
          <a:prstGeom prst="rect">
            <a:avLst/>
          </a:prstGeom>
        </p:spPr>
      </p:pic>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tx1"/>
                </a:solidFill>
              </a:defRPr>
            </a:lvl1pPr>
          </a:lstStyle>
          <a:p>
            <a:fld id="{E5836F04-98EC-D148-91B6-38C9887B4146}" type="slidenum">
              <a:rPr lang="da-DK" smtClean="0"/>
              <a:pPr/>
              <a:t>‹#›</a:t>
            </a:fld>
            <a:endParaRPr lang="da-DK"/>
          </a:p>
        </p:txBody>
      </p:sp>
      <p:sp>
        <p:nvSpPr>
          <p:cNvPr id="7" name="Pladsholder til indhold 3">
            <a:extLst>
              <a:ext uri="{FF2B5EF4-FFF2-40B4-BE49-F238E27FC236}">
                <a16:creationId xmlns:a16="http://schemas.microsoft.com/office/drawing/2014/main" id="{5D23B622-6A9F-815C-1CDC-14B9A0D3CB0F}"/>
              </a:ext>
            </a:extLst>
          </p:cNvPr>
          <p:cNvSpPr>
            <a:spLocks noGrp="1"/>
          </p:cNvSpPr>
          <p:nvPr>
            <p:ph sz="quarter" idx="11"/>
          </p:nvPr>
        </p:nvSpPr>
        <p:spPr>
          <a:xfrm>
            <a:off x="430136" y="2188029"/>
            <a:ext cx="9525211" cy="2661103"/>
          </a:xfrm>
        </p:spPr>
        <p:txBody>
          <a:bodyPr anchor="b">
            <a:normAutofit/>
          </a:bodyPr>
          <a:lstStyle>
            <a:lvl1pPr marL="0" indent="0">
              <a:buNone/>
              <a:defRPr sz="6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41205667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C2FD1B-05F6-BAC8-5BF3-5B54AA1E8EB2}"/>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313E85D-2B73-7823-9005-A1E4DDC3C495}"/>
              </a:ext>
            </a:extLst>
          </p:cNvPr>
          <p:cNvSpPr>
            <a:spLocks noGrp="1"/>
          </p:cNvSpPr>
          <p:nvPr>
            <p:ph idx="1"/>
          </p:nvPr>
        </p:nvSpPr>
        <p:spPr>
          <a:xfrm>
            <a:off x="838200" y="1825625"/>
            <a:ext cx="10515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8F0FD74-276D-0904-64EF-48644480EBC9}"/>
              </a:ext>
            </a:extLst>
          </p:cNvPr>
          <p:cNvSpPr>
            <a:spLocks noGrp="1"/>
          </p:cNvSpPr>
          <p:nvPr>
            <p:ph type="dt" sz="half" idx="10"/>
          </p:nvPr>
        </p:nvSpPr>
        <p:spPr>
          <a:xfrm>
            <a:off x="838200" y="6356350"/>
            <a:ext cx="2743200" cy="365125"/>
          </a:xfrm>
          <a:prstGeom prst="rect">
            <a:avLst/>
          </a:prstGeom>
        </p:spPr>
        <p:txBody>
          <a:bodyPr/>
          <a:lstStyle/>
          <a:p>
            <a:endParaRPr lang="da-DK"/>
          </a:p>
        </p:txBody>
      </p:sp>
      <p:sp>
        <p:nvSpPr>
          <p:cNvPr id="5" name="Pladsholder til sidefod 4">
            <a:extLst>
              <a:ext uri="{FF2B5EF4-FFF2-40B4-BE49-F238E27FC236}">
                <a16:creationId xmlns:a16="http://schemas.microsoft.com/office/drawing/2014/main" id="{6D413A4D-B0E6-E0A9-0D9B-4B7F4D9CA62D}"/>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D5B0F91E-E9A5-EBF7-F3BB-A630F883072F}"/>
              </a:ext>
            </a:extLst>
          </p:cNvPr>
          <p:cNvSpPr>
            <a:spLocks noGrp="1"/>
          </p:cNvSpPr>
          <p:nvPr>
            <p:ph type="sldNum" sz="quarter" idx="12"/>
          </p:nvPr>
        </p:nvSpPr>
        <p:spPr/>
        <p:txBody>
          <a:bodyPr/>
          <a:lstStyle/>
          <a:p>
            <a:fld id="{B562D7D0-CE73-0245-8085-75341928D1AA}" type="slidenum">
              <a:rPr lang="da-DK" smtClean="0"/>
              <a:t>‹#›</a:t>
            </a:fld>
            <a:endParaRPr lang="da-DK"/>
          </a:p>
        </p:txBody>
      </p:sp>
    </p:spTree>
    <p:extLst>
      <p:ext uri="{BB962C8B-B14F-4D97-AF65-F5344CB8AC3E}">
        <p14:creationId xmlns:p14="http://schemas.microsoft.com/office/powerpoint/2010/main" val="37793998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0053" y="256656"/>
            <a:ext cx="10515600" cy="1325563"/>
          </a:xfrm>
        </p:spPr>
        <p:txBody>
          <a:bodyPr anchor="b" anchorCtr="0">
            <a:noAutofit/>
          </a:bodyPr>
          <a:lstStyle/>
          <a:p>
            <a:r>
              <a:rPr lang="da-DK"/>
              <a:t>Titel på slide - kort</a:t>
            </a:r>
            <a:endParaRPr lang="en-US"/>
          </a:p>
        </p:txBody>
      </p:sp>
      <p:sp>
        <p:nvSpPr>
          <p:cNvPr id="3" name="Content Placeholder 2"/>
          <p:cNvSpPr>
            <a:spLocks noGrp="1"/>
          </p:cNvSpPr>
          <p:nvPr>
            <p:ph idx="1"/>
          </p:nvPr>
        </p:nvSpPr>
        <p:spPr>
          <a:xfrm>
            <a:off x="470053" y="1818863"/>
            <a:ext cx="4269883" cy="4537488"/>
          </a:xfrm>
        </p:spPr>
        <p:txBody>
          <a:bodyPr anchor="t" anchorCtr="0">
            <a:noAutofit/>
          </a:bodyPr>
          <a:lstStyle>
            <a:lvl1pPr>
              <a:defRPr sz="1100"/>
            </a:lvl1pPr>
          </a:lstStyle>
          <a:p>
            <a:pPr lvl="0"/>
            <a:r>
              <a:rPr lang="da-DK"/>
              <a:t>Rediger teksttypografien i masteren
Andet niveau
Tredje niveau
Fjerde niveau
Femte niveau</a:t>
            </a:r>
            <a:endParaRPr lang="en-US"/>
          </a:p>
        </p:txBody>
      </p:sp>
      <p:sp>
        <p:nvSpPr>
          <p:cNvPr id="7" name="Content Placeholder 2">
            <a:extLst>
              <a:ext uri="{FF2B5EF4-FFF2-40B4-BE49-F238E27FC236}">
                <a16:creationId xmlns:a16="http://schemas.microsoft.com/office/drawing/2014/main" id="{C9F345EC-F218-4E47-9CC6-9E1DA9DEBA70}"/>
              </a:ext>
            </a:extLst>
          </p:cNvPr>
          <p:cNvSpPr>
            <a:spLocks noGrp="1"/>
          </p:cNvSpPr>
          <p:nvPr>
            <p:ph idx="13"/>
          </p:nvPr>
        </p:nvSpPr>
        <p:spPr>
          <a:xfrm>
            <a:off x="5195946" y="1818864"/>
            <a:ext cx="4266567" cy="4537487"/>
          </a:xfrm>
        </p:spPr>
        <p:txBody>
          <a:bodyPr anchor="t" anchorCtr="0">
            <a:noAutofit/>
          </a:bodyPr>
          <a:lstStyle/>
          <a:p>
            <a:pPr lvl="0"/>
            <a:r>
              <a:rPr lang="da-DK"/>
              <a:t>Rediger teksttypografien i masteren
Andet niveau
Tredje niveau
Fjerde niveau
Femte niveau</a:t>
            </a:r>
            <a:endParaRPr lang="en-US"/>
          </a:p>
        </p:txBody>
      </p:sp>
    </p:spTree>
    <p:extLst>
      <p:ext uri="{BB962C8B-B14F-4D97-AF65-F5344CB8AC3E}">
        <p14:creationId xmlns:p14="http://schemas.microsoft.com/office/powerpoint/2010/main" val="690799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orside Turkis">
    <p:bg>
      <p:bgPr>
        <a:solidFill>
          <a:srgbClr val="0595AA"/>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pic>
        <p:nvPicPr>
          <p:cNvPr id="5" name="Grafik 4">
            <a:extLst>
              <a:ext uri="{FF2B5EF4-FFF2-40B4-BE49-F238E27FC236}">
                <a16:creationId xmlns:a16="http://schemas.microsoft.com/office/drawing/2014/main" id="{BBD2FF76-0287-A336-D60D-439E785423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15329" y="5700353"/>
            <a:ext cx="3600000" cy="482706"/>
          </a:xfrm>
          <a:prstGeom prst="rect">
            <a:avLst/>
          </a:prstGeom>
        </p:spPr>
      </p:pic>
      <p:sp>
        <p:nvSpPr>
          <p:cNvPr id="11" name="Pladsholder til indhold 3">
            <a:extLst>
              <a:ext uri="{FF2B5EF4-FFF2-40B4-BE49-F238E27FC236}">
                <a16:creationId xmlns:a16="http://schemas.microsoft.com/office/drawing/2014/main" id="{7F4843BD-BE41-6E10-DB22-7D126995F206}"/>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37347274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rside Gul">
    <p:bg>
      <p:bgPr>
        <a:solidFill>
          <a:schemeClr val="accent2"/>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pic>
        <p:nvPicPr>
          <p:cNvPr id="5" name="Grafik 4">
            <a:extLst>
              <a:ext uri="{FF2B5EF4-FFF2-40B4-BE49-F238E27FC236}">
                <a16:creationId xmlns:a16="http://schemas.microsoft.com/office/drawing/2014/main" id="{BBD2FF76-0287-A336-D60D-439E785423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15329" y="5700353"/>
            <a:ext cx="3600000" cy="482706"/>
          </a:xfrm>
          <a:prstGeom prst="rect">
            <a:avLst/>
          </a:prstGeom>
        </p:spPr>
      </p:pic>
      <p:sp>
        <p:nvSpPr>
          <p:cNvPr id="4" name="Pladsholder til indhold 3">
            <a:extLst>
              <a:ext uri="{FF2B5EF4-FFF2-40B4-BE49-F238E27FC236}">
                <a16:creationId xmlns:a16="http://schemas.microsoft.com/office/drawing/2014/main" id="{7F1A4A47-E4E6-6240-7ACD-3D6FBC5FED6C}"/>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21822782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rside Hvi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C1BE39C-11C6-E529-BD91-D80088BEE4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15329" y="5700353"/>
            <a:ext cx="3600000" cy="482706"/>
          </a:xfrm>
          <a:prstGeom prst="rect">
            <a:avLst/>
          </a:prstGeom>
        </p:spPr>
      </p:pic>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tx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sp>
        <p:nvSpPr>
          <p:cNvPr id="7" name="Pladsholder til indhold 3">
            <a:extLst>
              <a:ext uri="{FF2B5EF4-FFF2-40B4-BE49-F238E27FC236}">
                <a16:creationId xmlns:a16="http://schemas.microsoft.com/office/drawing/2014/main" id="{64EC9D9F-8F1B-5B2D-EEC8-84A2E49DCD4E}"/>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tx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2374538501"/>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rside Fadet med billede (INDSÆT BILLEDE SOM BAGGRUND UNDER 'DESIGN'">
    <p:bg>
      <p:bgRef idx="1001">
        <a:schemeClr val="bg1"/>
      </p:bgRef>
    </p:bg>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B238A067-3799-678D-5513-0BC9712EAC5B}"/>
              </a:ext>
            </a:extLst>
          </p:cNvPr>
          <p:cNvSpPr/>
          <p:nvPr userDrawn="1"/>
        </p:nvSpPr>
        <p:spPr>
          <a:xfrm>
            <a:off x="0" y="0"/>
            <a:ext cx="12192000" cy="6858000"/>
          </a:xfrm>
          <a:prstGeom prst="rect">
            <a:avLst/>
          </a:prstGeom>
          <a:gradFill flip="none" rotWithShape="1">
            <a:gsLst>
              <a:gs pos="57000">
                <a:srgbClr val="0595AA">
                  <a:alpha val="35887"/>
                </a:srgbClr>
              </a:gs>
              <a:gs pos="4000">
                <a:schemeClr val="accent1"/>
              </a:gs>
              <a:gs pos="100000">
                <a:srgbClr val="001965">
                  <a:tint val="23500"/>
                  <a:satMod val="16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b="0" i="0" noProof="0">
              <a:latin typeface="Avenir Next" panose="020B0503020202020204" pitchFamily="34" charset="0"/>
            </a:endParaRPr>
          </a:p>
        </p:txBody>
      </p:sp>
      <p:pic>
        <p:nvPicPr>
          <p:cNvPr id="8" name="Grafik 7">
            <a:extLst>
              <a:ext uri="{FF2B5EF4-FFF2-40B4-BE49-F238E27FC236}">
                <a16:creationId xmlns:a16="http://schemas.microsoft.com/office/drawing/2014/main" id="{F89859FE-6C72-D253-2CFA-9DEE5B2A7C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08185" y="5696979"/>
            <a:ext cx="3600000" cy="482706"/>
          </a:xfrm>
          <a:prstGeom prst="rect">
            <a:avLst/>
          </a:prstGeom>
        </p:spPr>
      </p:pic>
      <p:sp>
        <p:nvSpPr>
          <p:cNvPr id="3" name="Undertitel 2">
            <a:extLst>
              <a:ext uri="{FF2B5EF4-FFF2-40B4-BE49-F238E27FC236}">
                <a16:creationId xmlns:a16="http://schemas.microsoft.com/office/drawing/2014/main" id="{238C6536-619A-014C-4CEA-82CD05D9D022}"/>
              </a:ext>
            </a:extLst>
          </p:cNvPr>
          <p:cNvSpPr>
            <a:spLocks noGrp="1"/>
          </p:cNvSpPr>
          <p:nvPr>
            <p:ph type="subTitle" idx="1" hasCustomPrompt="1"/>
          </p:nvPr>
        </p:nvSpPr>
        <p:spPr>
          <a:xfrm>
            <a:off x="721519" y="4211052"/>
            <a:ext cx="7186666" cy="1405079"/>
          </a:xfrm>
        </p:spPr>
        <p:txBody>
          <a:bodyPr/>
          <a:lstStyle>
            <a:lvl1pPr marL="0" indent="0" algn="l">
              <a:buNone/>
              <a:defRPr sz="2400">
                <a:solidFill>
                  <a:schemeClr val="tx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b="1">
                <a:solidFill>
                  <a:schemeClr val="bg1"/>
                </a:solidFill>
                <a:latin typeface="Avenir Next" panose="020B0503020202020204" pitchFamily="34" charset="0"/>
              </a:rPr>
              <a:t>Kundenavn</a:t>
            </a:r>
          </a:p>
          <a:p>
            <a:r>
              <a:rPr lang="da-DK">
                <a:solidFill>
                  <a:schemeClr val="bg1"/>
                </a:solidFill>
                <a:latin typeface="Avenir Next" panose="020B0503020202020204" pitchFamily="34" charset="0"/>
              </a:rPr>
              <a:t>XX. måned XXXX</a:t>
            </a:r>
          </a:p>
        </p:txBody>
      </p:sp>
      <p:sp>
        <p:nvSpPr>
          <p:cNvPr id="14" name="Pladsholder til indhold 3">
            <a:extLst>
              <a:ext uri="{FF2B5EF4-FFF2-40B4-BE49-F238E27FC236}">
                <a16:creationId xmlns:a16="http://schemas.microsoft.com/office/drawing/2014/main" id="{689B2D9E-2C7E-1B88-3A12-DAA432424C52}"/>
              </a:ext>
            </a:extLst>
          </p:cNvPr>
          <p:cNvSpPr>
            <a:spLocks noGrp="1"/>
          </p:cNvSpPr>
          <p:nvPr>
            <p:ph sz="quarter" idx="11" hasCustomPrompt="1"/>
          </p:nvPr>
        </p:nvSpPr>
        <p:spPr>
          <a:xfrm>
            <a:off x="721520" y="1241869"/>
            <a:ext cx="7186666" cy="2661103"/>
          </a:xfrm>
        </p:spPr>
        <p:txBody>
          <a:bodyPr anchor="b">
            <a:normAutofit/>
          </a:bodyPr>
          <a:lstStyle>
            <a:lvl1pPr marL="0" indent="0">
              <a:buNone/>
              <a:defRPr sz="6000" b="1">
                <a:solidFill>
                  <a:schemeClr val="tx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Titel</a:t>
            </a:r>
          </a:p>
        </p:txBody>
      </p:sp>
    </p:spTree>
    <p:extLst>
      <p:ext uri="{BB962C8B-B14F-4D97-AF65-F5344CB8AC3E}">
        <p14:creationId xmlns:p14="http://schemas.microsoft.com/office/powerpoint/2010/main" val="3484203801"/>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killeblad Turkis">
    <p:bg>
      <p:bgPr>
        <a:solidFill>
          <a:srgbClr val="0595AA"/>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048E95-087C-87BF-78E6-D72FBD795E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8" y="473076"/>
            <a:ext cx="1800000" cy="241353"/>
          </a:xfrm>
          <a:prstGeom prst="rect">
            <a:avLst/>
          </a:prstGeom>
        </p:spPr>
      </p:pic>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bg1"/>
                </a:solidFill>
              </a:defRPr>
            </a:lvl1pPr>
          </a:lstStyle>
          <a:p>
            <a:fld id="{E5836F04-98EC-D148-91B6-38C9887B4146}" type="slidenum">
              <a:rPr lang="da-DK" smtClean="0"/>
              <a:pPr/>
              <a:t>‹#›</a:t>
            </a:fld>
            <a:endParaRPr lang="da-DK"/>
          </a:p>
        </p:txBody>
      </p:sp>
      <p:sp>
        <p:nvSpPr>
          <p:cNvPr id="5" name="Pladsholder til indhold 3">
            <a:extLst>
              <a:ext uri="{FF2B5EF4-FFF2-40B4-BE49-F238E27FC236}">
                <a16:creationId xmlns:a16="http://schemas.microsoft.com/office/drawing/2014/main" id="{86CB3DFF-1503-EFA1-0D98-3B6C3FCEC061}"/>
              </a:ext>
            </a:extLst>
          </p:cNvPr>
          <p:cNvSpPr>
            <a:spLocks noGrp="1"/>
          </p:cNvSpPr>
          <p:nvPr>
            <p:ph sz="quarter" idx="11"/>
          </p:nvPr>
        </p:nvSpPr>
        <p:spPr>
          <a:xfrm>
            <a:off x="430136" y="2188029"/>
            <a:ext cx="9525211"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9098088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killeblad Grå Mørk">
    <p:bg>
      <p:bgPr>
        <a:solidFill>
          <a:schemeClr val="accent4"/>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048E95-087C-87BF-78E6-D72FBD795E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8" y="473076"/>
            <a:ext cx="1800000" cy="241353"/>
          </a:xfrm>
          <a:prstGeom prst="rect">
            <a:avLst/>
          </a:prstGeom>
        </p:spPr>
      </p:pic>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bg1"/>
                </a:solidFill>
              </a:defRPr>
            </a:lvl1pPr>
          </a:lstStyle>
          <a:p>
            <a:fld id="{E5836F04-98EC-D148-91B6-38C9887B4146}" type="slidenum">
              <a:rPr lang="da-DK" smtClean="0"/>
              <a:pPr/>
              <a:t>‹#›</a:t>
            </a:fld>
            <a:endParaRPr lang="da-DK"/>
          </a:p>
        </p:txBody>
      </p:sp>
      <p:sp>
        <p:nvSpPr>
          <p:cNvPr id="7" name="Pladsholder til indhold 3">
            <a:extLst>
              <a:ext uri="{FF2B5EF4-FFF2-40B4-BE49-F238E27FC236}">
                <a16:creationId xmlns:a16="http://schemas.microsoft.com/office/drawing/2014/main" id="{FD953E9B-C847-CB06-0FF1-2CCC10626306}"/>
              </a:ext>
            </a:extLst>
          </p:cNvPr>
          <p:cNvSpPr>
            <a:spLocks noGrp="1"/>
          </p:cNvSpPr>
          <p:nvPr>
            <p:ph sz="quarter" idx="11"/>
          </p:nvPr>
        </p:nvSpPr>
        <p:spPr>
          <a:xfrm>
            <a:off x="430136" y="2188029"/>
            <a:ext cx="9525211" cy="2661103"/>
          </a:xfrm>
        </p:spPr>
        <p:txBody>
          <a:bodyPr anchor="b">
            <a:normAutofit/>
          </a:bodyPr>
          <a:lstStyle>
            <a:lvl1pPr marL="0" indent="0">
              <a:buNone/>
              <a:defRPr sz="6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0182523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killeblad Grå Lys">
    <p:bg>
      <p:bgPr>
        <a:solidFill>
          <a:schemeClr val="accent6"/>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1B2B99E-26A7-540A-EFED-85DF970C64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8" y="463889"/>
            <a:ext cx="1800000" cy="241353"/>
          </a:xfrm>
          <a:prstGeom prst="rect">
            <a:avLst/>
          </a:prstGeom>
        </p:spPr>
      </p:pic>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solidFill>
                  <a:schemeClr val="tx1"/>
                </a:solidFill>
              </a:defRPr>
            </a:lvl1pPr>
          </a:lstStyle>
          <a:p>
            <a:fld id="{E5836F04-98EC-D148-91B6-38C9887B4146}" type="slidenum">
              <a:rPr lang="da-DK" smtClean="0"/>
              <a:pPr/>
              <a:t>‹#›</a:t>
            </a:fld>
            <a:endParaRPr lang="da-DK"/>
          </a:p>
        </p:txBody>
      </p:sp>
      <p:sp>
        <p:nvSpPr>
          <p:cNvPr id="7" name="Pladsholder til indhold 3">
            <a:extLst>
              <a:ext uri="{FF2B5EF4-FFF2-40B4-BE49-F238E27FC236}">
                <a16:creationId xmlns:a16="http://schemas.microsoft.com/office/drawing/2014/main" id="{5D23B622-6A9F-815C-1CDC-14B9A0D3CB0F}"/>
              </a:ext>
            </a:extLst>
          </p:cNvPr>
          <p:cNvSpPr>
            <a:spLocks noGrp="1"/>
          </p:cNvSpPr>
          <p:nvPr>
            <p:ph sz="quarter" idx="11"/>
          </p:nvPr>
        </p:nvSpPr>
        <p:spPr>
          <a:xfrm>
            <a:off x="430136" y="2188029"/>
            <a:ext cx="9525211" cy="2661103"/>
          </a:xfrm>
        </p:spPr>
        <p:txBody>
          <a:bodyPr anchor="b">
            <a:normAutofit/>
          </a:bodyPr>
          <a:lstStyle>
            <a:lvl1pPr marL="0" indent="0">
              <a:buNone/>
              <a:defRPr sz="6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8734850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killeblad Hvi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7" name="Grafik 6">
            <a:extLst>
              <a:ext uri="{FF2B5EF4-FFF2-40B4-BE49-F238E27FC236}">
                <a16:creationId xmlns:a16="http://schemas.microsoft.com/office/drawing/2014/main" id="{B85A3908-0AFF-D6A8-46D9-42DC7FD500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9" name="Pladsholder til indhold 3">
            <a:extLst>
              <a:ext uri="{FF2B5EF4-FFF2-40B4-BE49-F238E27FC236}">
                <a16:creationId xmlns:a16="http://schemas.microsoft.com/office/drawing/2014/main" id="{096A4A53-EAF1-77B0-C510-995212D3322C}"/>
              </a:ext>
            </a:extLst>
          </p:cNvPr>
          <p:cNvSpPr>
            <a:spLocks noGrp="1"/>
          </p:cNvSpPr>
          <p:nvPr>
            <p:ph sz="quarter" idx="11"/>
          </p:nvPr>
        </p:nvSpPr>
        <p:spPr>
          <a:xfrm>
            <a:off x="430136" y="2188029"/>
            <a:ext cx="9525211" cy="2661103"/>
          </a:xfrm>
        </p:spPr>
        <p:txBody>
          <a:bodyPr anchor="b">
            <a:normAutofit/>
          </a:bodyPr>
          <a:lstStyle>
            <a:lvl1pPr marL="0" indent="0">
              <a:buNone/>
              <a:defRPr sz="6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787137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killeblad Hvi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A999E0F-AA49-EB07-E948-99D0A30C2C95}"/>
              </a:ext>
            </a:extLst>
          </p:cNvPr>
          <p:cNvSpPr>
            <a:spLocks noGrp="1"/>
          </p:cNvSpPr>
          <p:nvPr>
            <p:ph type="body" idx="1"/>
          </p:nvPr>
        </p:nvSpPr>
        <p:spPr>
          <a:xfrm>
            <a:off x="430137" y="4990560"/>
            <a:ext cx="9525212" cy="150018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6" name="Pladsholder til slidenummer 5">
            <a:extLst>
              <a:ext uri="{FF2B5EF4-FFF2-40B4-BE49-F238E27FC236}">
                <a16:creationId xmlns:a16="http://schemas.microsoft.com/office/drawing/2014/main" id="{96603DE5-4855-F722-6928-906ECDCC0E99}"/>
              </a:ext>
            </a:extLst>
          </p:cNvPr>
          <p:cNvSpPr>
            <a:spLocks noGrp="1"/>
          </p:cNvSpPr>
          <p:nvPr>
            <p:ph type="sldNum" sz="quarter" idx="12"/>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7" name="Grafik 6">
            <a:extLst>
              <a:ext uri="{FF2B5EF4-FFF2-40B4-BE49-F238E27FC236}">
                <a16:creationId xmlns:a16="http://schemas.microsoft.com/office/drawing/2014/main" id="{B85A3908-0AFF-D6A8-46D9-42DC7FD500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9" name="Pladsholder til indhold 3">
            <a:extLst>
              <a:ext uri="{FF2B5EF4-FFF2-40B4-BE49-F238E27FC236}">
                <a16:creationId xmlns:a16="http://schemas.microsoft.com/office/drawing/2014/main" id="{096A4A53-EAF1-77B0-C510-995212D3322C}"/>
              </a:ext>
            </a:extLst>
          </p:cNvPr>
          <p:cNvSpPr>
            <a:spLocks noGrp="1"/>
          </p:cNvSpPr>
          <p:nvPr>
            <p:ph sz="quarter" idx="11"/>
          </p:nvPr>
        </p:nvSpPr>
        <p:spPr>
          <a:xfrm>
            <a:off x="430136" y="2188029"/>
            <a:ext cx="9525211" cy="2661103"/>
          </a:xfrm>
        </p:spPr>
        <p:txBody>
          <a:bodyPr anchor="b">
            <a:normAutofit/>
          </a:bodyPr>
          <a:lstStyle>
            <a:lvl1pPr marL="0" indent="0">
              <a:buNone/>
              <a:defRPr sz="6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6358068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 kolonne">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11318697"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5" name="Pladsholder til indhold 3">
            <a:extLst>
              <a:ext uri="{FF2B5EF4-FFF2-40B4-BE49-F238E27FC236}">
                <a16:creationId xmlns:a16="http://schemas.microsoft.com/office/drawing/2014/main" id="{7833B877-0C88-17C5-24E0-35B177E82B88}"/>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1424184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 kolonne PUNK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0" y="1825624"/>
            <a:ext cx="11318697"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D16AC82A-1728-628A-995C-47EF1421FB4E}"/>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8417722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kolonn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5"/>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19" name="Pladsholder til indhold 3">
            <a:extLst>
              <a:ext uri="{FF2B5EF4-FFF2-40B4-BE49-F238E27FC236}">
                <a16:creationId xmlns:a16="http://schemas.microsoft.com/office/drawing/2014/main" id="{033B407E-B4D4-034E-9859-DF128F8FE2E9}"/>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4592298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kolonner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5"/>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4D5E857E-A264-EF9E-C00C-38969B3AC9AA}"/>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26359998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3F3D6934-9693-D89F-ACF8-2156D428A861}"/>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4885862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kstboks turkis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1"/>
          </a:solidFill>
        </p:spPr>
        <p:txBody>
          <a:bodyPr lIns="180000" tIns="180000" rIns="180000" bIns="180000">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509BD905-1550-3337-5630-ED91DB3BC8F6}"/>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7832831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kstboks Grå">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6"/>
          </a:solidFill>
        </p:spPr>
        <p:txBody>
          <a:bodyPr lIns="180000" tIns="180000" rIns="180000" bIns="180000">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E163F765-8ED7-EDBF-E658-74860AC079D7}"/>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8399551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kstboks Grå PUNKTOPSTILLIN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54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FECF8D2-476E-21FA-524A-76FE9B0B9344}"/>
              </a:ext>
            </a:extLst>
          </p:cNvPr>
          <p:cNvSpPr>
            <a:spLocks noGrp="1"/>
          </p:cNvSpPr>
          <p:nvPr>
            <p:ph sz="half" idx="2"/>
          </p:nvPr>
        </p:nvSpPr>
        <p:spPr>
          <a:xfrm>
            <a:off x="6314325" y="1825624"/>
            <a:ext cx="5400000" cy="5032375"/>
          </a:xfrm>
          <a:solidFill>
            <a:schemeClr val="accent6"/>
          </a:solidFill>
        </p:spPr>
        <p:txBody>
          <a:bodyPr lIns="180000" tIns="180000" rIns="180000" bIns="180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2" name="Pladsholder til indhold 3">
            <a:extLst>
              <a:ext uri="{FF2B5EF4-FFF2-40B4-BE49-F238E27FC236}">
                <a16:creationId xmlns:a16="http://schemas.microsoft.com/office/drawing/2014/main" id="{EC93A1B7-D670-7B5D-5E26-A4C8D46E5986}"/>
              </a:ext>
            </a:extLst>
          </p:cNvPr>
          <p:cNvSpPr>
            <a:spLocks noGrp="1"/>
          </p:cNvSpPr>
          <p:nvPr>
            <p:ph sz="quarter" idx="11"/>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12651805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re kolonn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4665122"/>
          </a:xfrm>
        </p:spPr>
        <p:txBody>
          <a:bodyPr>
            <a:normAutofit/>
          </a:bodyPr>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Pladsholder til indhold 3">
            <a:extLst>
              <a:ext uri="{FF2B5EF4-FFF2-40B4-BE49-F238E27FC236}">
                <a16:creationId xmlns:a16="http://schemas.microsoft.com/office/drawing/2014/main" id="{38BE304E-F33D-6207-FA87-50CD55F3C91B}"/>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31081593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kolonner + smal tekstboks Turkis">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C8D662F-7F2C-FAC6-4CE6-F839647E48B5}"/>
              </a:ext>
            </a:extLst>
          </p:cNvPr>
          <p:cNvSpPr>
            <a:spLocks noGrp="1"/>
          </p:cNvSpPr>
          <p:nvPr>
            <p:ph sz="half" idx="1"/>
          </p:nvPr>
        </p:nvSpPr>
        <p:spPr>
          <a:xfrm>
            <a:off x="436651"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slidenummer 15">
            <a:extLst>
              <a:ext uri="{FF2B5EF4-FFF2-40B4-BE49-F238E27FC236}">
                <a16:creationId xmlns:a16="http://schemas.microsoft.com/office/drawing/2014/main" id="{638E0FD5-FD90-DEAF-76FA-AA3686004508}"/>
              </a:ext>
            </a:extLst>
          </p:cNvPr>
          <p:cNvSpPr>
            <a:spLocks noGrp="1"/>
          </p:cNvSpPr>
          <p:nvPr>
            <p:ph type="sldNum" sz="quarter" idx="10"/>
          </p:nvPr>
        </p:nvSpPr>
        <p:spPr>
          <a:xfrm>
            <a:off x="11755348" y="6490747"/>
            <a:ext cx="436652" cy="365125"/>
          </a:xfrm>
          <a:prstGeom prst="rect">
            <a:avLst/>
          </a:prstGeom>
        </p:spPr>
        <p:txBody>
          <a:bodyPr anchor="ctr"/>
          <a:lstStyle>
            <a:lvl1pPr algn="ctr">
              <a:defRPr sz="1050"/>
            </a:lvl1pPr>
          </a:lstStyle>
          <a:p>
            <a:fld id="{E5836F04-98EC-D148-91B6-38C9887B4146}" type="slidenum">
              <a:rPr lang="da-DK" smtClean="0"/>
              <a:pPr/>
              <a:t>‹#›</a:t>
            </a:fld>
            <a:endParaRPr lang="da-DK"/>
          </a:p>
        </p:txBody>
      </p:sp>
      <p:pic>
        <p:nvPicPr>
          <p:cNvPr id="17" name="Grafik 16">
            <a:extLst>
              <a:ext uri="{FF2B5EF4-FFF2-40B4-BE49-F238E27FC236}">
                <a16:creationId xmlns:a16="http://schemas.microsoft.com/office/drawing/2014/main" id="{CDEC7026-94A0-FE19-37A0-96B875160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55349" y="473076"/>
            <a:ext cx="1800000" cy="241353"/>
          </a:xfrm>
          <a:prstGeom prst="rect">
            <a:avLst/>
          </a:prstGeom>
        </p:spPr>
      </p:pic>
      <p:sp>
        <p:nvSpPr>
          <p:cNvPr id="6" name="Pladsholder til indhold 2">
            <a:extLst>
              <a:ext uri="{FF2B5EF4-FFF2-40B4-BE49-F238E27FC236}">
                <a16:creationId xmlns:a16="http://schemas.microsoft.com/office/drawing/2014/main" id="{42A2D1EC-A5A3-1C62-4D83-6A46573C3323}"/>
              </a:ext>
            </a:extLst>
          </p:cNvPr>
          <p:cNvSpPr>
            <a:spLocks noGrp="1"/>
          </p:cNvSpPr>
          <p:nvPr>
            <p:ph sz="half" idx="11"/>
          </p:nvPr>
        </p:nvSpPr>
        <p:spPr>
          <a:xfrm>
            <a:off x="4296000" y="1825624"/>
            <a:ext cx="3600000" cy="4665122"/>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2">
            <a:extLst>
              <a:ext uri="{FF2B5EF4-FFF2-40B4-BE49-F238E27FC236}">
                <a16:creationId xmlns:a16="http://schemas.microsoft.com/office/drawing/2014/main" id="{A7A77E6E-4531-8282-8C87-CB0776F5618F}"/>
              </a:ext>
            </a:extLst>
          </p:cNvPr>
          <p:cNvSpPr>
            <a:spLocks noGrp="1"/>
          </p:cNvSpPr>
          <p:nvPr>
            <p:ph sz="half" idx="12"/>
          </p:nvPr>
        </p:nvSpPr>
        <p:spPr>
          <a:xfrm>
            <a:off x="8155348" y="1825624"/>
            <a:ext cx="3600000" cy="5032376"/>
          </a:xfrm>
          <a:solidFill>
            <a:schemeClr val="accent1"/>
          </a:solidFill>
        </p:spPr>
        <p:txBody>
          <a:bodyPr lIns="180000" tIns="180000" rIns="180000" bIns="180000">
            <a:norm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Pladsholder til indhold 3">
            <a:extLst>
              <a:ext uri="{FF2B5EF4-FFF2-40B4-BE49-F238E27FC236}">
                <a16:creationId xmlns:a16="http://schemas.microsoft.com/office/drawing/2014/main" id="{39FBC088-493E-DFE8-9D18-1418444101E5}"/>
              </a:ext>
            </a:extLst>
          </p:cNvPr>
          <p:cNvSpPr>
            <a:spLocks noGrp="1"/>
          </p:cNvSpPr>
          <p:nvPr>
            <p:ph sz="quarter" idx="13"/>
          </p:nvPr>
        </p:nvSpPr>
        <p:spPr>
          <a:xfrm>
            <a:off x="436650" y="473075"/>
            <a:ext cx="9277350" cy="1257300"/>
          </a:xfrm>
        </p:spPr>
        <p:txBody>
          <a:bodyPr anchor="ctr">
            <a:normAutofit/>
          </a:bodyPr>
          <a:lstStyle>
            <a:lvl1pPr marL="0" indent="0">
              <a:buNone/>
              <a:defRPr sz="4000" b="1"/>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da-DK"/>
              <a:t>Klik for at redigere teksttypografierne i masteren</a:t>
            </a:r>
          </a:p>
        </p:txBody>
      </p:sp>
    </p:spTree>
    <p:extLst>
      <p:ext uri="{BB962C8B-B14F-4D97-AF65-F5344CB8AC3E}">
        <p14:creationId xmlns:p14="http://schemas.microsoft.com/office/powerpoint/2010/main" val="616434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2.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theme" Target="../theme/theme3.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theme" Target="../theme/theme4.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theme" Target="../theme/theme5.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29" Type="http://schemas.openxmlformats.org/officeDocument/2006/relationships/theme" Target="../theme/theme6.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008087E-062E-98F2-9EEA-CF8F066902E0}"/>
              </a:ext>
            </a:extLst>
          </p:cNvPr>
          <p:cNvSpPr>
            <a:spLocks noGrp="1"/>
          </p:cNvSpPr>
          <p:nvPr>
            <p:ph type="title"/>
          </p:nvPr>
        </p:nvSpPr>
        <p:spPr>
          <a:xfrm>
            <a:off x="436651" y="473076"/>
            <a:ext cx="9277351" cy="1325563"/>
          </a:xfrm>
          <a:prstGeom prst="rect">
            <a:avLst/>
          </a:prstGeom>
        </p:spPr>
        <p:txBody>
          <a:bodyPr vert="horz" lIns="91440" tIns="45720" rIns="91440" bIns="45720" rtlCol="0" anchor="b" anchorCtr="0">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0B4DA8C-F70C-84F5-D178-1AB702761757}"/>
              </a:ext>
            </a:extLst>
          </p:cNvPr>
          <p:cNvSpPr>
            <a:spLocks noGrp="1"/>
          </p:cNvSpPr>
          <p:nvPr>
            <p:ph type="body" idx="1"/>
          </p:nvPr>
        </p:nvSpPr>
        <p:spPr>
          <a:xfrm>
            <a:off x="436651" y="1832515"/>
            <a:ext cx="11318697" cy="4658232"/>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837494987"/>
      </p:ext>
    </p:extLst>
  </p:cSld>
  <p:clrMap bg1="lt1" tx1="dk1" bg2="lt2" tx2="dk2" accent1="accent1" accent2="accent2" accent3="accent3" accent4="accent4" accent5="accent5" accent6="accent6" hlink="hlink" folHlink="folHlink"/>
  <p:sldLayoutIdLst>
    <p:sldLayoutId id="2147483649" r:id="rId1"/>
    <p:sldLayoutId id="2147483703" r:id="rId2"/>
    <p:sldLayoutId id="2147483699" r:id="rId3"/>
    <p:sldLayoutId id="2147483716" r:id="rId4"/>
    <p:sldLayoutId id="2147483860" r:id="rId5"/>
    <p:sldLayoutId id="2147483700" r:id="rId6"/>
    <p:sldLayoutId id="2147483701" r:id="rId7"/>
    <p:sldLayoutId id="2147483702" r:id="rId8"/>
    <p:sldLayoutId id="2147483687" r:id="rId9"/>
    <p:sldLayoutId id="2147483861" r:id="rId10"/>
    <p:sldLayoutId id="2147483705" r:id="rId11"/>
    <p:sldLayoutId id="2147483698" r:id="rId12"/>
    <p:sldLayoutId id="2147483862" r:id="rId13"/>
    <p:sldLayoutId id="2147483688" r:id="rId14"/>
    <p:sldLayoutId id="2147483706" r:id="rId15"/>
    <p:sldLayoutId id="2147483704" r:id="rId16"/>
    <p:sldLayoutId id="2147483707" r:id="rId17"/>
    <p:sldLayoutId id="2147483708" r:id="rId18"/>
    <p:sldLayoutId id="2147483709" r:id="rId19"/>
    <p:sldLayoutId id="2147483697" r:id="rId20"/>
    <p:sldLayoutId id="2147483710" r:id="rId21"/>
    <p:sldLayoutId id="2147483711" r:id="rId22"/>
    <p:sldLayoutId id="2147483712" r:id="rId23"/>
    <p:sldLayoutId id="2147483713" r:id="rId24"/>
    <p:sldLayoutId id="2147483714" r:id="rId25"/>
    <p:sldLayoutId id="2147483715" r:id="rId26"/>
    <p:sldLayoutId id="2147483746" r:id="rId27"/>
    <p:sldLayoutId id="2147483747" r:id="rId28"/>
    <p:sldLayoutId id="2147483748" r:id="rId29"/>
    <p:sldLayoutId id="2147483863" r:id="rId30"/>
    <p:sldLayoutId id="2147483864" r:id="rId31"/>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008087E-062E-98F2-9EEA-CF8F066902E0}"/>
              </a:ext>
            </a:extLst>
          </p:cNvPr>
          <p:cNvSpPr>
            <a:spLocks noGrp="1"/>
          </p:cNvSpPr>
          <p:nvPr>
            <p:ph type="title"/>
          </p:nvPr>
        </p:nvSpPr>
        <p:spPr>
          <a:xfrm>
            <a:off x="436651" y="473076"/>
            <a:ext cx="9277351" cy="1325563"/>
          </a:xfrm>
          <a:prstGeom prst="rect">
            <a:avLst/>
          </a:prstGeom>
        </p:spPr>
        <p:txBody>
          <a:bodyPr vert="horz" lIns="91440" tIns="45720" rIns="91440" bIns="45720" rtlCol="0" anchor="b" anchorCtr="0">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0B4DA8C-F70C-84F5-D178-1AB702761757}"/>
              </a:ext>
            </a:extLst>
          </p:cNvPr>
          <p:cNvSpPr>
            <a:spLocks noGrp="1"/>
          </p:cNvSpPr>
          <p:nvPr>
            <p:ph type="body" idx="1"/>
          </p:nvPr>
        </p:nvSpPr>
        <p:spPr>
          <a:xfrm>
            <a:off x="436651" y="1832515"/>
            <a:ext cx="11318697" cy="4658232"/>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03270005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008087E-062E-98F2-9EEA-CF8F066902E0}"/>
              </a:ext>
            </a:extLst>
          </p:cNvPr>
          <p:cNvSpPr>
            <a:spLocks noGrp="1"/>
          </p:cNvSpPr>
          <p:nvPr>
            <p:ph type="title"/>
          </p:nvPr>
        </p:nvSpPr>
        <p:spPr>
          <a:xfrm>
            <a:off x="436651" y="473076"/>
            <a:ext cx="9277351" cy="1325563"/>
          </a:xfrm>
          <a:prstGeom prst="rect">
            <a:avLst/>
          </a:prstGeom>
        </p:spPr>
        <p:txBody>
          <a:bodyPr vert="horz" lIns="91440" tIns="45720" rIns="91440" bIns="45720" rtlCol="0" anchor="b" anchorCtr="0">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0B4DA8C-F70C-84F5-D178-1AB702761757}"/>
              </a:ext>
            </a:extLst>
          </p:cNvPr>
          <p:cNvSpPr>
            <a:spLocks noGrp="1"/>
          </p:cNvSpPr>
          <p:nvPr>
            <p:ph type="body" idx="1"/>
          </p:nvPr>
        </p:nvSpPr>
        <p:spPr>
          <a:xfrm>
            <a:off x="436651" y="1832515"/>
            <a:ext cx="11318697" cy="4658232"/>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38786078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008087E-062E-98F2-9EEA-CF8F066902E0}"/>
              </a:ext>
            </a:extLst>
          </p:cNvPr>
          <p:cNvSpPr>
            <a:spLocks noGrp="1"/>
          </p:cNvSpPr>
          <p:nvPr>
            <p:ph type="title"/>
          </p:nvPr>
        </p:nvSpPr>
        <p:spPr>
          <a:xfrm>
            <a:off x="436651" y="473076"/>
            <a:ext cx="9277351" cy="1325563"/>
          </a:xfrm>
          <a:prstGeom prst="rect">
            <a:avLst/>
          </a:prstGeom>
        </p:spPr>
        <p:txBody>
          <a:bodyPr vert="horz" lIns="91440" tIns="45720" rIns="91440" bIns="45720" rtlCol="0" anchor="b" anchorCtr="0">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0B4DA8C-F70C-84F5-D178-1AB702761757}"/>
              </a:ext>
            </a:extLst>
          </p:cNvPr>
          <p:cNvSpPr>
            <a:spLocks noGrp="1"/>
          </p:cNvSpPr>
          <p:nvPr>
            <p:ph type="body" idx="1"/>
          </p:nvPr>
        </p:nvSpPr>
        <p:spPr>
          <a:xfrm>
            <a:off x="436651" y="1832515"/>
            <a:ext cx="11318697" cy="4658232"/>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63301217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800" r:id="rId24"/>
    <p:sldLayoutId id="2147483801" r:id="rId25"/>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008087E-062E-98F2-9EEA-CF8F066902E0}"/>
              </a:ext>
            </a:extLst>
          </p:cNvPr>
          <p:cNvSpPr>
            <a:spLocks noGrp="1"/>
          </p:cNvSpPr>
          <p:nvPr>
            <p:ph type="title"/>
          </p:nvPr>
        </p:nvSpPr>
        <p:spPr>
          <a:xfrm>
            <a:off x="436651" y="473076"/>
            <a:ext cx="9277351" cy="1325563"/>
          </a:xfrm>
          <a:prstGeom prst="rect">
            <a:avLst/>
          </a:prstGeom>
        </p:spPr>
        <p:txBody>
          <a:bodyPr vert="horz" lIns="91440" tIns="45720" rIns="91440" bIns="45720" rtlCol="0" anchor="b" anchorCtr="0">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0B4DA8C-F70C-84F5-D178-1AB702761757}"/>
              </a:ext>
            </a:extLst>
          </p:cNvPr>
          <p:cNvSpPr>
            <a:spLocks noGrp="1"/>
          </p:cNvSpPr>
          <p:nvPr>
            <p:ph type="body" idx="1"/>
          </p:nvPr>
        </p:nvSpPr>
        <p:spPr>
          <a:xfrm>
            <a:off x="436651" y="1832515"/>
            <a:ext cx="11318697" cy="4658232"/>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13282546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7" r:id="rId24"/>
    <p:sldLayoutId id="2147483828" r:id="rId25"/>
    <p:sldLayoutId id="2147483829" r:id="rId26"/>
    <p:sldLayoutId id="2147483830" r:id="rId27"/>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008087E-062E-98F2-9EEA-CF8F066902E0}"/>
              </a:ext>
            </a:extLst>
          </p:cNvPr>
          <p:cNvSpPr>
            <a:spLocks noGrp="1"/>
          </p:cNvSpPr>
          <p:nvPr>
            <p:ph type="title"/>
          </p:nvPr>
        </p:nvSpPr>
        <p:spPr>
          <a:xfrm>
            <a:off x="436651" y="473076"/>
            <a:ext cx="9277351" cy="1325563"/>
          </a:xfrm>
          <a:prstGeom prst="rect">
            <a:avLst/>
          </a:prstGeom>
        </p:spPr>
        <p:txBody>
          <a:bodyPr vert="horz" lIns="91440" tIns="45720" rIns="91440" bIns="45720" rtlCol="0" anchor="b" anchorCtr="0">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0B4DA8C-F70C-84F5-D178-1AB702761757}"/>
              </a:ext>
            </a:extLst>
          </p:cNvPr>
          <p:cNvSpPr>
            <a:spLocks noGrp="1"/>
          </p:cNvSpPr>
          <p:nvPr>
            <p:ph type="body" idx="1"/>
          </p:nvPr>
        </p:nvSpPr>
        <p:spPr>
          <a:xfrm>
            <a:off x="436651" y="1832515"/>
            <a:ext cx="11318697" cy="4658232"/>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63192067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hyperlink" Target="https://digst.dk/kunstig-intelligens/" TargetMode="External"/><Relationship Id="rId7" Type="http://schemas.openxmlformats.org/officeDocument/2006/relationships/image" Target="../media/image33.svg"/><Relationship Id="rId2" Type="http://schemas.openxmlformats.org/officeDocument/2006/relationships/notesSlide" Target="../notesSlides/notesSlide8.xml"/><Relationship Id="rId1" Type="http://schemas.openxmlformats.org/officeDocument/2006/relationships/slideLayout" Target="../slideLayouts/slideLayout144.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vimeo.com/1146872854?share=copy" TargetMode="External"/><Relationship Id="rId7" Type="http://schemas.openxmlformats.org/officeDocument/2006/relationships/image" Target="../media/image36.svg"/><Relationship Id="rId2" Type="http://schemas.openxmlformats.org/officeDocument/2006/relationships/notesSlide" Target="../notesSlides/notesSlide9.xml"/><Relationship Id="rId1" Type="http://schemas.openxmlformats.org/officeDocument/2006/relationships/slideLayout" Target="../slideLayouts/slideLayout144.xml"/><Relationship Id="rId6" Type="http://schemas.openxmlformats.org/officeDocument/2006/relationships/image" Target="../media/image35.png"/><Relationship Id="rId11" Type="http://schemas.openxmlformats.org/officeDocument/2006/relationships/image" Target="../media/image40.svg"/><Relationship Id="rId5" Type="http://schemas.microsoft.com/office/2007/relationships/hdphoto" Target="../media/hdphoto1.wdp"/><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svg"/></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10.xml"/><Relationship Id="rId1" Type="http://schemas.openxmlformats.org/officeDocument/2006/relationships/slideLayout" Target="../slideLayouts/slideLayout142.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33.svg"/><Relationship Id="rId3" Type="http://schemas.openxmlformats.org/officeDocument/2006/relationships/hyperlink" Target="https://videncenter.kl.dk/viden-og-vaerktoejer/ai/ai-ordbog" TargetMode="External"/><Relationship Id="rId7" Type="http://schemas.openxmlformats.org/officeDocument/2006/relationships/image" Target="../media/image56.svg"/><Relationship Id="rId12"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42.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5" Type="http://schemas.openxmlformats.org/officeDocument/2006/relationships/image" Target="../media/image31.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vimeo.com/1146881155?share=copy" TargetMode="External"/><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44.xml"/><Relationship Id="rId6" Type="http://schemas.openxmlformats.org/officeDocument/2006/relationships/image" Target="../media/image61.png"/><Relationship Id="rId11" Type="http://schemas.openxmlformats.org/officeDocument/2006/relationships/image" Target="../media/image40.svg"/><Relationship Id="rId5" Type="http://schemas.openxmlformats.org/officeDocument/2006/relationships/image" Target="../media/image38.svg"/><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44.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hyperlink" Target="https://www.kl.dk/videncenter/viden-og-vaerktoejer/ai/kommunernes-ai-landkort" TargetMode="External"/><Relationship Id="rId2" Type="http://schemas.openxmlformats.org/officeDocument/2006/relationships/notesSlide" Target="../notesSlides/notesSlide14.xml"/><Relationship Id="rId1" Type="http://schemas.openxmlformats.org/officeDocument/2006/relationships/slideLayout" Target="../slideLayouts/slideLayout144.xml"/><Relationship Id="rId5" Type="http://schemas.microsoft.com/office/2007/relationships/hdphoto" Target="../media/hdphoto3.wdp"/><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44.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44.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4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hyperlink" Target="https://vimeo.com/1146585613?share=copy"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42.xml"/><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44.xml"/><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71.png"/><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44.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144.xml"/><Relationship Id="rId6" Type="http://schemas.openxmlformats.org/officeDocument/2006/relationships/hyperlink" Target="https://vimeo.com/1146586725?share=copy" TargetMode="External"/><Relationship Id="rId5" Type="http://schemas.openxmlformats.org/officeDocument/2006/relationships/image" Target="../media/image29.sv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dataetiskraad.dk/Media/638741872646360392/Dataetisk%20R%C3%A5ds%20rapport%20om%20generativ%20AI.pdf" TargetMode="External"/><Relationship Id="rId2" Type="http://schemas.openxmlformats.org/officeDocument/2006/relationships/notesSlide" Target="../notesSlides/notesSlide22.xml"/><Relationship Id="rId1" Type="http://schemas.openxmlformats.org/officeDocument/2006/relationships/slideLayout" Target="../slideLayouts/slideLayout14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144.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26.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71.pn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44.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144.xml"/><Relationship Id="rId6" Type="http://schemas.openxmlformats.org/officeDocument/2006/relationships/hyperlink" Target="https://vimeo.com/1146587232?share=copy" TargetMode="External"/><Relationship Id="rId5" Type="http://schemas.openxmlformats.org/officeDocument/2006/relationships/image" Target="../media/image29.sv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hyperlink" Target="https://www.digmin.dk/Media/638851342351888980/Publikation%20-%20Mere%20tid%20til%20det%20vigtige.pdf" TargetMode="External"/><Relationship Id="rId7" Type="http://schemas.openxmlformats.org/officeDocument/2006/relationships/hyperlink" Target="https://www.europarl.europa.eu/meetdocs/2014_2019/plmrep/COMMITTEES/JURI/DV/2019/11-06/Ethics-guidelines-AI_DA.pdf" TargetMode="External"/><Relationship Id="rId2" Type="http://schemas.openxmlformats.org/officeDocument/2006/relationships/notesSlide" Target="../notesSlides/notesSlide26.xml"/><Relationship Id="rId1" Type="http://schemas.openxmlformats.org/officeDocument/2006/relationships/slideLayout" Target="../slideLayouts/slideLayout144.xml"/><Relationship Id="rId6" Type="http://schemas.openxmlformats.org/officeDocument/2006/relationships/hyperlink" Target="https://www.kl.dk/media/elkp3svp/inspirationskatalog-om-kompetenceforloeb-11-12-2024.pdf" TargetMode="External"/><Relationship Id="rId5" Type="http://schemas.openxmlformats.org/officeDocument/2006/relationships/hyperlink" Target="https://faellesomaarhus.aarhus.dk/media/oyofqnys/kunstig-intelligens-fornyer-velfaerden-grafisk-version.pdf?format=noformat" TargetMode="External"/><Relationship Id="rId4" Type="http://schemas.openxmlformats.org/officeDocument/2006/relationships/hyperlink" Target="https://www.digmin.dk/Media/638688933086845319/Regeringspublikation,-Kunstig-intelligens_TILG.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44.xml"/><Relationship Id="rId5" Type="http://schemas.openxmlformats.org/officeDocument/2006/relationships/hyperlink" Target="https://videncenter.kl.dk/teknologier/kommunernes-teknologiradar" TargetMode="External"/><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4.xml"/></Relationships>
</file>

<file path=ppt/slides/_rels/slide30.xml.rels><?xml version="1.0" encoding="UTF-8" standalone="yes"?>
<Relationships xmlns="http://schemas.openxmlformats.org/package/2006/relationships"><Relationship Id="rId8" Type="http://schemas.openxmlformats.org/officeDocument/2006/relationships/hyperlink" Target="https://digst.dk/tilsyn/ai-forordningen/reglerne-i-ai-forordningen/forbudte-former-for-ai-praksis/" TargetMode="External"/><Relationship Id="rId3" Type="http://schemas.openxmlformats.org/officeDocument/2006/relationships/image" Target="../media/image32.png"/><Relationship Id="rId7" Type="http://schemas.openxmlformats.org/officeDocument/2006/relationships/hyperlink" Target="https://digst.dk/tilsyn/ai-forordningen/reglerne-i-ai-forordningen/" TargetMode="External"/><Relationship Id="rId2" Type="http://schemas.openxmlformats.org/officeDocument/2006/relationships/notesSlide" Target="../notesSlides/notesSlide28.xml"/><Relationship Id="rId1" Type="http://schemas.openxmlformats.org/officeDocument/2006/relationships/slideLayout" Target="../slideLayouts/slideLayout14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3.svg"/><Relationship Id="rId9" Type="http://schemas.openxmlformats.org/officeDocument/2006/relationships/hyperlink" Target="https://www.kl.dk/videncenter/viden-og-vaerktoejer/databeskyttelse-cyber-og-informationssikkerhed/databeskyttelse-og-jura/juridisk-ai-vaerktoejskasse"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www.komponent.dk/forvaltning/kommunernes-ai-skole" TargetMode="External"/><Relationship Id="rId7" Type="http://schemas.openxmlformats.org/officeDocument/2006/relationships/image" Target="../media/image31.svg"/><Relationship Id="rId2" Type="http://schemas.openxmlformats.org/officeDocument/2006/relationships/notesSlide" Target="../notesSlides/notesSlide29.xml"/><Relationship Id="rId1" Type="http://schemas.openxmlformats.org/officeDocument/2006/relationships/slideLayout" Target="../slideLayouts/slideLayout144.xml"/><Relationship Id="rId6" Type="http://schemas.openxmlformats.org/officeDocument/2006/relationships/image" Target="../media/image30.png"/><Relationship Id="rId5" Type="http://schemas.openxmlformats.org/officeDocument/2006/relationships/hyperlink" Target="https://digst.dk/tilsyn/ai-forordningen/reglerne-i-ai-forordningen/ai-faerdigheder/" TargetMode="External"/><Relationship Id="rId4" Type="http://schemas.openxmlformats.org/officeDocument/2006/relationships/hyperlink" Target="https://videncenter.kl.dk/viden-og-vaerktoejer/digital-transformation/kompetencer-og-digitalt-mindset/kompetencehjulet" TargetMode="External"/><Relationship Id="rId9" Type="http://schemas.openxmlformats.org/officeDocument/2006/relationships/image" Target="../media/image52.sv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44.xml"/><Relationship Id="rId6" Type="http://schemas.openxmlformats.org/officeDocument/2006/relationships/hyperlink" Target="https://www.kl.dk/media/elkp3svp/inspirationskatalog-om-kompetenceforloeb-11-12-2024.pdf" TargetMode="External"/><Relationship Id="rId5" Type="http://schemas.openxmlformats.org/officeDocument/2006/relationships/hyperlink" Target="https://vpt.dk/borgerservice-og-beskaeftigelse/5-medarbejdertyper-ai-skaber-nysgerrighed-og-bekymring" TargetMode="External"/><Relationship Id="rId4" Type="http://schemas.openxmlformats.org/officeDocument/2006/relationships/image" Target="../media/image31.svg"/></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lederweb.dk/hvordan-leder-man-implementering-af-generativ-ai-ny-webinarraekke-til-ledere/" TargetMode="External"/><Relationship Id="rId7" Type="http://schemas.openxmlformats.org/officeDocument/2006/relationships/hyperlink" Target="https://www.lederweb.dk/ledelseafdigitalinnovation/" TargetMode="External"/><Relationship Id="rId2" Type="http://schemas.openxmlformats.org/officeDocument/2006/relationships/notesSlide" Target="../notesSlides/notesSlide31.xml"/><Relationship Id="rId1" Type="http://schemas.openxmlformats.org/officeDocument/2006/relationships/slideLayout" Target="../slideLayouts/slideLayout144.xml"/><Relationship Id="rId6" Type="http://schemas.openxmlformats.org/officeDocument/2006/relationships/hyperlink" Target="https://vpt.dk/sites/default/files/2026-01/Bedre%20implementering%20af%20ny%20teknologi.pdf" TargetMode="External"/><Relationship Id="rId5" Type="http://schemas.openxmlformats.org/officeDocument/2006/relationships/hyperlink" Target="https://vpt.dk/sites/default/files/2022-05/Fremf%C3%A6rd%20Sammen%20om%20ny%20teknologi.pdf" TargetMode="External"/><Relationship Id="rId4" Type="http://schemas.openxmlformats.org/officeDocument/2006/relationships/hyperlink" Target="https://www.lederweb.dk/podcast-ledelse-og-ai/" TargetMode="External"/><Relationship Id="rId9" Type="http://schemas.openxmlformats.org/officeDocument/2006/relationships/image" Target="../media/image31.svg"/></Relationships>
</file>

<file path=ppt/slides/_rels/slide3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71.png"/><Relationship Id="rId7"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44.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72.sv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144.xml"/><Relationship Id="rId6" Type="http://schemas.openxmlformats.org/officeDocument/2006/relationships/hyperlink" Target="https://vimeo.com/1146870334?share=copy" TargetMode="External"/><Relationship Id="rId5" Type="http://schemas.openxmlformats.org/officeDocument/2006/relationships/image" Target="../media/image29.sv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hyperlink" Target="https://www.kl.dk/videncenter/viden-og-vaerktoejer/ai" TargetMode="External"/><Relationship Id="rId2" Type="http://schemas.openxmlformats.org/officeDocument/2006/relationships/notesSlide" Target="../notesSlides/notesSlide34.xml"/><Relationship Id="rId1" Type="http://schemas.openxmlformats.org/officeDocument/2006/relationships/slideLayout" Target="../slideLayouts/slideLayout144.xml"/><Relationship Id="rId4" Type="http://schemas.openxmlformats.org/officeDocument/2006/relationships/hyperlink" Target="https://vpt.dk/organisation-udvikling/vaerktoejer-til-implementering-af-ny-teknologi"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134.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38.xml.rels><?xml version="1.0" encoding="UTF-8" standalone="yes"?>
<Relationships xmlns="http://schemas.openxmlformats.org/package/2006/relationships"><Relationship Id="rId3" Type="http://schemas.openxmlformats.org/officeDocument/2006/relationships/hyperlink" Target="https://vimeo.com/1146870334?share=copy" TargetMode="External"/><Relationship Id="rId2" Type="http://schemas.openxmlformats.org/officeDocument/2006/relationships/notesSlide" Target="../notesSlides/notesSlide36.xml"/><Relationship Id="rId1" Type="http://schemas.openxmlformats.org/officeDocument/2006/relationships/slideLayout" Target="../slideLayouts/slideLayout144.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161.xml"/><Relationship Id="rId4" Type="http://schemas.openxmlformats.org/officeDocument/2006/relationships/image" Target="../media/image9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40.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svg"/><Relationship Id="rId2" Type="http://schemas.openxmlformats.org/officeDocument/2006/relationships/notesSlide" Target="../notesSlides/notesSlide38.xml"/><Relationship Id="rId1" Type="http://schemas.openxmlformats.org/officeDocument/2006/relationships/slideLayout" Target="../slideLayouts/slideLayout144.xml"/><Relationship Id="rId6" Type="http://schemas.openxmlformats.org/officeDocument/2006/relationships/image" Target="../media/image98.sv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31.xml"/><Relationship Id="rId4" Type="http://schemas.openxmlformats.org/officeDocument/2006/relationships/image" Target="../media/image106.sv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08.sv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161.xml"/><Relationship Id="rId4" Type="http://schemas.openxmlformats.org/officeDocument/2006/relationships/image" Target="../media/image94.sv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144.xml"/><Relationship Id="rId4" Type="http://schemas.openxmlformats.org/officeDocument/2006/relationships/image" Target="../media/image110.svg"/></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3.xml"/><Relationship Id="rId1" Type="http://schemas.openxmlformats.org/officeDocument/2006/relationships/slideLayout" Target="../slideLayouts/slideLayout161.xml"/><Relationship Id="rId5" Type="http://schemas.openxmlformats.org/officeDocument/2006/relationships/hyperlink" Target="https://faellesomaarhus.aarhus.dk/digitalisering-og-ai/ai-screeningsvaerktoej-kan-vi-maa-vi-boer-vi" TargetMode="External"/><Relationship Id="rId4" Type="http://schemas.openxmlformats.org/officeDocument/2006/relationships/image" Target="../media/image106.svg"/></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4.xml"/><Relationship Id="rId1" Type="http://schemas.openxmlformats.org/officeDocument/2006/relationships/slideLayout" Target="../slideLayouts/slideLayout144.xml"/><Relationship Id="rId4" Type="http://schemas.openxmlformats.org/officeDocument/2006/relationships/image" Target="../media/image112.sv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161.xml"/><Relationship Id="rId4" Type="http://schemas.openxmlformats.org/officeDocument/2006/relationships/image" Target="../media/image94.svg"/></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144.xml"/><Relationship Id="rId4" Type="http://schemas.openxmlformats.org/officeDocument/2006/relationships/image" Target="../media/image113.svg"/></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7.xml"/><Relationship Id="rId1" Type="http://schemas.openxmlformats.org/officeDocument/2006/relationships/slideLayout" Target="../slideLayouts/slideLayout161.xml"/><Relationship Id="rId4" Type="http://schemas.openxmlformats.org/officeDocument/2006/relationships/image" Target="../media/image10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4.xml"/></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144.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49.xml"/><Relationship Id="rId1" Type="http://schemas.openxmlformats.org/officeDocument/2006/relationships/slideLayout" Target="../slideLayouts/slideLayout134.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4.xml"/></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6.svg"/><Relationship Id="rId2" Type="http://schemas.openxmlformats.org/officeDocument/2006/relationships/notesSlide" Target="../notesSlides/notesSlide51.xml"/><Relationship Id="rId1" Type="http://schemas.openxmlformats.org/officeDocument/2006/relationships/slideLayout" Target="../slideLayouts/slideLayout144.xml"/><Relationship Id="rId6" Type="http://schemas.openxmlformats.org/officeDocument/2006/relationships/image" Target="../media/image125.png"/><Relationship Id="rId5" Type="http://schemas.openxmlformats.org/officeDocument/2006/relationships/hyperlink" Target="https://vimeo.com/1146584515?share=copy" TargetMode="External"/><Relationship Id="rId4" Type="http://schemas.openxmlformats.org/officeDocument/2006/relationships/image" Target="../media/image124.svg"/></Relationships>
</file>

<file path=ppt/slides/_rels/slide54.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52.xml"/><Relationship Id="rId1" Type="http://schemas.openxmlformats.org/officeDocument/2006/relationships/slideLayout" Target="../slideLayouts/slideLayout160.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svg"/></Relationships>
</file>

<file path=ppt/slides/_rels/slide55.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53.xml"/><Relationship Id="rId1" Type="http://schemas.openxmlformats.org/officeDocument/2006/relationships/slideLayout" Target="../slideLayouts/slideLayout160.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svg"/></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6.svg"/><Relationship Id="rId2" Type="http://schemas.openxmlformats.org/officeDocument/2006/relationships/notesSlide" Target="../notesSlides/notesSlide54.xml"/><Relationship Id="rId1" Type="http://schemas.openxmlformats.org/officeDocument/2006/relationships/slideLayout" Target="../slideLayouts/slideLayout144.xml"/><Relationship Id="rId6" Type="http://schemas.openxmlformats.org/officeDocument/2006/relationships/image" Target="../media/image125.png"/><Relationship Id="rId5" Type="http://schemas.openxmlformats.org/officeDocument/2006/relationships/hyperlink" Target="https://vimeo.com/1146585613?share=copy" TargetMode="External"/><Relationship Id="rId4" Type="http://schemas.openxmlformats.org/officeDocument/2006/relationships/image" Target="../media/image124.svg"/></Relationships>
</file>

<file path=ppt/slides/_rels/slide57.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33.png"/><Relationship Id="rId7" Type="http://schemas.openxmlformats.org/officeDocument/2006/relationships/image" Target="../media/image134.png"/><Relationship Id="rId2" Type="http://schemas.openxmlformats.org/officeDocument/2006/relationships/notesSlide" Target="../notesSlides/notesSlide55.xml"/><Relationship Id="rId1" Type="http://schemas.openxmlformats.org/officeDocument/2006/relationships/slideLayout" Target="../slideLayouts/slideLayout144.xml"/><Relationship Id="rId6" Type="http://schemas.openxmlformats.org/officeDocument/2006/relationships/image" Target="../media/image36.svg"/><Relationship Id="rId11" Type="http://schemas.openxmlformats.org/officeDocument/2006/relationships/hyperlink" Target="https://vimeo.com/1146883705?share=copy" TargetMode="External"/><Relationship Id="rId5" Type="http://schemas.openxmlformats.org/officeDocument/2006/relationships/image" Target="../media/image35.png"/><Relationship Id="rId10" Type="http://schemas.openxmlformats.org/officeDocument/2006/relationships/image" Target="../media/image137.svg"/><Relationship Id="rId4" Type="http://schemas.microsoft.com/office/2007/relationships/hdphoto" Target="../media/hdphoto4.wdp"/><Relationship Id="rId9" Type="http://schemas.openxmlformats.org/officeDocument/2006/relationships/image" Target="../media/image136.png"/></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hyperlink" Target="https://vimeo.com/1146586725?share=copy" TargetMode="External"/><Relationship Id="rId2" Type="http://schemas.openxmlformats.org/officeDocument/2006/relationships/notesSlide" Target="../notesSlides/notesSlide56.xml"/><Relationship Id="rId1" Type="http://schemas.openxmlformats.org/officeDocument/2006/relationships/slideLayout" Target="../slideLayouts/slideLayout144.xml"/><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6.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4.xml"/></Relationships>
</file>

<file path=ppt/slides/_rels/slide6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uvm.dk/media/dylly3ye/250626-tilgaengeliggjort-anbefalinger-om-brug-af-generativ-ai-i-undervisningen-i-folkeskolen.pdf" TargetMode="External"/><Relationship Id="rId7" Type="http://schemas.openxmlformats.org/officeDocument/2006/relationships/image" Target="../media/image124.svg"/><Relationship Id="rId2" Type="http://schemas.openxmlformats.org/officeDocument/2006/relationships/notesSlide" Target="../notesSlides/notesSlide58.xml"/><Relationship Id="rId1" Type="http://schemas.openxmlformats.org/officeDocument/2006/relationships/slideLayout" Target="../slideLayouts/slideLayout144.xml"/><Relationship Id="rId6" Type="http://schemas.openxmlformats.org/officeDocument/2006/relationships/image" Target="../media/image123.png"/><Relationship Id="rId5" Type="http://schemas.openxmlformats.org/officeDocument/2006/relationships/hyperlink" Target="https://stil.dk/media/euwhigzs/250526-vejledning-om-lovlig-brug-af-kunstig-intelligens-for-uddannelsesinstitutionerne.pdf" TargetMode="External"/><Relationship Id="rId4" Type="http://schemas.openxmlformats.org/officeDocument/2006/relationships/hyperlink" Target="https://www.kl.dk/videncenter/fagomraader/dagtilbud-og-skole/teknologierne-paa-dagtilbud-og-skoleomraadet" TargetMode="External"/><Relationship Id="rId9" Type="http://schemas.openxmlformats.org/officeDocument/2006/relationships/image" Target="../media/image31.svg"/></Relationships>
</file>

<file path=ppt/slides/_rels/slide61.xml.rels><?xml version="1.0" encoding="UTF-8" standalone="yes"?>
<Relationships xmlns="http://schemas.openxmlformats.org/package/2006/relationships"><Relationship Id="rId3" Type="http://schemas.openxmlformats.org/officeDocument/2006/relationships/hyperlink" Target="https://www.kl.dk/media/b5vdleog/inspirationskatalog-fem-eksempler-paa-arbejdet-med-ai-faerdigheder-for-personale-i-grundskolen.pdf" TargetMode="External"/><Relationship Id="rId7" Type="http://schemas.openxmlformats.org/officeDocument/2006/relationships/image" Target="../media/image31.svg"/><Relationship Id="rId2" Type="http://schemas.openxmlformats.org/officeDocument/2006/relationships/notesSlide" Target="../notesSlides/notesSlide59.xml"/><Relationship Id="rId1" Type="http://schemas.openxmlformats.org/officeDocument/2006/relationships/slideLayout" Target="../slideLayouts/slideLayout144.xml"/><Relationship Id="rId6" Type="http://schemas.openxmlformats.org/officeDocument/2006/relationships/image" Target="../media/image30.png"/><Relationship Id="rId5" Type="http://schemas.openxmlformats.org/officeDocument/2006/relationships/image" Target="../media/image124.svg"/><Relationship Id="rId4" Type="http://schemas.openxmlformats.org/officeDocument/2006/relationships/image" Target="../media/image123.png"/></Relationships>
</file>

<file path=ppt/slides/_rels/slide62.xml.rels><?xml version="1.0" encoding="UTF-8" standalone="yes"?>
<Relationships xmlns="http://schemas.openxmlformats.org/package/2006/relationships"><Relationship Id="rId3" Type="http://schemas.openxmlformats.org/officeDocument/2006/relationships/hyperlink" Target="https://www.kl.dk/videncenter/nyheder/2025/inspirationskatalog-saadan-bruger-personale-i-grundskolen-ai-i-forberedelsen" TargetMode="External"/><Relationship Id="rId2" Type="http://schemas.openxmlformats.org/officeDocument/2006/relationships/notesSlide" Target="../notesSlides/notesSlide60.xml"/><Relationship Id="rId1" Type="http://schemas.openxmlformats.org/officeDocument/2006/relationships/slideLayout" Target="../slideLayouts/slideLayout144.xml"/><Relationship Id="rId6" Type="http://schemas.openxmlformats.org/officeDocument/2006/relationships/hyperlink" Target="https://folkeskolen.dk/wp-content/uploads/2025/05/Kom20godt20i20gang20med20AI20pC3A520skolerne201-2.pdf" TargetMode="External"/><Relationship Id="rId5" Type="http://schemas.openxmlformats.org/officeDocument/2006/relationships/hyperlink" Target="https://vpt.dk/folkeskole/ai-er-et-spark-et-vist-sted-til-undervisningen" TargetMode="External"/><Relationship Id="rId4" Type="http://schemas.openxmlformats.org/officeDocument/2006/relationships/hyperlink" Target="https://www.kl.dk/videncenter/nyheder/2025/ai-i-klasselokalet-se-hvordan-otte-kommuner-griber-det-a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vpt.dk/projekt/kunstig-intelligens-der-styrker-velfaerden" TargetMode="External"/><Relationship Id="rId2" Type="http://schemas.openxmlformats.org/officeDocument/2006/relationships/notesSlide" Target="../notesSlides/notesSlide61.xml"/><Relationship Id="rId1" Type="http://schemas.openxmlformats.org/officeDocument/2006/relationships/slideLayout" Target="../slideLayouts/slideLayout144.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hyperlink" Target="https://vimeo.com/1146870334?share=copy"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62.xml"/><Relationship Id="rId1" Type="http://schemas.openxmlformats.org/officeDocument/2006/relationships/slideLayout" Target="../slideLayouts/slideLayout134.xml"/><Relationship Id="rId6" Type="http://schemas.openxmlformats.org/officeDocument/2006/relationships/image" Target="../media/image141.svg"/><Relationship Id="rId5" Type="http://schemas.openxmlformats.org/officeDocument/2006/relationships/image" Target="../media/image140.png"/><Relationship Id="rId4" Type="http://schemas.openxmlformats.org/officeDocument/2006/relationships/image" Target="../media/image139.sv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4.xml"/></Relationships>
</file>

<file path=ppt/slides/_rels/slide66.xml.rels><?xml version="1.0" encoding="UTF-8" standalone="yes"?>
<Relationships xmlns="http://schemas.openxmlformats.org/package/2006/relationships"><Relationship Id="rId3" Type="http://schemas.openxmlformats.org/officeDocument/2006/relationships/hyperlink" Target="https://vimeo.com/1146584515?share=copy" TargetMode="External"/><Relationship Id="rId7" Type="http://schemas.openxmlformats.org/officeDocument/2006/relationships/image" Target="../media/image146.svg"/><Relationship Id="rId2" Type="http://schemas.openxmlformats.org/officeDocument/2006/relationships/notesSlide" Target="../notesSlides/notesSlide64.xml"/><Relationship Id="rId1" Type="http://schemas.openxmlformats.org/officeDocument/2006/relationships/slideLayout" Target="../slideLayouts/slideLayout144.xml"/><Relationship Id="rId6" Type="http://schemas.openxmlformats.org/officeDocument/2006/relationships/image" Target="../media/image145.png"/><Relationship Id="rId5" Type="http://schemas.openxmlformats.org/officeDocument/2006/relationships/image" Target="../media/image144.svg"/><Relationship Id="rId4" Type="http://schemas.openxmlformats.org/officeDocument/2006/relationships/image" Target="../media/image143.png"/></Relationships>
</file>

<file path=ppt/slides/_rels/slide67.xml.rels><?xml version="1.0" encoding="UTF-8" standalone="yes"?>
<Relationships xmlns="http://schemas.openxmlformats.org/package/2006/relationships"><Relationship Id="rId8" Type="http://schemas.openxmlformats.org/officeDocument/2006/relationships/image" Target="../media/image152.sv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65.xml"/><Relationship Id="rId1" Type="http://schemas.openxmlformats.org/officeDocument/2006/relationships/slideLayout" Target="../slideLayouts/slideLayout30.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48.svg"/></Relationships>
</file>

<file path=ppt/slides/_rels/slide68.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image" Target="../media/image147.png"/><Relationship Id="rId7" Type="http://schemas.openxmlformats.org/officeDocument/2006/relationships/image" Target="../media/image149.png"/><Relationship Id="rId2" Type="http://schemas.openxmlformats.org/officeDocument/2006/relationships/notesSlide" Target="../notesSlides/notesSlide66.xml"/><Relationship Id="rId1" Type="http://schemas.openxmlformats.org/officeDocument/2006/relationships/slideLayout" Target="../slideLayouts/slideLayout160.xml"/><Relationship Id="rId6" Type="http://schemas.openxmlformats.org/officeDocument/2006/relationships/image" Target="../media/image152.svg"/><Relationship Id="rId5" Type="http://schemas.openxmlformats.org/officeDocument/2006/relationships/image" Target="../media/image151.png"/><Relationship Id="rId4" Type="http://schemas.openxmlformats.org/officeDocument/2006/relationships/image" Target="../media/image148.svg"/><Relationship Id="rId9" Type="http://schemas.openxmlformats.org/officeDocument/2006/relationships/hyperlink" Target="https://via.ritzau.dk/pressemeddelelse/14191144/digital-hjaelper-giver-faerre-fald-og-mere-tid-til-kvalitet-pa-plejehjem&#8203;"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54.svg"/><Relationship Id="rId2" Type="http://schemas.openxmlformats.org/officeDocument/2006/relationships/notesSlide" Target="../notesSlides/notesSlide67.xml"/><Relationship Id="rId1" Type="http://schemas.openxmlformats.org/officeDocument/2006/relationships/slideLayout" Target="../slideLayouts/slideLayout144.xml"/><Relationship Id="rId6" Type="http://schemas.openxmlformats.org/officeDocument/2006/relationships/image" Target="../media/image153.png"/><Relationship Id="rId5" Type="http://schemas.openxmlformats.org/officeDocument/2006/relationships/hyperlink" Target="https://vimeo.com/1146585613?share=copy" TargetMode="External"/><Relationship Id="rId4" Type="http://schemas.openxmlformats.org/officeDocument/2006/relationships/image" Target="../media/image144.sv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hyperlink" Target="https://vimeo.com/1146586725?share=copy" TargetMode="External"/><Relationship Id="rId7" Type="http://schemas.openxmlformats.org/officeDocument/2006/relationships/image" Target="../media/image144.svg"/><Relationship Id="rId2" Type="http://schemas.openxmlformats.org/officeDocument/2006/relationships/notesSlide" Target="../notesSlides/notesSlide68.xml"/><Relationship Id="rId1" Type="http://schemas.openxmlformats.org/officeDocument/2006/relationships/slideLayout" Target="../slideLayouts/slideLayout144.xml"/><Relationship Id="rId6" Type="http://schemas.openxmlformats.org/officeDocument/2006/relationships/image" Target="../media/image143.png"/><Relationship Id="rId5" Type="http://schemas.openxmlformats.org/officeDocument/2006/relationships/image" Target="../media/image154.svg"/><Relationship Id="rId4" Type="http://schemas.openxmlformats.org/officeDocument/2006/relationships/image" Target="../media/image15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4.xml"/></Relationships>
</file>

<file path=ppt/slides/_rels/slide7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hyperlink" Target="https://www.kl.dk/videncenter/fagomraader/sundhed-og-aeldre/teknologierne-paa-sundheds-og-aeldreomraadet" TargetMode="External"/><Relationship Id="rId7" Type="http://schemas.openxmlformats.org/officeDocument/2006/relationships/image" Target="../media/image30.png"/><Relationship Id="rId2" Type="http://schemas.openxmlformats.org/officeDocument/2006/relationships/notesSlide" Target="../notesSlides/notesSlide70.xml"/><Relationship Id="rId1" Type="http://schemas.openxmlformats.org/officeDocument/2006/relationships/slideLayout" Target="../slideLayouts/slideLayout144.xml"/><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hyperlink" Target="https://videncenter.kl.dk/fagomraader/dagtilbud-og-skole/teknologierne-paa-dagtilbud-og-skoleomraadet&#8203;"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dsr.dk/lederforeningen/ledelsesmagasinet-forkant/juni-25/kunstig-intelligens/" TargetMode="External"/><Relationship Id="rId7" Type="http://schemas.openxmlformats.org/officeDocument/2006/relationships/image" Target="../media/image31.svg"/><Relationship Id="rId2" Type="http://schemas.openxmlformats.org/officeDocument/2006/relationships/notesSlide" Target="../notesSlides/notesSlide71.xml"/><Relationship Id="rId1" Type="http://schemas.openxmlformats.org/officeDocument/2006/relationships/slideLayout" Target="../slideLayouts/slideLayout144.xml"/><Relationship Id="rId6" Type="http://schemas.openxmlformats.org/officeDocument/2006/relationships/image" Target="../media/image30.png"/><Relationship Id="rId5" Type="http://schemas.openxmlformats.org/officeDocument/2006/relationships/image" Target="../media/image144.svg"/><Relationship Id="rId4" Type="http://schemas.openxmlformats.org/officeDocument/2006/relationships/image" Target="../media/image143.png"/></Relationships>
</file>

<file path=ppt/slides/_rels/slide74.xml.rels><?xml version="1.0" encoding="UTF-8" standalone="yes"?>
<Relationships xmlns="http://schemas.openxmlformats.org/package/2006/relationships"><Relationship Id="rId3" Type="http://schemas.openxmlformats.org/officeDocument/2006/relationships/hyperlink" Target="https://vpt.dk/hjemmepleje/ai-gevinster-i-aeldreplejen-medarbejderne-vil-det-gerne" TargetMode="External"/><Relationship Id="rId2" Type="http://schemas.openxmlformats.org/officeDocument/2006/relationships/notesSlide" Target="../notesSlides/notesSlide72.xml"/><Relationship Id="rId1" Type="http://schemas.openxmlformats.org/officeDocument/2006/relationships/slideLayout" Target="../slideLayouts/slideLayout144.xml"/><Relationship Id="rId4" Type="http://schemas.openxmlformats.org/officeDocument/2006/relationships/hyperlink" Target="https://vpt.dk/aeldre-og-sundhed/se-webinar-ai-i-aeldreplejens-dokumentation-hvad-kraever-det"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3.xml"/><Relationship Id="rId1" Type="http://schemas.openxmlformats.org/officeDocument/2006/relationships/slideLayout" Target="../slideLayouts/slideLayout144.xml"/><Relationship Id="rId6" Type="http://schemas.openxmlformats.org/officeDocument/2006/relationships/hyperlink" Target="https://vimeo.com/1146870334?share=copy" TargetMode="External"/><Relationship Id="rId5" Type="http://schemas.openxmlformats.org/officeDocument/2006/relationships/hyperlink" Target="https://vpt.dk/projekt/kunstig-intelligens-der-styrker-velfaerden" TargetMode="External"/><Relationship Id="rId4" Type="http://schemas.openxmlformats.org/officeDocument/2006/relationships/image" Target="../media/image155.svg"/></Relationships>
</file>

<file path=ppt/slides/_rels/slide76.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74.xml"/><Relationship Id="rId1" Type="http://schemas.openxmlformats.org/officeDocument/2006/relationships/slideLayout" Target="../slideLayouts/slideLayout134.xml"/><Relationship Id="rId6" Type="http://schemas.openxmlformats.org/officeDocument/2006/relationships/image" Target="../media/image159.svg"/><Relationship Id="rId5" Type="http://schemas.openxmlformats.org/officeDocument/2006/relationships/image" Target="../media/image158.png"/><Relationship Id="rId4" Type="http://schemas.openxmlformats.org/officeDocument/2006/relationships/image" Target="../media/image157.sv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4.xml"/></Relationships>
</file>

<file path=ppt/slides/_rels/slide78.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4.svg"/><Relationship Id="rId2" Type="http://schemas.openxmlformats.org/officeDocument/2006/relationships/notesSlide" Target="../notesSlides/notesSlide76.xml"/><Relationship Id="rId1" Type="http://schemas.openxmlformats.org/officeDocument/2006/relationships/slideLayout" Target="../slideLayouts/slideLayout144.xml"/><Relationship Id="rId6" Type="http://schemas.openxmlformats.org/officeDocument/2006/relationships/image" Target="../media/image163.png"/><Relationship Id="rId5" Type="http://schemas.openxmlformats.org/officeDocument/2006/relationships/hyperlink" Target="https://vimeo.com/1146584515?share=copy" TargetMode="External"/><Relationship Id="rId4" Type="http://schemas.openxmlformats.org/officeDocument/2006/relationships/image" Target="../media/image162.svg"/></Relationships>
</file>

<file path=ppt/slides/_rels/slide79.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77.xml"/><Relationship Id="rId1" Type="http://schemas.openxmlformats.org/officeDocument/2006/relationships/slideLayout" Target="../slideLayouts/slideLayout160.xml"/><Relationship Id="rId6" Type="http://schemas.openxmlformats.org/officeDocument/2006/relationships/image" Target="../media/image168.svg"/><Relationship Id="rId5" Type="http://schemas.openxmlformats.org/officeDocument/2006/relationships/image" Target="../media/image167.png"/><Relationship Id="rId4" Type="http://schemas.openxmlformats.org/officeDocument/2006/relationships/image" Target="../media/image166.sv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34.xml"/><Relationship Id="rId5" Type="http://schemas.openxmlformats.org/officeDocument/2006/relationships/image" Target="../media/image26.sv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hyperlink" Target="https://www.kl.dk/videncenter/nyheder/2024/ai-loesning-til-referatskrivning" TargetMode="External"/><Relationship Id="rId7" Type="http://schemas.openxmlformats.org/officeDocument/2006/relationships/image" Target="../media/image168.svg"/><Relationship Id="rId2" Type="http://schemas.openxmlformats.org/officeDocument/2006/relationships/notesSlide" Target="../notesSlides/notesSlide78.xml"/><Relationship Id="rId1" Type="http://schemas.openxmlformats.org/officeDocument/2006/relationships/slideLayout" Target="../slideLayouts/slideLayout160.xml"/><Relationship Id="rId6" Type="http://schemas.openxmlformats.org/officeDocument/2006/relationships/image" Target="../media/image167.png"/><Relationship Id="rId5" Type="http://schemas.openxmlformats.org/officeDocument/2006/relationships/image" Target="../media/image166.svg"/><Relationship Id="rId4" Type="http://schemas.openxmlformats.org/officeDocument/2006/relationships/image" Target="../media/image165.png"/><Relationship Id="rId9" Type="http://schemas.openxmlformats.org/officeDocument/2006/relationships/image" Target="../media/image170.svg"/></Relationships>
</file>

<file path=ppt/slides/_rels/slide81.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71.svg"/><Relationship Id="rId2" Type="http://schemas.openxmlformats.org/officeDocument/2006/relationships/notesSlide" Target="../notesSlides/notesSlide79.xml"/><Relationship Id="rId1" Type="http://schemas.openxmlformats.org/officeDocument/2006/relationships/slideLayout" Target="../slideLayouts/slideLayout144.xml"/><Relationship Id="rId6" Type="http://schemas.openxmlformats.org/officeDocument/2006/relationships/image" Target="../media/image163.png"/><Relationship Id="rId5" Type="http://schemas.openxmlformats.org/officeDocument/2006/relationships/hyperlink" Target="https://vimeo.com/1146585613?share=copy" TargetMode="External"/><Relationship Id="rId4" Type="http://schemas.openxmlformats.org/officeDocument/2006/relationships/image" Target="../media/image162.svg"/></Relationships>
</file>

<file path=ppt/slides/_rels/slide82.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71.svg"/><Relationship Id="rId2" Type="http://schemas.openxmlformats.org/officeDocument/2006/relationships/notesSlide" Target="../notesSlides/notesSlide80.xml"/><Relationship Id="rId1" Type="http://schemas.openxmlformats.org/officeDocument/2006/relationships/slideLayout" Target="../slideLayouts/slideLayout144.xml"/><Relationship Id="rId6" Type="http://schemas.openxmlformats.org/officeDocument/2006/relationships/image" Target="../media/image163.png"/><Relationship Id="rId5" Type="http://schemas.openxmlformats.org/officeDocument/2006/relationships/hyperlink" Target="https://vimeo.com/1146586725?share=copy" TargetMode="External"/><Relationship Id="rId4" Type="http://schemas.openxmlformats.org/officeDocument/2006/relationships/image" Target="../media/image162.sv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4.xml"/></Relationships>
</file>

<file path=ppt/slides/_rels/slide8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1.png"/><Relationship Id="rId7" Type="http://schemas.openxmlformats.org/officeDocument/2006/relationships/hyperlink" Target="https://www.kl.dk/videncenter/viden-og-vaerktoejer/databeskyttelse-cyber-og-informationssikkerhed/databeskyttelse-og-jura/juridisk-ai-vaerktoejskasse" TargetMode="External"/><Relationship Id="rId2" Type="http://schemas.openxmlformats.org/officeDocument/2006/relationships/notesSlide" Target="../notesSlides/notesSlide82.xml"/><Relationship Id="rId1" Type="http://schemas.openxmlformats.org/officeDocument/2006/relationships/slideLayout" Target="../slideLayouts/slideLayout144.xml"/><Relationship Id="rId6" Type="http://schemas.openxmlformats.org/officeDocument/2006/relationships/hyperlink" Target="https://videncenter.kl.dk/fagomraader/oekonomi-og-administration/teknologierne-paa-oekonomi-og-administrationsomraadet" TargetMode="External"/><Relationship Id="rId5" Type="http://schemas.openxmlformats.org/officeDocument/2006/relationships/hyperlink" Target="https://www.kl.dk/media/z52mk0xb/kommunernes-digitaliseringsstrategi-2026-2030.pdf" TargetMode="External"/><Relationship Id="rId4" Type="http://schemas.openxmlformats.org/officeDocument/2006/relationships/image" Target="../media/image162.svg"/><Relationship Id="rId9" Type="http://schemas.openxmlformats.org/officeDocument/2006/relationships/image" Target="../media/image31.svg"/></Relationships>
</file>

<file path=ppt/slides/_rels/slide8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162.svg"/></Relationships>
</file>

<file path=ppt/slides/_rels/slide86.xml.rels><?xml version="1.0" encoding="UTF-8" standalone="yes"?>
<Relationships xmlns="http://schemas.openxmlformats.org/package/2006/relationships"><Relationship Id="rId3" Type="http://schemas.openxmlformats.org/officeDocument/2006/relationships/hyperlink" Target="https://www.hk.dk/omhk/sektor/kommunal/kunstig-intelligens-og-fremtidens-administration" TargetMode="External"/><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hyperlink" Target="https://vpt.dk/projekt/kunstig-intelligens-der-styrker-velfaerden" TargetMode="External"/><Relationship Id="rId2" Type="http://schemas.openxmlformats.org/officeDocument/2006/relationships/notesSlide" Target="../notesSlides/notesSlide85.xml"/><Relationship Id="rId1" Type="http://schemas.openxmlformats.org/officeDocument/2006/relationships/slideLayout" Target="../slideLayouts/slideLayout144.xml"/><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hyperlink" Target="https://vimeo.com/1146870334?share=copy"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86.xml"/><Relationship Id="rId1" Type="http://schemas.openxmlformats.org/officeDocument/2006/relationships/slideLayout" Target="../slideLayouts/slideLayout134.xml"/><Relationship Id="rId6" Type="http://schemas.openxmlformats.org/officeDocument/2006/relationships/image" Target="../media/image175.svg"/><Relationship Id="rId5" Type="http://schemas.openxmlformats.org/officeDocument/2006/relationships/image" Target="../media/image174.png"/><Relationship Id="rId4" Type="http://schemas.openxmlformats.org/officeDocument/2006/relationships/image" Target="../media/image173.sv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44.xm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1146584515?share=copy" TargetMode="External"/><Relationship Id="rId2" Type="http://schemas.openxmlformats.org/officeDocument/2006/relationships/notesSlide" Target="../notesSlides/notesSlide7.xml"/><Relationship Id="rId1" Type="http://schemas.openxmlformats.org/officeDocument/2006/relationships/slideLayout" Target="../slideLayouts/slideLayout14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90.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hyperlink" Target="https://vimeo.com/1146584515?share=copy" TargetMode="External"/><Relationship Id="rId2" Type="http://schemas.openxmlformats.org/officeDocument/2006/relationships/notesSlide" Target="../notesSlides/notesSlide88.xml"/><Relationship Id="rId1" Type="http://schemas.openxmlformats.org/officeDocument/2006/relationships/slideLayout" Target="../slideLayouts/slideLayout144.xml"/><Relationship Id="rId6" Type="http://schemas.openxmlformats.org/officeDocument/2006/relationships/image" Target="../media/image180.svg"/><Relationship Id="rId5" Type="http://schemas.openxmlformats.org/officeDocument/2006/relationships/image" Target="../media/image179.png"/><Relationship Id="rId4" Type="http://schemas.openxmlformats.org/officeDocument/2006/relationships/image" Target="../media/image178.svg"/></Relationships>
</file>

<file path=ppt/slides/_rels/slide91.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89.xml"/><Relationship Id="rId1" Type="http://schemas.openxmlformats.org/officeDocument/2006/relationships/slideLayout" Target="../slideLayouts/slideLayout160.xml"/><Relationship Id="rId6" Type="http://schemas.openxmlformats.org/officeDocument/2006/relationships/image" Target="../media/image184.svg"/><Relationship Id="rId5" Type="http://schemas.openxmlformats.org/officeDocument/2006/relationships/image" Target="../media/image183.png"/><Relationship Id="rId4" Type="http://schemas.openxmlformats.org/officeDocument/2006/relationships/image" Target="../media/image182.svg"/></Relationships>
</file>

<file path=ppt/slides/_rels/slide92.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image" Target="../media/image185.png"/><Relationship Id="rId7" Type="http://schemas.openxmlformats.org/officeDocument/2006/relationships/image" Target="../media/image183.png"/><Relationship Id="rId2" Type="http://schemas.openxmlformats.org/officeDocument/2006/relationships/notesSlide" Target="../notesSlides/notesSlide90.xml"/><Relationship Id="rId1" Type="http://schemas.openxmlformats.org/officeDocument/2006/relationships/slideLayout" Target="../slideLayouts/slideLayout160.xml"/><Relationship Id="rId6" Type="http://schemas.openxmlformats.org/officeDocument/2006/relationships/image" Target="../media/image182.svg"/><Relationship Id="rId5" Type="http://schemas.openxmlformats.org/officeDocument/2006/relationships/image" Target="../media/image181.png"/><Relationship Id="rId4" Type="http://schemas.openxmlformats.org/officeDocument/2006/relationships/image" Target="../media/image186.svg"/></Relationships>
</file>

<file path=ppt/slides/_rels/slide93.xml.rels><?xml version="1.0" encoding="UTF-8" standalone="yes"?>
<Relationships xmlns="http://schemas.openxmlformats.org/package/2006/relationships"><Relationship Id="rId3" Type="http://schemas.openxmlformats.org/officeDocument/2006/relationships/hyperlink" Target="https://vimeo.com/1146585613?share=copy" TargetMode="External"/><Relationship Id="rId7" Type="http://schemas.openxmlformats.org/officeDocument/2006/relationships/image" Target="../media/image187.svg"/><Relationship Id="rId2" Type="http://schemas.openxmlformats.org/officeDocument/2006/relationships/notesSlide" Target="../notesSlides/notesSlide91.xml"/><Relationship Id="rId1" Type="http://schemas.openxmlformats.org/officeDocument/2006/relationships/slideLayout" Target="../slideLayouts/slideLayout144.xml"/><Relationship Id="rId6" Type="http://schemas.openxmlformats.org/officeDocument/2006/relationships/image" Target="../media/image179.png"/><Relationship Id="rId5" Type="http://schemas.openxmlformats.org/officeDocument/2006/relationships/image" Target="../media/image178.svg"/><Relationship Id="rId4" Type="http://schemas.openxmlformats.org/officeDocument/2006/relationships/image" Target="../media/image177.png"/></Relationships>
</file>

<file path=ppt/slides/_rels/slide94.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hyperlink" Target="https://vimeo.com/1146586725?share=copy" TargetMode="External"/><Relationship Id="rId2" Type="http://schemas.openxmlformats.org/officeDocument/2006/relationships/notesSlide" Target="../notesSlides/notesSlide92.xml"/><Relationship Id="rId1" Type="http://schemas.openxmlformats.org/officeDocument/2006/relationships/slideLayout" Target="../slideLayouts/slideLayout144.xml"/><Relationship Id="rId6" Type="http://schemas.openxmlformats.org/officeDocument/2006/relationships/image" Target="../media/image180.svg"/><Relationship Id="rId5" Type="http://schemas.openxmlformats.org/officeDocument/2006/relationships/image" Target="../media/image179.png"/><Relationship Id="rId4" Type="http://schemas.openxmlformats.org/officeDocument/2006/relationships/image" Target="../media/image178.sv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4.xml"/></Relationships>
</file>

<file path=ppt/slides/_rels/slide96.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hyperlink" Target="https://www.kl.dk/media/z52mk0xb/kommunernes-digitaliseringsstrategi-2026-2030.pdf" TargetMode="External"/><Relationship Id="rId7" Type="http://schemas.openxmlformats.org/officeDocument/2006/relationships/image" Target="../media/image31.svg"/><Relationship Id="rId2" Type="http://schemas.openxmlformats.org/officeDocument/2006/relationships/notesSlide" Target="../notesSlides/notesSlide94.xml"/><Relationship Id="rId1" Type="http://schemas.openxmlformats.org/officeDocument/2006/relationships/slideLayout" Target="../slideLayouts/slideLayout144.xml"/><Relationship Id="rId6" Type="http://schemas.openxmlformats.org/officeDocument/2006/relationships/image" Target="../media/image30.png"/><Relationship Id="rId5" Type="http://schemas.openxmlformats.org/officeDocument/2006/relationships/hyperlink" Target="https://www.kl.dk/videncenter/viden-og-vaerktoejer/databeskyttelse-cyber-og-informationssikkerhed/databeskyttelse-og-jura/juridisk-ai-vaerktoejskasse" TargetMode="External"/><Relationship Id="rId4" Type="http://schemas.openxmlformats.org/officeDocument/2006/relationships/hyperlink" Target="https://videncenter.kl.dk/fagomraader/klima-teknik-og-miljoe/teknologierne-paa-klima-teknik-og-miljoeomraadet" TargetMode="External"/><Relationship Id="rId9" Type="http://schemas.openxmlformats.org/officeDocument/2006/relationships/image" Target="../media/image178.svg"/></Relationships>
</file>

<file path=ppt/slides/_rels/slide9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95.xml"/><Relationship Id="rId1" Type="http://schemas.openxmlformats.org/officeDocument/2006/relationships/slideLayout" Target="../slideLayouts/slideLayout144.xml"/><Relationship Id="rId4" Type="http://schemas.openxmlformats.org/officeDocument/2006/relationships/image" Target="../media/image178.svg"/></Relationships>
</file>

<file path=ppt/slides/_rels/slide98.xml.rels><?xml version="1.0" encoding="UTF-8" standalone="yes"?>
<Relationships xmlns="http://schemas.openxmlformats.org/package/2006/relationships"><Relationship Id="rId3" Type="http://schemas.openxmlformats.org/officeDocument/2006/relationships/hyperlink" Target="https://www.hk.dk/omhk/sektor/kommunal/kunstig-intelligens-og-fremtidens-administration" TargetMode="External"/><Relationship Id="rId2" Type="http://schemas.openxmlformats.org/officeDocument/2006/relationships/notesSlide" Target="../notesSlides/notesSlide96.xml"/><Relationship Id="rId1" Type="http://schemas.openxmlformats.org/officeDocument/2006/relationships/slideLayout" Target="../slideLayouts/slideLayout144.xml"/><Relationship Id="rId4" Type="http://schemas.openxmlformats.org/officeDocument/2006/relationships/hyperlink" Target="https://vpt.dk/kultur-og-teknik/forvaltning-skal-vaere-ai-parat-270-ansatte-paa-kursus"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vpt.dk/projekt/kunstig-intelligens-der-styrker-velfaerden" TargetMode="External"/><Relationship Id="rId2" Type="http://schemas.openxmlformats.org/officeDocument/2006/relationships/notesSlide" Target="../notesSlides/notesSlide97.xml"/><Relationship Id="rId1" Type="http://schemas.openxmlformats.org/officeDocument/2006/relationships/slideLayout" Target="../slideLayouts/slideLayout144.xml"/><Relationship Id="rId6" Type="http://schemas.openxmlformats.org/officeDocument/2006/relationships/image" Target="../media/image187.svg"/><Relationship Id="rId5" Type="http://schemas.openxmlformats.org/officeDocument/2006/relationships/image" Target="../media/image179.png"/><Relationship Id="rId4" Type="http://schemas.openxmlformats.org/officeDocument/2006/relationships/hyperlink" Target="https://vimeo.com/1146870334?share=cop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B4A3"/>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D12EB5B3-9BCF-914B-557B-0E85EC391413}"/>
              </a:ext>
            </a:extLst>
          </p:cNvPr>
          <p:cNvSpPr>
            <a:spLocks noGrp="1"/>
          </p:cNvSpPr>
          <p:nvPr>
            <p:ph type="title" idx="4294967295"/>
          </p:nvPr>
        </p:nvSpPr>
        <p:spPr>
          <a:xfrm>
            <a:off x="669925" y="3340100"/>
            <a:ext cx="8816975" cy="10937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6000" b="1" i="0" u="none" strike="noStrike" kern="1200" cap="none" spc="0" normalizeH="0" baseline="0" noProof="0">
                <a:ln>
                  <a:noFill/>
                </a:ln>
                <a:solidFill>
                  <a:schemeClr val="bg1"/>
                </a:solidFill>
                <a:effectLst/>
                <a:uLnTx/>
                <a:uFillTx/>
                <a:latin typeface="Avenir Next"/>
                <a:ea typeface="+mn-ea"/>
                <a:cs typeface="+mn-cs"/>
              </a:rPr>
              <a:t>Fælles om AI </a:t>
            </a:r>
          </a:p>
        </p:txBody>
      </p:sp>
      <p:sp>
        <p:nvSpPr>
          <p:cNvPr id="2" name="Undertitel 1">
            <a:extLst>
              <a:ext uri="{FF2B5EF4-FFF2-40B4-BE49-F238E27FC236}">
                <a16:creationId xmlns:a16="http://schemas.microsoft.com/office/drawing/2014/main" id="{0BC264E2-9FD1-5919-1D34-498B194FF829}"/>
              </a:ext>
            </a:extLst>
          </p:cNvPr>
          <p:cNvSpPr>
            <a:spLocks noGrp="1"/>
          </p:cNvSpPr>
          <p:nvPr>
            <p:ph type="subTitle" idx="1"/>
          </p:nvPr>
        </p:nvSpPr>
        <p:spPr>
          <a:xfrm>
            <a:off x="755788" y="4426228"/>
            <a:ext cx="9234372" cy="1255293"/>
          </a:xfrm>
        </p:spPr>
        <p:txBody>
          <a:bodyPr vert="horz" lIns="91440" tIns="45720" rIns="91440" bIns="45720" rtlCol="0" anchor="t">
            <a:normAutofit/>
          </a:bodyPr>
          <a:lstStyle/>
          <a:p>
            <a:r>
              <a:rPr lang="da-DK" sz="2500">
                <a:latin typeface="Avenir Next"/>
              </a:rPr>
              <a:t>Inspiration til dialogen om kunstig intelligens</a:t>
            </a:r>
          </a:p>
        </p:txBody>
      </p:sp>
      <p:pic>
        <p:nvPicPr>
          <p:cNvPr id="8" name="Grafik 2">
            <a:extLst>
              <a:ext uri="{FF2B5EF4-FFF2-40B4-BE49-F238E27FC236}">
                <a16:creationId xmlns:a16="http://schemas.microsoft.com/office/drawing/2014/main" id="{03459719-4866-5699-0633-2AFE57ADA89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4655" y="5681681"/>
            <a:ext cx="2657475" cy="923925"/>
          </a:xfrm>
          <a:prstGeom prst="rect">
            <a:avLst/>
          </a:prstGeom>
        </p:spPr>
      </p:pic>
      <p:pic>
        <p:nvPicPr>
          <p:cNvPr id="9" name="Grafik 8">
            <a:extLst>
              <a:ext uri="{FF2B5EF4-FFF2-40B4-BE49-F238E27FC236}">
                <a16:creationId xmlns:a16="http://schemas.microsoft.com/office/drawing/2014/main" id="{27BCF77B-A3F0-65F4-DF1F-F6249843C99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8705" y="6115578"/>
            <a:ext cx="1800000" cy="241353"/>
          </a:xfrm>
          <a:prstGeom prst="rect">
            <a:avLst/>
          </a:prstGeom>
        </p:spPr>
      </p:pic>
      <p:grpSp>
        <p:nvGrpSpPr>
          <p:cNvPr id="17" name="Gruppe 16">
            <a:extLst>
              <a:ext uri="{FF2B5EF4-FFF2-40B4-BE49-F238E27FC236}">
                <a16:creationId xmlns:a16="http://schemas.microsoft.com/office/drawing/2014/main" id="{AFD86A07-0742-01DD-5D43-59C7A962062B}"/>
              </a:ext>
              <a:ext uri="{C183D7F6-B498-43B3-948B-1728B52AA6E4}">
                <adec:decorative xmlns:adec="http://schemas.microsoft.com/office/drawing/2017/decorative" val="1"/>
              </a:ext>
            </a:extLst>
          </p:cNvPr>
          <p:cNvGrpSpPr/>
          <p:nvPr/>
        </p:nvGrpSpPr>
        <p:grpSpPr>
          <a:xfrm>
            <a:off x="765061" y="751383"/>
            <a:ext cx="1881051" cy="1672046"/>
            <a:chOff x="3043440" y="1227992"/>
            <a:chExt cx="1881051" cy="1672046"/>
          </a:xfrm>
        </p:grpSpPr>
        <p:sp>
          <p:nvSpPr>
            <p:cNvPr id="12" name="Afrundet rektangulær billedforklaring 11">
              <a:extLst>
                <a:ext uri="{FF2B5EF4-FFF2-40B4-BE49-F238E27FC236}">
                  <a16:creationId xmlns:a16="http://schemas.microsoft.com/office/drawing/2014/main" id="{A02018AB-E7E3-3E0C-513A-8FDF1BEFC91C}"/>
                </a:ext>
              </a:extLst>
            </p:cNvPr>
            <p:cNvSpPr/>
            <p:nvPr/>
          </p:nvSpPr>
          <p:spPr>
            <a:xfrm>
              <a:off x="3043440" y="1227992"/>
              <a:ext cx="1881051" cy="1672046"/>
            </a:xfrm>
            <a:prstGeom prst="wedgeRoundRectCallout">
              <a:avLst>
                <a:gd name="adj1" fmla="val 33967"/>
                <a:gd name="adj2" fmla="val 73893"/>
                <a:gd name="adj3" fmla="val 16667"/>
              </a:avLst>
            </a:prstGeom>
            <a:noFill/>
            <a:ln w="76200">
              <a:solidFill>
                <a:srgbClr val="D0F1ED"/>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sp>
          <p:nvSpPr>
            <p:cNvPr id="14" name="Ellipse 13">
              <a:extLst>
                <a:ext uri="{FF2B5EF4-FFF2-40B4-BE49-F238E27FC236}">
                  <a16:creationId xmlns:a16="http://schemas.microsoft.com/office/drawing/2014/main" id="{C85394D1-AAE0-8826-AE84-D5FFBB6CD974}"/>
                </a:ext>
              </a:extLst>
            </p:cNvPr>
            <p:cNvSpPr/>
            <p:nvPr/>
          </p:nvSpPr>
          <p:spPr>
            <a:xfrm>
              <a:off x="3490302" y="1948293"/>
              <a:ext cx="215635" cy="215635"/>
            </a:xfrm>
            <a:prstGeom prst="ellipse">
              <a:avLst/>
            </a:prstGeom>
            <a:solidFill>
              <a:srgbClr val="D0F1E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sp>
          <p:nvSpPr>
            <p:cNvPr id="15" name="Ellipse 14">
              <a:extLst>
                <a:ext uri="{FF2B5EF4-FFF2-40B4-BE49-F238E27FC236}">
                  <a16:creationId xmlns:a16="http://schemas.microsoft.com/office/drawing/2014/main" id="{91664075-8F3D-A290-ED7B-E280BCDD3622}"/>
                </a:ext>
              </a:extLst>
            </p:cNvPr>
            <p:cNvSpPr/>
            <p:nvPr/>
          </p:nvSpPr>
          <p:spPr>
            <a:xfrm>
              <a:off x="3908777" y="1937590"/>
              <a:ext cx="215635" cy="215635"/>
            </a:xfrm>
            <a:prstGeom prst="ellipse">
              <a:avLst/>
            </a:prstGeom>
            <a:solidFill>
              <a:srgbClr val="D0F1E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sp>
          <p:nvSpPr>
            <p:cNvPr id="16" name="Ellipse 15">
              <a:extLst>
                <a:ext uri="{FF2B5EF4-FFF2-40B4-BE49-F238E27FC236}">
                  <a16:creationId xmlns:a16="http://schemas.microsoft.com/office/drawing/2014/main" id="{37ED7F61-2759-CD4F-A5F6-A5631E7DB78B}"/>
                </a:ext>
              </a:extLst>
            </p:cNvPr>
            <p:cNvSpPr/>
            <p:nvPr/>
          </p:nvSpPr>
          <p:spPr>
            <a:xfrm>
              <a:off x="4327252" y="1937589"/>
              <a:ext cx="215635" cy="215635"/>
            </a:xfrm>
            <a:prstGeom prst="ellipse">
              <a:avLst/>
            </a:prstGeom>
            <a:solidFill>
              <a:srgbClr val="D0F1E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grpSp>
    </p:spTree>
    <p:extLst>
      <p:ext uri="{BB962C8B-B14F-4D97-AF65-F5344CB8AC3E}">
        <p14:creationId xmlns:p14="http://schemas.microsoft.com/office/powerpoint/2010/main" val="1938140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19E7A-21A2-93AE-F2AC-04474410E7B5}"/>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11235202-0DE6-4ED3-FF8A-A03FB47CC95D}"/>
              </a:ext>
            </a:extLst>
          </p:cNvPr>
          <p:cNvSpPr>
            <a:spLocks noGrp="1"/>
          </p:cNvSpPr>
          <p:nvPr>
            <p:ph type="title" idx="4294967295"/>
          </p:nvPr>
        </p:nvSpPr>
        <p:spPr>
          <a:xfrm>
            <a:off x="434975" y="709613"/>
            <a:ext cx="8967788"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4000" b="1" i="0" u="none" strike="noStrike" kern="1200" cap="none" spc="0" normalizeH="0" baseline="0" noProof="0">
                <a:ln>
                  <a:noFill/>
                </a:ln>
                <a:solidFill>
                  <a:schemeClr val="tx1"/>
                </a:solidFill>
                <a:effectLst/>
                <a:uLnTx/>
                <a:uFillTx/>
                <a:latin typeface="Avenir Next"/>
                <a:ea typeface="+mn-ea"/>
                <a:cs typeface="+mn-cs"/>
              </a:rPr>
              <a:t>AI – kort fortalt </a:t>
            </a:r>
            <a:endParaRPr kumimoji="0" lang="da-DK" sz="4000" b="1" i="0" u="none" strike="noStrike" kern="1200" cap="none" spc="0" normalizeH="0" baseline="0" noProof="0">
              <a:ln>
                <a:noFill/>
              </a:ln>
              <a:solidFill>
                <a:srgbClr val="000000"/>
              </a:solidFill>
              <a:effectLst/>
              <a:uLnTx/>
              <a:uFillTx/>
              <a:latin typeface="Avenir Next"/>
              <a:ea typeface="+mn-ea"/>
              <a:cs typeface="+mn-cs"/>
            </a:endParaRPr>
          </a:p>
        </p:txBody>
      </p:sp>
      <p:sp>
        <p:nvSpPr>
          <p:cNvPr id="23" name="Pladsholder til indhold 1">
            <a:extLst>
              <a:ext uri="{FF2B5EF4-FFF2-40B4-BE49-F238E27FC236}">
                <a16:creationId xmlns:a16="http://schemas.microsoft.com/office/drawing/2014/main" id="{4B825CE8-8353-81B2-5BE3-A5C516ABDA6D}"/>
              </a:ext>
            </a:extLst>
          </p:cNvPr>
          <p:cNvSpPr>
            <a:spLocks noGrp="1"/>
          </p:cNvSpPr>
          <p:nvPr>
            <p:ph sz="half" idx="1"/>
          </p:nvPr>
        </p:nvSpPr>
        <p:spPr>
          <a:xfrm>
            <a:off x="435428" y="1957517"/>
            <a:ext cx="6164323" cy="4443283"/>
          </a:xfrm>
        </p:spPr>
        <p:txBody>
          <a:bodyPr vert="horz" lIns="91440" tIns="45720" rIns="91440" bIns="45720" rtlCol="0" anchor="t">
            <a:normAutofit lnSpcReduction="10000"/>
          </a:bodyPr>
          <a:lstStyle/>
          <a:p>
            <a:pPr>
              <a:lnSpc>
                <a:spcPct val="110000"/>
              </a:lnSpc>
              <a:defRPr/>
            </a:pPr>
            <a:r>
              <a:rPr lang="da-DK" sz="1600">
                <a:latin typeface="Avenir Next"/>
              </a:rPr>
              <a:t>Kunstig intelligens (AI) er </a:t>
            </a:r>
            <a:r>
              <a:rPr lang="da-DK" sz="1600" b="1">
                <a:latin typeface="Avenir Next"/>
              </a:rPr>
              <a:t>computersystemer, der kan udføre opgaver som normalt kræver menneskelig intelligens</a:t>
            </a:r>
            <a:r>
              <a:rPr lang="da-DK" sz="1600">
                <a:latin typeface="Avenir Next"/>
              </a:rPr>
              <a:t>. Det kan være at analysere data, løse problemer eller skabe nyt indhold som fx tekst og billeder. </a:t>
            </a:r>
          </a:p>
          <a:p>
            <a:pPr>
              <a:lnSpc>
                <a:spcPct val="110000"/>
              </a:lnSpc>
              <a:defRPr/>
            </a:pPr>
            <a:r>
              <a:rPr lang="da-DK" sz="1600">
                <a:latin typeface="Avenir Next"/>
              </a:rPr>
              <a:t>Teknologien er ikke ny, men den har udviklet sig markant i de seneste år. Den indgår i tjenester som fx Open </a:t>
            </a:r>
            <a:r>
              <a:rPr lang="da-DK" sz="1600" err="1">
                <a:latin typeface="Avenir Next"/>
              </a:rPr>
              <a:t>AI's</a:t>
            </a:r>
            <a:r>
              <a:rPr lang="da-DK" sz="1600">
                <a:latin typeface="Avenir Next"/>
              </a:rPr>
              <a:t> </a:t>
            </a:r>
            <a:r>
              <a:rPr lang="da-DK" sz="1600" err="1">
                <a:latin typeface="Avenir Next"/>
              </a:rPr>
              <a:t>ChatGPT</a:t>
            </a:r>
            <a:r>
              <a:rPr lang="da-DK" sz="1600">
                <a:latin typeface="Avenir Next"/>
              </a:rPr>
              <a:t>, Microsoft Copilot, Google </a:t>
            </a:r>
            <a:r>
              <a:rPr lang="da-DK" sz="1600" err="1">
                <a:latin typeface="Avenir Next"/>
              </a:rPr>
              <a:t>Gemini</a:t>
            </a:r>
            <a:r>
              <a:rPr lang="da-DK" sz="1600">
                <a:latin typeface="Avenir Next"/>
              </a:rPr>
              <a:t>, europæiske Mistral Le Chat og en lang række andre tjenester, som mange har adgang til. </a:t>
            </a:r>
          </a:p>
          <a:p>
            <a:pPr>
              <a:lnSpc>
                <a:spcPct val="110000"/>
              </a:lnSpc>
              <a:defRPr/>
            </a:pPr>
            <a:r>
              <a:rPr lang="da-DK" sz="1600">
                <a:latin typeface="Avenir Next"/>
              </a:rPr>
              <a:t>Den type, AI, der kan skabe nyt indhold, kaldes generativ AI. Generativ AI er trænet på en hel masse data, hvor systemet lærer mønstre at kende og genererer et unikt svar.</a:t>
            </a:r>
          </a:p>
          <a:p>
            <a:pPr>
              <a:lnSpc>
                <a:spcPct val="110000"/>
              </a:lnSpc>
              <a:defRPr/>
            </a:pPr>
            <a:r>
              <a:rPr lang="da-DK" sz="1600">
                <a:latin typeface="Avenir Next"/>
              </a:rPr>
              <a:t>Det betyder også, at AI ikke altid har ret. Den kan lave fejl eller finde på oplysninger, der ikke passer. Det kaldes, at den hallucinerer. </a:t>
            </a:r>
          </a:p>
        </p:txBody>
      </p:sp>
      <p:sp>
        <p:nvSpPr>
          <p:cNvPr id="8" name="Rektangel 7">
            <a:extLst>
              <a:ext uri="{FF2B5EF4-FFF2-40B4-BE49-F238E27FC236}">
                <a16:creationId xmlns:a16="http://schemas.microsoft.com/office/drawing/2014/main" id="{FA699EBB-2FE1-38A8-AED0-7766847CB512}"/>
              </a:ext>
            </a:extLst>
          </p:cNvPr>
          <p:cNvSpPr/>
          <p:nvPr/>
        </p:nvSpPr>
        <p:spPr>
          <a:xfrm>
            <a:off x="8017726" y="3765985"/>
            <a:ext cx="3514809" cy="8574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13B4A3"/>
                </a:solidFill>
              </a:rPr>
              <a:t>Hvordan taler I om hvad AI er?</a:t>
            </a:r>
            <a:endParaRPr lang="da-DK" sz="1400" b="1">
              <a:solidFill>
                <a:srgbClr val="13B4A3"/>
              </a:solidFill>
            </a:endParaRPr>
          </a:p>
        </p:txBody>
      </p:sp>
      <p:sp>
        <p:nvSpPr>
          <p:cNvPr id="7" name="Pladsholder til indhold 2">
            <a:extLst>
              <a:ext uri="{FF2B5EF4-FFF2-40B4-BE49-F238E27FC236}">
                <a16:creationId xmlns:a16="http://schemas.microsoft.com/office/drawing/2014/main" id="{5DACE844-7FAB-2B49-3CAB-AEDB97D91AE1}"/>
              </a:ext>
            </a:extLst>
          </p:cNvPr>
          <p:cNvSpPr txBox="1">
            <a:spLocks/>
          </p:cNvSpPr>
          <p:nvPr/>
        </p:nvSpPr>
        <p:spPr>
          <a:xfrm>
            <a:off x="8209865" y="5123882"/>
            <a:ext cx="3124949" cy="45985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a-DK" sz="1400">
                <a:solidFill>
                  <a:schemeClr val="accent4"/>
                </a:solidFill>
                <a:latin typeface="Avenir Next"/>
                <a:hlinkClick r:id="rId3">
                  <a:extLst>
                    <a:ext uri="{A12FA001-AC4F-418D-AE19-62706E023703}">
                      <ahyp:hlinkClr xmlns:ahyp="http://schemas.microsoft.com/office/drawing/2018/hyperlinkcolor" val="tx"/>
                    </a:ext>
                  </a:extLst>
                </a:hlinkClick>
              </a:rPr>
              <a:t>Se Digitaliseringsstyrelsens store temaside om kunstig intelligens (AI)</a:t>
            </a:r>
            <a:endParaRPr lang="da-DK" sz="1400">
              <a:solidFill>
                <a:schemeClr val="accent4"/>
              </a:solidFill>
              <a:hlinkClick r:id="rId3">
                <a:extLst>
                  <a:ext uri="{A12FA001-AC4F-418D-AE19-62706E023703}">
                    <ahyp:hlinkClr xmlns:ahyp="http://schemas.microsoft.com/office/drawing/2018/hyperlinkcolor" val="tx"/>
                  </a:ext>
                </a:extLst>
              </a:hlinkClick>
            </a:endParaRPr>
          </a:p>
        </p:txBody>
      </p:sp>
      <p:sp>
        <p:nvSpPr>
          <p:cNvPr id="6" name="Rektangel 5">
            <a:extLst>
              <a:ext uri="{FF2B5EF4-FFF2-40B4-BE49-F238E27FC236}">
                <a16:creationId xmlns:a16="http://schemas.microsoft.com/office/drawing/2014/main" id="{2CC0C4AB-329D-65AA-6E54-27F1E989BB46}"/>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2AB4A3"/>
                </a:solidFill>
              </a:rPr>
              <a:t>AI generelt</a:t>
            </a:r>
            <a:endParaRPr lang="da-DK" sz="1200">
              <a:solidFill>
                <a:srgbClr val="2AB4A3"/>
              </a:solidFill>
            </a:endParaRPr>
          </a:p>
        </p:txBody>
      </p:sp>
      <p:sp>
        <p:nvSpPr>
          <p:cNvPr id="2" name="Rektangel 1">
            <a:extLst>
              <a:ext uri="{FF2B5EF4-FFF2-40B4-BE49-F238E27FC236}">
                <a16:creationId xmlns:a16="http://schemas.microsoft.com/office/drawing/2014/main" id="{6A9D7C3A-D232-37E9-A854-A3292C465CFD}"/>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2A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3" name="Rektangel 2">
            <a:extLst>
              <a:ext uri="{FF2B5EF4-FFF2-40B4-BE49-F238E27FC236}">
                <a16:creationId xmlns:a16="http://schemas.microsoft.com/office/drawing/2014/main" id="{F51DB36D-EE2E-1B28-C7EC-35A65BF74D07}"/>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1" name="Rektangel 10">
            <a:extLst>
              <a:ext uri="{FF2B5EF4-FFF2-40B4-BE49-F238E27FC236}">
                <a16:creationId xmlns:a16="http://schemas.microsoft.com/office/drawing/2014/main" id="{FDAAA784-7BAC-57DF-BF24-6A4692B89B2C}"/>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8" name="Rektangel 17">
            <a:extLst>
              <a:ext uri="{FF2B5EF4-FFF2-40B4-BE49-F238E27FC236}">
                <a16:creationId xmlns:a16="http://schemas.microsoft.com/office/drawing/2014/main" id="{7BB70DE3-B02F-28D6-112D-C83FAB8DD352}"/>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9" name="Rektangel 18">
            <a:extLst>
              <a:ext uri="{FF2B5EF4-FFF2-40B4-BE49-F238E27FC236}">
                <a16:creationId xmlns:a16="http://schemas.microsoft.com/office/drawing/2014/main" id="{74815659-75FD-68FE-57A8-71671A3E68BE}"/>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pic>
        <p:nvPicPr>
          <p:cNvPr id="9" name="Grafik 8">
            <a:extLst>
              <a:ext uri="{FF2B5EF4-FFF2-40B4-BE49-F238E27FC236}">
                <a16:creationId xmlns:a16="http://schemas.microsoft.com/office/drawing/2014/main" id="{54DA879E-7894-D828-4D74-4B6F10DE25C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103325" y="4893928"/>
            <a:ext cx="914400" cy="914400"/>
          </a:xfrm>
          <a:prstGeom prst="rect">
            <a:avLst/>
          </a:prstGeom>
        </p:spPr>
      </p:pic>
      <p:pic>
        <p:nvPicPr>
          <p:cNvPr id="10" name="Grafik 9">
            <a:extLst>
              <a:ext uri="{FF2B5EF4-FFF2-40B4-BE49-F238E27FC236}">
                <a16:creationId xmlns:a16="http://schemas.microsoft.com/office/drawing/2014/main" id="{23AE7752-F0B7-347E-3181-E5A4EF20713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03325" y="3737533"/>
            <a:ext cx="914400" cy="914400"/>
          </a:xfrm>
          <a:prstGeom prst="rect">
            <a:avLst/>
          </a:prstGeom>
        </p:spPr>
      </p:pic>
    </p:spTree>
    <p:extLst>
      <p:ext uri="{BB962C8B-B14F-4D97-AF65-F5344CB8AC3E}">
        <p14:creationId xmlns:p14="http://schemas.microsoft.com/office/powerpoint/2010/main" val="15963966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13B4A3"/>
        </a:solidFill>
        <a:effectLst/>
      </p:bgPr>
    </p:bg>
    <p:spTree>
      <p:nvGrpSpPr>
        <p:cNvPr id="1" name="">
          <a:extLst>
            <a:ext uri="{FF2B5EF4-FFF2-40B4-BE49-F238E27FC236}">
              <a16:creationId xmlns:a16="http://schemas.microsoft.com/office/drawing/2014/main" id="{A924850D-5CEE-2A3E-BA47-D1E35C1C0C1A}"/>
            </a:ext>
          </a:extLst>
        </p:cNvPr>
        <p:cNvGrpSpPr/>
        <p:nvPr/>
      </p:nvGrpSpPr>
      <p:grpSpPr>
        <a:xfrm>
          <a:off x="0" y="0"/>
          <a:ext cx="0" cy="0"/>
          <a:chOff x="0" y="0"/>
          <a:chExt cx="0" cy="0"/>
        </a:xfrm>
      </p:grpSpPr>
      <p:pic>
        <p:nvPicPr>
          <p:cNvPr id="2" name="Grafik 2" descr="Tak for at læse vores materiale - håber I finder det brugbart.">
            <a:extLst>
              <a:ext uri="{FF2B5EF4-FFF2-40B4-BE49-F238E27FC236}">
                <a16:creationId xmlns:a16="http://schemas.microsoft.com/office/drawing/2014/main" id="{5B1E0AAD-5330-67E7-5ABB-ACCBBCAE9D82}"/>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226" y="2967037"/>
            <a:ext cx="2657475" cy="923925"/>
          </a:xfrm>
          <a:prstGeom prst="rect">
            <a:avLst/>
          </a:prstGeom>
        </p:spPr>
      </p:pic>
      <p:pic>
        <p:nvPicPr>
          <p:cNvPr id="3" name="Grafik 2">
            <a:extLst>
              <a:ext uri="{FF2B5EF4-FFF2-40B4-BE49-F238E27FC236}">
                <a16:creationId xmlns:a16="http://schemas.microsoft.com/office/drawing/2014/main" id="{58B0965A-A4CF-997A-C86D-93B41B59B93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2276" y="3400934"/>
            <a:ext cx="1800000" cy="241353"/>
          </a:xfrm>
          <a:prstGeom prst="rect">
            <a:avLst/>
          </a:prstGeom>
        </p:spPr>
      </p:pic>
    </p:spTree>
    <p:extLst>
      <p:ext uri="{BB962C8B-B14F-4D97-AF65-F5344CB8AC3E}">
        <p14:creationId xmlns:p14="http://schemas.microsoft.com/office/powerpoint/2010/main" val="669673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89828-4A87-B9DE-CF46-EE2FDC7D5E22}"/>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2A1CFFFA-4596-6418-4C4E-2307A4C5F3D8}"/>
              </a:ext>
            </a:extLst>
          </p:cNvPr>
          <p:cNvSpPr>
            <a:spLocks noGrp="1"/>
          </p:cNvSpPr>
          <p:nvPr>
            <p:ph type="title" idx="4294967295"/>
          </p:nvPr>
        </p:nvSpPr>
        <p:spPr>
          <a:xfrm>
            <a:off x="434975" y="709613"/>
            <a:ext cx="8967788"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4000" b="0" i="0" u="none" strike="noStrike" kern="1200" cap="none" spc="0" normalizeH="0" baseline="0" noProof="0">
                <a:ln>
                  <a:noFill/>
                </a:ln>
                <a:solidFill>
                  <a:srgbClr val="000000"/>
                </a:solidFill>
                <a:effectLst/>
                <a:uLnTx/>
                <a:uFillTx/>
                <a:latin typeface="Avenir Next"/>
                <a:ea typeface="+mn-ea"/>
                <a:cs typeface="+mn-cs"/>
              </a:rPr>
              <a:t>Video: </a:t>
            </a:r>
            <a:endParaRPr kumimoji="0" lang="da-DK" sz="4000" b="0" i="0" u="none" strike="noStrike" kern="1200" cap="none" spc="0" normalizeH="0" baseline="0" noProof="0">
              <a:ln>
                <a:noFill/>
              </a:ln>
              <a:solidFill>
                <a:srgbClr val="000000"/>
              </a:solidFill>
              <a:effectLst/>
              <a:uLnTx/>
              <a:uFillTx/>
              <a:latin typeface="Avenir Next" panose="020B0503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4000" b="1" i="0" u="none" strike="noStrike" kern="1200" cap="none" spc="0" normalizeH="0" baseline="0" noProof="0">
                <a:ln>
                  <a:noFill/>
                </a:ln>
                <a:solidFill>
                  <a:srgbClr val="000000"/>
                </a:solidFill>
                <a:effectLst/>
                <a:uLnTx/>
                <a:uFillTx/>
                <a:latin typeface="Avenir Next"/>
                <a:ea typeface="+mn-ea"/>
                <a:cs typeface="+mn-cs"/>
              </a:rPr>
              <a:t>Forstå AI på syv minutter</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7" name="Pladsholder til indhold 1">
            <a:extLst>
              <a:ext uri="{FF2B5EF4-FFF2-40B4-BE49-F238E27FC236}">
                <a16:creationId xmlns:a16="http://schemas.microsoft.com/office/drawing/2014/main" id="{847CED71-2E8B-C1EE-0891-130274E6F474}"/>
              </a:ext>
            </a:extLst>
          </p:cNvPr>
          <p:cNvSpPr>
            <a:spLocks noGrp="1"/>
          </p:cNvSpPr>
          <p:nvPr>
            <p:ph sz="half" idx="1"/>
          </p:nvPr>
        </p:nvSpPr>
        <p:spPr>
          <a:xfrm>
            <a:off x="4285908" y="2206761"/>
            <a:ext cx="3330000" cy="1599488"/>
          </a:xfrm>
        </p:spPr>
        <p:txBody>
          <a:bodyPr vert="horz" lIns="91440" tIns="45720" rIns="91440" bIns="45720" rtlCol="0" anchor="t">
            <a:noAutofit/>
          </a:bodyPr>
          <a:lstStyle/>
          <a:p>
            <a:r>
              <a:rPr lang="da-DK" sz="1400"/>
              <a:t>Hvordan har AI udviklet sig? Hvorfor er teknologien så fascinerende? Og hvilke bekymringer kan den give anledning til?</a:t>
            </a:r>
          </a:p>
          <a:p>
            <a:r>
              <a:rPr lang="da-DK" sz="1400"/>
              <a:t>Frej Klem Thomsen giver her sit bud på, hvorfor det er vigtigt at være både nysgerrig og kritisk over for den kunstige intelligens. </a:t>
            </a:r>
          </a:p>
          <a:p>
            <a:endParaRPr lang="da-DK" sz="1400"/>
          </a:p>
        </p:txBody>
      </p:sp>
      <p:sp>
        <p:nvSpPr>
          <p:cNvPr id="12" name="Rektangel 11">
            <a:extLst>
              <a:ext uri="{FF2B5EF4-FFF2-40B4-BE49-F238E27FC236}">
                <a16:creationId xmlns:a16="http://schemas.microsoft.com/office/drawing/2014/main" id="{3BA639D6-3911-9D94-049D-CBEF6D066607}"/>
              </a:ext>
            </a:extLst>
          </p:cNvPr>
          <p:cNvSpPr/>
          <p:nvPr/>
        </p:nvSpPr>
        <p:spPr>
          <a:xfrm>
            <a:off x="4918849" y="4262349"/>
            <a:ext cx="2373827"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400" b="1">
                <a:solidFill>
                  <a:srgbClr val="13B4A3"/>
                </a:solidFill>
                <a:latin typeface="Avenir Next" panose="020B0503020202020204" pitchFamily="34" charset="0"/>
              </a:rPr>
              <a:t>Brug videoen til at blive klogere på overvejelserne om AI</a:t>
            </a:r>
          </a:p>
        </p:txBody>
      </p:sp>
      <p:sp>
        <p:nvSpPr>
          <p:cNvPr id="13" name="Rektangulær billedforklaring 16">
            <a:extLst>
              <a:ext uri="{FF2B5EF4-FFF2-40B4-BE49-F238E27FC236}">
                <a16:creationId xmlns:a16="http://schemas.microsoft.com/office/drawing/2014/main" id="{A1678C5B-2083-55EC-7EDF-0D7E3E477EFC}"/>
              </a:ext>
            </a:extLst>
          </p:cNvPr>
          <p:cNvSpPr/>
          <p:nvPr/>
        </p:nvSpPr>
        <p:spPr>
          <a:xfrm>
            <a:off x="8445076" y="2206570"/>
            <a:ext cx="3330000" cy="2439479"/>
          </a:xfrm>
          <a:prstGeom prst="wedge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a-DK" sz="1400" i="1">
                <a:solidFill>
                  <a:schemeClr val="tx1"/>
                </a:solidFill>
                <a:latin typeface="Avenir Next" panose="020B0503020202020204" pitchFamily="34" charset="0"/>
                <a:ea typeface="+mn-lt"/>
                <a:cs typeface="+mn-lt"/>
              </a:rPr>
              <a:t>Der er sket utrolig store fremskridt inden for de sidste 10 år. For os, der har været med i den periode, er det mest overraskende faktisk, at vi kan blive ved med at blive overraskede – at der stadigvæk hver måned sker noget, hvor vi tænker: "Wauw! Det er helt vildt, at den nu pludselig kan det.</a:t>
            </a:r>
          </a:p>
        </p:txBody>
      </p:sp>
      <p:sp>
        <p:nvSpPr>
          <p:cNvPr id="15" name="Tekstfelt 17">
            <a:extLst>
              <a:ext uri="{FF2B5EF4-FFF2-40B4-BE49-F238E27FC236}">
                <a16:creationId xmlns:a16="http://schemas.microsoft.com/office/drawing/2014/main" id="{71A404C7-C067-BB5B-D48A-6B051E15659E}"/>
              </a:ext>
            </a:extLst>
          </p:cNvPr>
          <p:cNvSpPr txBox="1"/>
          <p:nvPr/>
        </p:nvSpPr>
        <p:spPr>
          <a:xfrm>
            <a:off x="9745045" y="4835297"/>
            <a:ext cx="2460384" cy="646331"/>
          </a:xfrm>
          <a:prstGeom prst="rect">
            <a:avLst/>
          </a:prstGeom>
          <a:noFill/>
        </p:spPr>
        <p:txBody>
          <a:bodyPr wrap="square" lIns="91440" tIns="45720" rIns="91440" bIns="45720" anchor="t">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200" b="1">
                <a:ea typeface="+mn-lt"/>
                <a:cs typeface="+mn-lt"/>
              </a:rPr>
              <a:t>Frej Klem Thomsen</a:t>
            </a:r>
          </a:p>
          <a:p>
            <a:r>
              <a:rPr lang="da-DK" sz="1200">
                <a:ea typeface="+mn-lt"/>
                <a:cs typeface="+mn-lt"/>
              </a:rPr>
              <a:t>Chefkonsulent, ph.d. </a:t>
            </a:r>
            <a:endParaRPr lang="da-DK" sz="1200"/>
          </a:p>
          <a:p>
            <a:r>
              <a:rPr lang="da-DK" sz="1200">
                <a:ea typeface="+mn-lt"/>
                <a:cs typeface="+mn-lt"/>
              </a:rPr>
              <a:t>Nationalt Center for Etik</a:t>
            </a:r>
            <a:endParaRPr lang="da-DK" sz="1200"/>
          </a:p>
        </p:txBody>
      </p:sp>
      <p:sp>
        <p:nvSpPr>
          <p:cNvPr id="8" name="TextBox 7">
            <a:extLst>
              <a:ext uri="{FF2B5EF4-FFF2-40B4-BE49-F238E27FC236}">
                <a16:creationId xmlns:a16="http://schemas.microsoft.com/office/drawing/2014/main" id="{BB4AA6BC-CCFF-C697-8B0F-528D93823679}"/>
              </a:ext>
            </a:extLst>
          </p:cNvPr>
          <p:cNvSpPr txBox="1"/>
          <p:nvPr/>
        </p:nvSpPr>
        <p:spPr>
          <a:xfrm>
            <a:off x="526644" y="5481628"/>
            <a:ext cx="3330000" cy="523220"/>
          </a:xfrm>
          <a:prstGeom prst="rect">
            <a:avLst/>
          </a:prstGeom>
          <a:noFill/>
        </p:spPr>
        <p:txBody>
          <a:bodyPr wrap="square">
            <a:spAutoFit/>
          </a:bodyPr>
          <a:lstStyle/>
          <a:p>
            <a:r>
              <a:rPr lang="da-DK" sz="1400" b="1" i="1" u="sng">
                <a:solidFill>
                  <a:srgbClr val="14B4A3"/>
                </a:solidFill>
                <a:hlinkClick r:id="rId3">
                  <a:extLst>
                    <a:ext uri="{A12FA001-AC4F-418D-AE19-62706E023703}">
                      <ahyp:hlinkClr xmlns:ahyp="http://schemas.microsoft.com/office/drawing/2018/hyperlinkcolor" val="tx"/>
                    </a:ext>
                  </a:extLst>
                </a:hlinkClick>
              </a:rPr>
              <a:t>Se videoen: Forskerperspektiv på AI med Frej Klem Thomsen</a:t>
            </a:r>
            <a:endParaRPr lang="en-DK" sz="1400">
              <a:solidFill>
                <a:srgbClr val="14B4A3"/>
              </a:solidFill>
            </a:endParaRPr>
          </a:p>
        </p:txBody>
      </p:sp>
      <p:sp>
        <p:nvSpPr>
          <p:cNvPr id="16" name="Pladsholder til tekst 6">
            <a:extLst>
              <a:ext uri="{FF2B5EF4-FFF2-40B4-BE49-F238E27FC236}">
                <a16:creationId xmlns:a16="http://schemas.microsoft.com/office/drawing/2014/main" id="{BC79D1FC-AC3D-3FDC-23E2-F0FA0EF9B0BD}"/>
              </a:ext>
              <a:ext uri="{C183D7F6-B498-43B3-948B-1728B52AA6E4}">
                <adec:decorative xmlns:adec="http://schemas.microsoft.com/office/drawing/2017/decorative" val="1"/>
              </a:ext>
            </a:extLst>
          </p:cNvPr>
          <p:cNvSpPr txBox="1">
            <a:spLocks/>
          </p:cNvSpPr>
          <p:nvPr/>
        </p:nvSpPr>
        <p:spPr>
          <a:xfrm>
            <a:off x="526644" y="4263985"/>
            <a:ext cx="2652396" cy="8794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br>
              <a:rPr lang="da-DK" sz="1400" b="1" strike="noStrike" kern="1200" cap="none" spc="0" normalizeH="0" baseline="0" noProof="0">
                <a:ln>
                  <a:noFill/>
                </a:ln>
                <a:effectLst/>
                <a:uLnTx/>
                <a:uFillTx/>
              </a:rPr>
            </a:br>
            <a:r>
              <a:rPr kumimoji="0" lang="da-DK" sz="1400" strike="noStrike" kern="1200" cap="none" spc="0" normalizeH="0" baseline="0" noProof="0">
                <a:ln>
                  <a:noFill/>
                </a:ln>
                <a:solidFill>
                  <a:srgbClr val="13B4A3"/>
                </a:solidFill>
                <a:effectLst/>
                <a:uLnTx/>
                <a:uFillTx/>
              </a:rPr>
              <a:t>Frej Klem Thomsen</a:t>
            </a:r>
            <a:r>
              <a:rPr lang="da-DK" sz="1400">
                <a:solidFill>
                  <a:srgbClr val="13B4A3"/>
                </a:solidFill>
              </a:rPr>
              <a:t> </a:t>
            </a:r>
            <a:r>
              <a:rPr kumimoji="0" lang="da-DK" sz="1400" strike="noStrike" kern="1200" cap="none" spc="0" normalizeH="0" baseline="0" noProof="0">
                <a:ln>
                  <a:noFill/>
                </a:ln>
                <a:solidFill>
                  <a:srgbClr val="13B4A3"/>
                </a:solidFill>
                <a:effectLst/>
                <a:uLnTx/>
                <a:uFillTx/>
              </a:rPr>
              <a:t>Chefkonsulent</a:t>
            </a:r>
            <a:r>
              <a:rPr lang="da-DK" sz="1400">
                <a:solidFill>
                  <a:srgbClr val="13B4A3"/>
                </a:solidFill>
              </a:rPr>
              <a:t>, ph.d.</a:t>
            </a:r>
            <a:br>
              <a:rPr lang="da-DK" sz="1400"/>
            </a:br>
            <a:r>
              <a:rPr kumimoji="0" lang="da-DK" sz="1400" strike="noStrike" kern="1200" cap="none" spc="0" normalizeH="0" baseline="0" noProof="0">
                <a:ln>
                  <a:noFill/>
                </a:ln>
                <a:solidFill>
                  <a:srgbClr val="13B4A3"/>
                </a:solidFill>
                <a:effectLst/>
                <a:uLnTx/>
                <a:uFillTx/>
              </a:rPr>
              <a:t>Nationalt Center for Etik</a:t>
            </a:r>
            <a:br>
              <a:rPr lang="da-DK" sz="1400"/>
            </a:br>
            <a:endParaRPr kumimoji="0" lang="da-DK" sz="1400" i="1" u="sng" strike="noStrike" kern="1200" cap="none" spc="0" normalizeH="0" baseline="0" noProof="0">
              <a:ln>
                <a:noFill/>
              </a:ln>
              <a:solidFill>
                <a:srgbClr val="13B4A3"/>
              </a:solidFill>
              <a:effectLst/>
              <a:uLnTx/>
              <a:uFillTx/>
            </a:endParaRPr>
          </a:p>
        </p:txBody>
      </p:sp>
      <p:sp>
        <p:nvSpPr>
          <p:cNvPr id="6" name="Rektangel 5">
            <a:extLst>
              <a:ext uri="{FF2B5EF4-FFF2-40B4-BE49-F238E27FC236}">
                <a16:creationId xmlns:a16="http://schemas.microsoft.com/office/drawing/2014/main" id="{DDE3ADFA-F7BC-54B2-011B-2CD736E11702}"/>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3B4A3"/>
                </a:solidFill>
              </a:rPr>
              <a:t>AI generelt</a:t>
            </a:r>
            <a:endParaRPr lang="da-DK" sz="1200">
              <a:solidFill>
                <a:srgbClr val="13B4A3"/>
              </a:solidFill>
            </a:endParaRPr>
          </a:p>
        </p:txBody>
      </p:sp>
      <p:pic>
        <p:nvPicPr>
          <p:cNvPr id="21" name="Billede 20">
            <a:extLst>
              <a:ext uri="{FF2B5EF4-FFF2-40B4-BE49-F238E27FC236}">
                <a16:creationId xmlns:a16="http://schemas.microsoft.com/office/drawing/2014/main" id="{9E64C689-CC35-8BFC-E55F-42CBCBC610C5}"/>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7427" r="1" b="15586"/>
          <a:stretch>
            <a:fillRect/>
          </a:stretch>
        </p:blipFill>
        <p:spPr>
          <a:xfrm>
            <a:off x="550936" y="2199649"/>
            <a:ext cx="3330000" cy="2059257"/>
          </a:xfrm>
          <a:prstGeom prst="rect">
            <a:avLst/>
          </a:prstGeom>
        </p:spPr>
      </p:pic>
      <p:pic>
        <p:nvPicPr>
          <p:cNvPr id="22" name="Pladsholder til indhold 17">
            <a:extLst>
              <a:ext uri="{FF2B5EF4-FFF2-40B4-BE49-F238E27FC236}">
                <a16:creationId xmlns:a16="http://schemas.microsoft.com/office/drawing/2014/main" id="{C4744FEB-9F72-9F8C-D0E6-2005E68DCB7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l="23276" t="25734" r="25246" b="41353"/>
          <a:stretch>
            <a:fillRect/>
          </a:stretch>
        </p:blipFill>
        <p:spPr>
          <a:xfrm>
            <a:off x="828643" y="2370233"/>
            <a:ext cx="2465082" cy="1577258"/>
          </a:xfrm>
          <a:prstGeom prst="rect">
            <a:avLst/>
          </a:prstGeom>
        </p:spPr>
      </p:pic>
      <p:sp>
        <p:nvSpPr>
          <p:cNvPr id="2" name="Rektangel 1">
            <a:extLst>
              <a:ext uri="{FF2B5EF4-FFF2-40B4-BE49-F238E27FC236}">
                <a16:creationId xmlns:a16="http://schemas.microsoft.com/office/drawing/2014/main" id="{30FD7FAD-E3B0-133B-4B5B-DE6A4A95F462}"/>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13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3" name="Rektangel 2">
            <a:extLst>
              <a:ext uri="{FF2B5EF4-FFF2-40B4-BE49-F238E27FC236}">
                <a16:creationId xmlns:a16="http://schemas.microsoft.com/office/drawing/2014/main" id="{8C1755FE-ED9B-1BA1-580F-63106BC4A15D}"/>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1" name="Rektangel 10">
            <a:extLst>
              <a:ext uri="{FF2B5EF4-FFF2-40B4-BE49-F238E27FC236}">
                <a16:creationId xmlns:a16="http://schemas.microsoft.com/office/drawing/2014/main" id="{77A2233C-512B-6518-B461-36DD983D870E}"/>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8" name="Rektangel 17">
            <a:extLst>
              <a:ext uri="{FF2B5EF4-FFF2-40B4-BE49-F238E27FC236}">
                <a16:creationId xmlns:a16="http://schemas.microsoft.com/office/drawing/2014/main" id="{547095A7-1AEB-7F5F-DCAD-CE59346D3B76}"/>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9" name="Rektangel 18">
            <a:extLst>
              <a:ext uri="{FF2B5EF4-FFF2-40B4-BE49-F238E27FC236}">
                <a16:creationId xmlns:a16="http://schemas.microsoft.com/office/drawing/2014/main" id="{0C9D3A88-FA36-2855-45B2-7D695D8A0A08}"/>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pic>
        <p:nvPicPr>
          <p:cNvPr id="20" name="Grafik 18">
            <a:extLst>
              <a:ext uri="{FF2B5EF4-FFF2-40B4-BE49-F238E27FC236}">
                <a16:creationId xmlns:a16="http://schemas.microsoft.com/office/drawing/2014/main" id="{6FFB4AB8-AF5A-CFE4-2288-1E073B52E379}"/>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05106" y="1400685"/>
            <a:ext cx="1258937" cy="1258937"/>
          </a:xfrm>
          <a:prstGeom prst="rect">
            <a:avLst/>
          </a:prstGeom>
        </p:spPr>
      </p:pic>
      <p:pic>
        <p:nvPicPr>
          <p:cNvPr id="17" name="Grafik 16">
            <a:extLst>
              <a:ext uri="{FF2B5EF4-FFF2-40B4-BE49-F238E27FC236}">
                <a16:creationId xmlns:a16="http://schemas.microsoft.com/office/drawing/2014/main" id="{4FC39270-AAB2-E2C3-3A77-549D4DCC9C8E}"/>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94833" y="4334041"/>
            <a:ext cx="624016" cy="624016"/>
          </a:xfrm>
          <a:prstGeom prst="rect">
            <a:avLst/>
          </a:prstGeom>
        </p:spPr>
      </p:pic>
    </p:spTree>
    <p:extLst>
      <p:ext uri="{BB962C8B-B14F-4D97-AF65-F5344CB8AC3E}">
        <p14:creationId xmlns:p14="http://schemas.microsoft.com/office/powerpoint/2010/main" val="3588590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C0D8D-FF2E-81AE-8F2B-B34C60F0EFCC}"/>
            </a:ext>
          </a:extLst>
        </p:cNvPr>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69A5E91-6366-A363-AB2C-F9D14A629280}"/>
              </a:ext>
            </a:extLst>
          </p:cNvPr>
          <p:cNvSpPr>
            <a:spLocks noGrp="1"/>
          </p:cNvSpPr>
          <p:nvPr>
            <p:ph type="title" idx="4294967295"/>
          </p:nvPr>
        </p:nvSpPr>
        <p:spPr>
          <a:xfrm>
            <a:off x="388938" y="560388"/>
            <a:ext cx="10010775"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3200" b="1" i="0" u="none" strike="noStrike" kern="1200" cap="none" spc="0" normalizeH="0" baseline="0" noProof="0">
                <a:ln>
                  <a:noFill/>
                </a:ln>
                <a:solidFill>
                  <a:schemeClr val="tx1"/>
                </a:solidFill>
                <a:effectLst/>
                <a:uLnTx/>
                <a:uFillTx/>
                <a:latin typeface="Avenir Next"/>
                <a:ea typeface="+mn-ea"/>
                <a:cs typeface="+mn-cs"/>
              </a:rPr>
              <a:t>Det fælles sprog om AI – del 1</a:t>
            </a:r>
          </a:p>
        </p:txBody>
      </p:sp>
      <p:sp>
        <p:nvSpPr>
          <p:cNvPr id="11" name="Pladsholder til indhold 1">
            <a:extLst>
              <a:ext uri="{FF2B5EF4-FFF2-40B4-BE49-F238E27FC236}">
                <a16:creationId xmlns:a16="http://schemas.microsoft.com/office/drawing/2014/main" id="{6006C2B6-56EC-F9C0-D88B-AE08CC817772}"/>
              </a:ext>
            </a:extLst>
          </p:cNvPr>
          <p:cNvSpPr>
            <a:spLocks noGrp="1"/>
          </p:cNvSpPr>
          <p:nvPr>
            <p:ph sz="half" idx="1"/>
          </p:nvPr>
        </p:nvSpPr>
        <p:spPr>
          <a:xfrm>
            <a:off x="389414" y="1530122"/>
            <a:ext cx="9748499" cy="482091"/>
          </a:xfrm>
        </p:spPr>
        <p:txBody>
          <a:bodyPr vert="horz" lIns="91440" tIns="45720" rIns="91440" bIns="45720" rtlCol="0" anchor="t">
            <a:noAutofit/>
          </a:bodyPr>
          <a:lstStyle/>
          <a:p>
            <a:r>
              <a:rPr lang="da-DK" sz="1400">
                <a:solidFill>
                  <a:srgbClr val="14B4A3"/>
                </a:solidFill>
                <a:latin typeface="Avenir Next"/>
              </a:rPr>
              <a:t>Med AI kommer mange nye ord og begreber, som er gode at kende og forstå, når man taler om kunstig intelligens. KL har udviklet en ordbog om AI, som I kan bruge til at få et fælles sprog i jeres dialog om teknologien. </a:t>
            </a:r>
            <a:endParaRPr lang="da-DK" sz="1400" i="1">
              <a:solidFill>
                <a:srgbClr val="13B4A3"/>
              </a:solidFill>
              <a:latin typeface="Avenir Next"/>
            </a:endParaRPr>
          </a:p>
        </p:txBody>
      </p:sp>
      <p:sp>
        <p:nvSpPr>
          <p:cNvPr id="19" name="Pladsholder til tekst 4">
            <a:extLst>
              <a:ext uri="{FF2B5EF4-FFF2-40B4-BE49-F238E27FC236}">
                <a16:creationId xmlns:a16="http://schemas.microsoft.com/office/drawing/2014/main" id="{D5B4C7BE-BD96-88D5-893F-41B67F317DB7}"/>
              </a:ext>
            </a:extLst>
          </p:cNvPr>
          <p:cNvSpPr txBox="1">
            <a:spLocks/>
          </p:cNvSpPr>
          <p:nvPr/>
        </p:nvSpPr>
        <p:spPr>
          <a:xfrm>
            <a:off x="1020762" y="2212411"/>
            <a:ext cx="4416068" cy="8808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400" b="1"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Kunstig intelligens (AI)</a:t>
            </a:r>
            <a:r>
              <a:rPr kumimoji="0" lang="da-DK" sz="14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 - computersystemer der kan udføre opgaver, som normalt kræver menneskelig intelligens. Det kan omfatte evner som læring, problemløsning og mønstergenkendelse. </a:t>
            </a:r>
          </a:p>
        </p:txBody>
      </p:sp>
      <p:sp>
        <p:nvSpPr>
          <p:cNvPr id="9" name="Pladsholder til tekst 6">
            <a:extLst>
              <a:ext uri="{FF2B5EF4-FFF2-40B4-BE49-F238E27FC236}">
                <a16:creationId xmlns:a16="http://schemas.microsoft.com/office/drawing/2014/main" id="{44BF6494-D6C6-C139-A122-56D402E79365}"/>
              </a:ext>
            </a:extLst>
          </p:cNvPr>
          <p:cNvSpPr txBox="1">
            <a:spLocks/>
          </p:cNvSpPr>
          <p:nvPr/>
        </p:nvSpPr>
        <p:spPr>
          <a:xfrm>
            <a:off x="1069218" y="3395314"/>
            <a:ext cx="4217506" cy="766763"/>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rgbClr val="141E4D"/>
                </a:solidFill>
                <a:latin typeface="+mn-lt"/>
                <a:ea typeface="+mn-ea"/>
                <a:cs typeface="+mn-cs"/>
              </a:defRPr>
            </a:lvl1pPr>
            <a:lvl2pPr marL="612000" indent="-144000" algn="l" defTabSz="914400" rtl="0" eaLnBrk="1" latinLnBrk="0" hangingPunct="1">
              <a:lnSpc>
                <a:spcPct val="110000"/>
              </a:lnSpc>
              <a:spcBef>
                <a:spcPts val="0"/>
              </a:spcBef>
              <a:spcAft>
                <a:spcPts val="300"/>
              </a:spcAft>
              <a:buFont typeface="Arial" panose="020B0604020202020204" pitchFamily="34" charset="0"/>
              <a:buChar char="•"/>
              <a:defRPr sz="1600" kern="1200">
                <a:solidFill>
                  <a:srgbClr val="141E4D"/>
                </a:solidFill>
                <a:latin typeface="+mn-lt"/>
                <a:ea typeface="+mn-ea"/>
                <a:cs typeface="+mn-cs"/>
              </a:defRPr>
            </a:lvl2pPr>
            <a:lvl3pPr marL="1044000" indent="-144000" algn="l" defTabSz="914400" rtl="0" eaLnBrk="1" latinLnBrk="0" hangingPunct="1">
              <a:lnSpc>
                <a:spcPct val="110000"/>
              </a:lnSpc>
              <a:spcBef>
                <a:spcPts val="0"/>
              </a:spcBef>
              <a:buFont typeface="Arial" panose="020B0604020202020204" pitchFamily="34" charset="0"/>
              <a:buChar char="•"/>
              <a:defRPr sz="1400" kern="1200">
                <a:solidFill>
                  <a:srgbClr val="141E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400" b="1"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Generativ kunstig intelligens </a:t>
            </a:r>
            <a:r>
              <a:rPr kumimoji="0" lang="da-DK" sz="14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 AI-teknologi, der kan skabe nyt indhold (tekst, billeder, lyd, video m.m.) i stedet for blot at analysere eksisterende data.</a:t>
            </a:r>
            <a:endParaRPr kumimoji="0" lang="da-DK" sz="1400" b="1" i="0" u="none" strike="noStrike" kern="1200" cap="none" spc="0" normalizeH="0" baseline="0" noProof="0">
              <a:ln>
                <a:noFill/>
              </a:ln>
              <a:solidFill>
                <a:srgbClr val="000000"/>
              </a:solidFill>
              <a:effectLst/>
              <a:uLnTx/>
              <a:uFillTx/>
              <a:latin typeface="Avenir Next" panose="020B0503020202020204" pitchFamily="34" charset="0"/>
              <a:ea typeface="+mn-ea"/>
              <a:cs typeface="+mn-cs"/>
            </a:endParaRPr>
          </a:p>
        </p:txBody>
      </p:sp>
      <p:sp>
        <p:nvSpPr>
          <p:cNvPr id="22" name="Pladsholder til tekst 4">
            <a:extLst>
              <a:ext uri="{FF2B5EF4-FFF2-40B4-BE49-F238E27FC236}">
                <a16:creationId xmlns:a16="http://schemas.microsoft.com/office/drawing/2014/main" id="{90AFD147-4676-A920-FB44-6092B7EBCB85}"/>
              </a:ext>
            </a:extLst>
          </p:cNvPr>
          <p:cNvSpPr txBox="1">
            <a:spLocks/>
          </p:cNvSpPr>
          <p:nvPr/>
        </p:nvSpPr>
        <p:spPr>
          <a:xfrm>
            <a:off x="1025078" y="4464086"/>
            <a:ext cx="4416068" cy="7667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400" b="1" i="0" u="none" strike="noStrike" kern="1200" cap="none" spc="0" normalizeH="0" baseline="0" noProof="0" err="1">
                <a:ln>
                  <a:noFill/>
                </a:ln>
                <a:solidFill>
                  <a:srgbClr val="000000"/>
                </a:solidFill>
                <a:effectLst/>
                <a:uLnTx/>
                <a:uFillTx/>
                <a:latin typeface="Avenir Next" panose="020B0503020202020204" pitchFamily="34" charset="0"/>
                <a:ea typeface="+mn-ea"/>
                <a:cs typeface="+mn-cs"/>
              </a:rPr>
              <a:t>Chatbots</a:t>
            </a:r>
            <a:r>
              <a:rPr kumimoji="0" lang="da-DK" sz="14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 - Et program, der fører samtale med brugere via tekst eller tale. Moderne </a:t>
            </a:r>
            <a:r>
              <a:rPr kumimoji="0" lang="da-DK" sz="1400" b="0" i="0" u="none" strike="noStrike" kern="1200" cap="none" spc="0" normalizeH="0" baseline="0" noProof="0" err="1">
                <a:ln>
                  <a:noFill/>
                </a:ln>
                <a:solidFill>
                  <a:srgbClr val="000000"/>
                </a:solidFill>
                <a:effectLst/>
                <a:uLnTx/>
                <a:uFillTx/>
                <a:latin typeface="Avenir Next" panose="020B0503020202020204" pitchFamily="34" charset="0"/>
                <a:ea typeface="+mn-ea"/>
                <a:cs typeface="+mn-cs"/>
              </a:rPr>
              <a:t>chatbots</a:t>
            </a:r>
            <a:r>
              <a:rPr kumimoji="0" lang="da-DK" sz="14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 bruger sprogmodeller til at forstå og svare på naturlig vis.</a:t>
            </a:r>
          </a:p>
        </p:txBody>
      </p:sp>
      <p:sp>
        <p:nvSpPr>
          <p:cNvPr id="13" name="Pladsholder til tekst 7">
            <a:extLst>
              <a:ext uri="{FF2B5EF4-FFF2-40B4-BE49-F238E27FC236}">
                <a16:creationId xmlns:a16="http://schemas.microsoft.com/office/drawing/2014/main" id="{39F7E82A-DBBB-EFB6-8439-3DC2E7E3CF05}"/>
              </a:ext>
            </a:extLst>
          </p:cNvPr>
          <p:cNvSpPr txBox="1">
            <a:spLocks/>
          </p:cNvSpPr>
          <p:nvPr/>
        </p:nvSpPr>
        <p:spPr>
          <a:xfrm>
            <a:off x="6950860" y="2281500"/>
            <a:ext cx="4225446" cy="766763"/>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rgbClr val="141E4D"/>
                </a:solidFill>
                <a:latin typeface="+mn-lt"/>
                <a:ea typeface="+mn-ea"/>
                <a:cs typeface="+mn-cs"/>
              </a:defRPr>
            </a:lvl1pPr>
            <a:lvl2pPr marL="612000" indent="-144000" algn="l" defTabSz="914400" rtl="0" eaLnBrk="1" latinLnBrk="0" hangingPunct="1">
              <a:lnSpc>
                <a:spcPct val="110000"/>
              </a:lnSpc>
              <a:spcBef>
                <a:spcPts val="0"/>
              </a:spcBef>
              <a:spcAft>
                <a:spcPts val="300"/>
              </a:spcAft>
              <a:buFont typeface="Arial" panose="020B0604020202020204" pitchFamily="34" charset="0"/>
              <a:buChar char="•"/>
              <a:defRPr sz="1600" kern="1200">
                <a:solidFill>
                  <a:srgbClr val="141E4D"/>
                </a:solidFill>
                <a:latin typeface="+mn-lt"/>
                <a:ea typeface="+mn-ea"/>
                <a:cs typeface="+mn-cs"/>
              </a:defRPr>
            </a:lvl2pPr>
            <a:lvl3pPr marL="1044000" indent="-144000" algn="l" defTabSz="914400" rtl="0" eaLnBrk="1" latinLnBrk="0" hangingPunct="1">
              <a:lnSpc>
                <a:spcPct val="110000"/>
              </a:lnSpc>
              <a:spcBef>
                <a:spcPts val="0"/>
              </a:spcBef>
              <a:buFont typeface="Arial" panose="020B0604020202020204" pitchFamily="34" charset="0"/>
              <a:buChar char="•"/>
              <a:defRPr sz="1400" kern="1200">
                <a:solidFill>
                  <a:srgbClr val="141E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400" b="1"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Prompt </a:t>
            </a:r>
            <a:r>
              <a:rPr kumimoji="0" lang="da-DK" sz="14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 Den tekst eller instruktion, brugeren giver AI-systemet for at få et svar eller en handling. Formuleringen af prompten påvirker resultatet.</a:t>
            </a:r>
            <a:endParaRPr kumimoji="0" lang="da-DK" sz="1400" b="1" i="0" u="none" strike="noStrike" kern="1200" cap="none" spc="0" normalizeH="0" baseline="0" noProof="0">
              <a:ln>
                <a:noFill/>
              </a:ln>
              <a:solidFill>
                <a:srgbClr val="000000"/>
              </a:solidFill>
              <a:effectLst/>
              <a:uLnTx/>
              <a:uFillTx/>
              <a:latin typeface="Avenir Next" panose="020B0503020202020204" pitchFamily="34" charset="0"/>
              <a:ea typeface="+mn-ea"/>
              <a:cs typeface="+mn-cs"/>
            </a:endParaRPr>
          </a:p>
        </p:txBody>
      </p:sp>
      <p:sp>
        <p:nvSpPr>
          <p:cNvPr id="36" name="Pladsholder til tekst 7">
            <a:extLst>
              <a:ext uri="{FF2B5EF4-FFF2-40B4-BE49-F238E27FC236}">
                <a16:creationId xmlns:a16="http://schemas.microsoft.com/office/drawing/2014/main" id="{B1B43664-E90E-BA12-CD0E-719CCC315176}"/>
              </a:ext>
            </a:extLst>
          </p:cNvPr>
          <p:cNvSpPr txBox="1">
            <a:spLocks/>
          </p:cNvSpPr>
          <p:nvPr/>
        </p:nvSpPr>
        <p:spPr>
          <a:xfrm>
            <a:off x="6959931" y="3306571"/>
            <a:ext cx="4225446" cy="1065732"/>
          </a:xfrm>
          <a:prstGeom prst="rect">
            <a:avLst/>
          </a:prstGeom>
        </p:spPr>
        <p:txBody>
          <a:bodyPr vert="horz" lIns="0" tIns="0" rIns="0" bIns="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rgbClr val="141E4D"/>
                </a:solidFill>
                <a:latin typeface="+mn-lt"/>
                <a:ea typeface="+mn-ea"/>
                <a:cs typeface="+mn-cs"/>
              </a:defRPr>
            </a:lvl1pPr>
            <a:lvl2pPr marL="612000" indent="-144000" algn="l" defTabSz="914400" rtl="0" eaLnBrk="1" latinLnBrk="0" hangingPunct="1">
              <a:lnSpc>
                <a:spcPct val="110000"/>
              </a:lnSpc>
              <a:spcBef>
                <a:spcPts val="0"/>
              </a:spcBef>
              <a:spcAft>
                <a:spcPts val="300"/>
              </a:spcAft>
              <a:buFont typeface="Arial" panose="020B0604020202020204" pitchFamily="34" charset="0"/>
              <a:buChar char="•"/>
              <a:defRPr sz="1600" kern="1200">
                <a:solidFill>
                  <a:srgbClr val="141E4D"/>
                </a:solidFill>
                <a:latin typeface="+mn-lt"/>
                <a:ea typeface="+mn-ea"/>
                <a:cs typeface="+mn-cs"/>
              </a:defRPr>
            </a:lvl2pPr>
            <a:lvl3pPr marL="1044000" indent="-144000" algn="l" defTabSz="914400" rtl="0" eaLnBrk="1" latinLnBrk="0" hangingPunct="1">
              <a:lnSpc>
                <a:spcPct val="110000"/>
              </a:lnSpc>
              <a:spcBef>
                <a:spcPts val="0"/>
              </a:spcBef>
              <a:buFont typeface="Arial" panose="020B0604020202020204" pitchFamily="34" charset="0"/>
              <a:buChar char="•"/>
              <a:defRPr sz="1400" kern="1200">
                <a:solidFill>
                  <a:srgbClr val="141E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da-DK" sz="1400" b="1">
                <a:solidFill>
                  <a:srgbClr val="000000"/>
                </a:solidFill>
                <a:latin typeface="Avenir Next"/>
              </a:rPr>
              <a:t>Sprogmodel </a:t>
            </a:r>
            <a:r>
              <a:rPr lang="da-DK" sz="1400">
                <a:solidFill>
                  <a:srgbClr val="000000"/>
                </a:solidFill>
                <a:latin typeface="Avenir Next"/>
              </a:rPr>
              <a:t>-</a:t>
            </a:r>
            <a:r>
              <a:rPr kumimoji="0" lang="da-DK" sz="1400" b="0" i="0" u="none" strike="noStrike" kern="1200" cap="none" spc="0" normalizeH="0" baseline="0" noProof="0">
                <a:ln>
                  <a:noFill/>
                </a:ln>
                <a:solidFill>
                  <a:srgbClr val="000000"/>
                </a:solidFill>
                <a:effectLst/>
                <a:uLnTx/>
                <a:uFillTx/>
                <a:latin typeface="Avenir Next"/>
              </a:rPr>
              <a:t> </a:t>
            </a:r>
            <a:r>
              <a:rPr lang="da-DK" sz="1400">
                <a:solidFill>
                  <a:srgbClr val="000000"/>
                </a:solidFill>
                <a:ea typeface="+mn-lt"/>
                <a:cs typeface="+mn-lt"/>
              </a:rPr>
              <a:t>En AI-model der er trænet til at forstå og generere menneskeligt sprog ved </a:t>
            </a:r>
            <a:r>
              <a:rPr kumimoji="0" lang="da-DK" sz="1400" b="0" i="0" u="none" strike="noStrike" kern="1200" cap="none" spc="0" normalizeH="0" baseline="0" noProof="0">
                <a:ln>
                  <a:noFill/>
                </a:ln>
                <a:solidFill>
                  <a:srgbClr val="000000"/>
                </a:solidFill>
                <a:effectLst/>
                <a:uLnTx/>
                <a:uFillTx/>
                <a:ea typeface="+mn-lt"/>
                <a:cs typeface="+mn-lt"/>
              </a:rPr>
              <a:t>at </a:t>
            </a:r>
            <a:r>
              <a:rPr lang="da-DK" sz="1400">
                <a:solidFill>
                  <a:srgbClr val="000000"/>
                </a:solidFill>
                <a:ea typeface="+mn-lt"/>
                <a:cs typeface="+mn-lt"/>
              </a:rPr>
              <a:t>forudsige de næste ord i </a:t>
            </a:r>
            <a:r>
              <a:rPr kumimoji="0" lang="da-DK" sz="1400" b="0" i="0" u="none" strike="noStrike" kern="1200" cap="none" spc="0" normalizeH="0" baseline="0" noProof="0">
                <a:ln>
                  <a:noFill/>
                </a:ln>
                <a:solidFill>
                  <a:srgbClr val="000000"/>
                </a:solidFill>
                <a:effectLst/>
                <a:uLnTx/>
                <a:uFillTx/>
                <a:ea typeface="+mn-lt"/>
                <a:cs typeface="+mn-lt"/>
              </a:rPr>
              <a:t>en </a:t>
            </a:r>
            <a:r>
              <a:rPr lang="da-DK" sz="1400">
                <a:solidFill>
                  <a:srgbClr val="000000"/>
                </a:solidFill>
                <a:ea typeface="+mn-lt"/>
                <a:cs typeface="+mn-lt"/>
              </a:rPr>
              <a:t>tekst</a:t>
            </a:r>
            <a:r>
              <a:rPr kumimoji="0" lang="da-DK" sz="1400" b="0" i="0" u="none" strike="noStrike" kern="1200" cap="none" spc="0" normalizeH="0" baseline="0" noProof="0">
                <a:ln>
                  <a:noFill/>
                </a:ln>
                <a:solidFill>
                  <a:srgbClr val="000000"/>
                </a:solidFill>
                <a:effectLst/>
                <a:uLnTx/>
                <a:uFillTx/>
                <a:ea typeface="+mn-lt"/>
                <a:cs typeface="+mn-lt"/>
              </a:rPr>
              <a:t>. </a:t>
            </a:r>
            <a:r>
              <a:rPr lang="da-DK" sz="1400">
                <a:solidFill>
                  <a:srgbClr val="000000"/>
                </a:solidFill>
                <a:ea typeface="+mn-lt"/>
                <a:cs typeface="+mn-lt"/>
              </a:rPr>
              <a:t>Modellen beregner sandsynligheden for ordsekvenser på baggrund </a:t>
            </a:r>
            <a:r>
              <a:rPr kumimoji="0" lang="da-DK" sz="1400" b="0" i="0" u="none" strike="noStrike" kern="1200" cap="none" spc="0" normalizeH="0" baseline="0" noProof="0">
                <a:ln>
                  <a:noFill/>
                </a:ln>
                <a:solidFill>
                  <a:srgbClr val="000000"/>
                </a:solidFill>
                <a:effectLst/>
                <a:uLnTx/>
                <a:uFillTx/>
                <a:ea typeface="+mn-lt"/>
                <a:cs typeface="+mn-lt"/>
              </a:rPr>
              <a:t>af </a:t>
            </a:r>
            <a:r>
              <a:rPr lang="da-DK" sz="1400">
                <a:solidFill>
                  <a:srgbClr val="000000"/>
                </a:solidFill>
                <a:ea typeface="+mn-lt"/>
                <a:cs typeface="+mn-lt"/>
              </a:rPr>
              <a:t>et stort tekstgrundlag, som den er trænet på</a:t>
            </a:r>
            <a:r>
              <a:rPr kumimoji="0" lang="da-DK" sz="1400" b="0" i="0" u="none" strike="noStrike" kern="1200" cap="none" spc="0" normalizeH="0" baseline="0" noProof="0">
                <a:ln>
                  <a:noFill/>
                </a:ln>
                <a:solidFill>
                  <a:srgbClr val="000000"/>
                </a:solidFill>
                <a:effectLst/>
                <a:uLnTx/>
                <a:uFillTx/>
                <a:ea typeface="+mn-lt"/>
                <a:cs typeface="+mn-lt"/>
              </a:rPr>
              <a:t>.</a:t>
            </a:r>
            <a:r>
              <a:rPr lang="da-DK" sz="1400">
                <a:solidFill>
                  <a:srgbClr val="000000"/>
                </a:solidFill>
                <a:ea typeface="+mn-lt"/>
                <a:cs typeface="+mn-lt"/>
              </a:rPr>
              <a:t> </a:t>
            </a:r>
            <a:endParaRPr kumimoji="0" lang="da-DK" sz="1400" b="1" i="0" u="none" strike="noStrike" kern="1200" cap="none" spc="0" normalizeH="0" baseline="0" noProof="0">
              <a:ln>
                <a:noFill/>
              </a:ln>
              <a:solidFill>
                <a:srgbClr val="000000"/>
              </a:solidFill>
              <a:effectLst/>
              <a:uLnTx/>
              <a:uFillTx/>
              <a:latin typeface="Avenir Next"/>
            </a:endParaRPr>
          </a:p>
        </p:txBody>
      </p:sp>
      <p:sp>
        <p:nvSpPr>
          <p:cNvPr id="29" name="Pladsholder til indhold 2">
            <a:extLst>
              <a:ext uri="{FF2B5EF4-FFF2-40B4-BE49-F238E27FC236}">
                <a16:creationId xmlns:a16="http://schemas.microsoft.com/office/drawing/2014/main" id="{3528F373-5EA3-F851-D8DD-584D5D4C1785}"/>
              </a:ext>
            </a:extLst>
          </p:cNvPr>
          <p:cNvSpPr txBox="1">
            <a:spLocks/>
          </p:cNvSpPr>
          <p:nvPr/>
        </p:nvSpPr>
        <p:spPr>
          <a:xfrm>
            <a:off x="8680953" y="4847154"/>
            <a:ext cx="2843735" cy="45985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a-DK" sz="1400" i="1">
                <a:solidFill>
                  <a:srgbClr val="545D65"/>
                </a:solidFill>
                <a:latin typeface="Avenir Next"/>
              </a:rPr>
              <a:t>Fortsætter på næste side</a:t>
            </a:r>
            <a:endParaRPr lang="da-DK" i="1"/>
          </a:p>
        </p:txBody>
      </p:sp>
      <p:pic>
        <p:nvPicPr>
          <p:cNvPr id="8" name="Grafik 7">
            <a:extLst>
              <a:ext uri="{FF2B5EF4-FFF2-40B4-BE49-F238E27FC236}">
                <a16:creationId xmlns:a16="http://schemas.microsoft.com/office/drawing/2014/main" id="{7F9A3902-C56E-482E-3C6E-FF27AAF8496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49782" y="2305687"/>
            <a:ext cx="630282" cy="630282"/>
          </a:xfrm>
          <a:prstGeom prst="rect">
            <a:avLst/>
          </a:prstGeom>
        </p:spPr>
      </p:pic>
      <p:pic>
        <p:nvPicPr>
          <p:cNvPr id="10" name="Grafik 9">
            <a:extLst>
              <a:ext uri="{FF2B5EF4-FFF2-40B4-BE49-F238E27FC236}">
                <a16:creationId xmlns:a16="http://schemas.microsoft.com/office/drawing/2014/main" id="{F2B9DEBD-C7E0-B1E2-05C3-7D0F1F7F1F8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94499" y="3395314"/>
            <a:ext cx="630282" cy="630282"/>
          </a:xfrm>
          <a:prstGeom prst="rect">
            <a:avLst/>
          </a:prstGeom>
        </p:spPr>
      </p:pic>
      <p:pic>
        <p:nvPicPr>
          <p:cNvPr id="14" name="Grafik 13">
            <a:extLst>
              <a:ext uri="{FF2B5EF4-FFF2-40B4-BE49-F238E27FC236}">
                <a16:creationId xmlns:a16="http://schemas.microsoft.com/office/drawing/2014/main" id="{29249152-5181-6E79-CFFD-9E730364761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135735" y="2273775"/>
            <a:ext cx="630282" cy="630282"/>
          </a:xfrm>
          <a:prstGeom prst="rect">
            <a:avLst/>
          </a:prstGeom>
        </p:spPr>
      </p:pic>
      <p:pic>
        <p:nvPicPr>
          <p:cNvPr id="23" name="Grafik 22">
            <a:extLst>
              <a:ext uri="{FF2B5EF4-FFF2-40B4-BE49-F238E27FC236}">
                <a16:creationId xmlns:a16="http://schemas.microsoft.com/office/drawing/2014/main" id="{0A84F0FD-39BE-773B-5F44-07532E485D47}"/>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98815" y="4501473"/>
            <a:ext cx="630282" cy="630282"/>
          </a:xfrm>
          <a:prstGeom prst="rect">
            <a:avLst/>
          </a:prstGeom>
        </p:spPr>
      </p:pic>
      <p:sp>
        <p:nvSpPr>
          <p:cNvPr id="12" name="Rektangel 11">
            <a:extLst>
              <a:ext uri="{FF2B5EF4-FFF2-40B4-BE49-F238E27FC236}">
                <a16:creationId xmlns:a16="http://schemas.microsoft.com/office/drawing/2014/main" id="{08E5F1C1-9CBD-BC45-ACAF-7E940FE3FC49}"/>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3B4A3"/>
                </a:solidFill>
              </a:rPr>
              <a:t>AI generelt</a:t>
            </a:r>
            <a:endParaRPr lang="da-DK" sz="1200">
              <a:solidFill>
                <a:srgbClr val="13B4A3"/>
              </a:solidFill>
            </a:endParaRPr>
          </a:p>
        </p:txBody>
      </p:sp>
      <p:sp>
        <p:nvSpPr>
          <p:cNvPr id="28" name="Pladsholder til indhold 1">
            <a:extLst>
              <a:ext uri="{FF2B5EF4-FFF2-40B4-BE49-F238E27FC236}">
                <a16:creationId xmlns:a16="http://schemas.microsoft.com/office/drawing/2014/main" id="{216DBFCB-D8F0-6102-CD9D-05F44E0D0C09}"/>
              </a:ext>
              <a:ext uri="{C183D7F6-B498-43B3-948B-1728B52AA6E4}">
                <adec:decorative xmlns:adec="http://schemas.microsoft.com/office/drawing/2017/decorative" val="1"/>
              </a:ext>
            </a:extLst>
          </p:cNvPr>
          <p:cNvSpPr txBox="1">
            <a:spLocks/>
          </p:cNvSpPr>
          <p:nvPr/>
        </p:nvSpPr>
        <p:spPr>
          <a:xfrm>
            <a:off x="11756571" y="6578600"/>
            <a:ext cx="445549" cy="2794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12</a:t>
            </a:fld>
            <a:endParaRPr lang="da-DK" sz="1200"/>
          </a:p>
        </p:txBody>
      </p:sp>
      <p:sp>
        <p:nvSpPr>
          <p:cNvPr id="31" name="Rektangel 30">
            <a:extLst>
              <a:ext uri="{FF2B5EF4-FFF2-40B4-BE49-F238E27FC236}">
                <a16:creationId xmlns:a16="http://schemas.microsoft.com/office/drawing/2014/main" id="{4C84CF2F-49E0-E007-3029-AF46AAB9245F}"/>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13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32" name="Rektangel 31">
            <a:extLst>
              <a:ext uri="{FF2B5EF4-FFF2-40B4-BE49-F238E27FC236}">
                <a16:creationId xmlns:a16="http://schemas.microsoft.com/office/drawing/2014/main" id="{2FF9FD2F-5C5F-5A87-11DA-EDB7684FB459}"/>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33" name="Rektangel 32">
            <a:extLst>
              <a:ext uri="{FF2B5EF4-FFF2-40B4-BE49-F238E27FC236}">
                <a16:creationId xmlns:a16="http://schemas.microsoft.com/office/drawing/2014/main" id="{A1095388-0148-7BB1-4AB2-4B0386416DB9}"/>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34" name="Rektangel 33">
            <a:extLst>
              <a:ext uri="{FF2B5EF4-FFF2-40B4-BE49-F238E27FC236}">
                <a16:creationId xmlns:a16="http://schemas.microsoft.com/office/drawing/2014/main" id="{C52F3F68-B282-BC26-3E7A-07B1241C2A6F}"/>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35" name="Rektangel 34">
            <a:extLst>
              <a:ext uri="{FF2B5EF4-FFF2-40B4-BE49-F238E27FC236}">
                <a16:creationId xmlns:a16="http://schemas.microsoft.com/office/drawing/2014/main" id="{0E5D64F1-2F37-317E-B11E-7B20953331C8}"/>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pic>
        <p:nvPicPr>
          <p:cNvPr id="37" name="Grafik 36">
            <a:extLst>
              <a:ext uri="{FF2B5EF4-FFF2-40B4-BE49-F238E27FC236}">
                <a16:creationId xmlns:a16="http://schemas.microsoft.com/office/drawing/2014/main" id="{6A889B7F-DA21-770D-C9E4-C1266417CF0B}"/>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10300" y="3251563"/>
            <a:ext cx="551543" cy="624113"/>
          </a:xfrm>
          <a:prstGeom prst="rect">
            <a:avLst/>
          </a:prstGeom>
        </p:spPr>
      </p:pic>
      <p:pic>
        <p:nvPicPr>
          <p:cNvPr id="4" name="Grafik 3">
            <a:extLst>
              <a:ext uri="{FF2B5EF4-FFF2-40B4-BE49-F238E27FC236}">
                <a16:creationId xmlns:a16="http://schemas.microsoft.com/office/drawing/2014/main" id="{B5008620-516B-B6FA-F576-3180BB19AD33}"/>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936992" y="4816614"/>
            <a:ext cx="459859" cy="459859"/>
          </a:xfrm>
          <a:prstGeom prst="rect">
            <a:avLst/>
          </a:prstGeom>
        </p:spPr>
      </p:pic>
    </p:spTree>
    <p:extLst>
      <p:ext uri="{BB962C8B-B14F-4D97-AF65-F5344CB8AC3E}">
        <p14:creationId xmlns:p14="http://schemas.microsoft.com/office/powerpoint/2010/main" val="2205051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B2B37-E27F-89A6-6E1D-607874F15AA1}"/>
            </a:ext>
          </a:extLst>
        </p:cNvPr>
        <p:cNvGrpSpPr/>
        <p:nvPr/>
      </p:nvGrpSpPr>
      <p:grpSpPr>
        <a:xfrm>
          <a:off x="0" y="0"/>
          <a:ext cx="0" cy="0"/>
          <a:chOff x="0" y="0"/>
          <a:chExt cx="0" cy="0"/>
        </a:xfrm>
      </p:grpSpPr>
      <p:sp>
        <p:nvSpPr>
          <p:cNvPr id="10" name="Pladsholder til indhold 2">
            <a:extLst>
              <a:ext uri="{FF2B5EF4-FFF2-40B4-BE49-F238E27FC236}">
                <a16:creationId xmlns:a16="http://schemas.microsoft.com/office/drawing/2014/main" id="{973FC39A-7074-BBF1-0191-13A220332C66}"/>
              </a:ext>
            </a:extLst>
          </p:cNvPr>
          <p:cNvSpPr txBox="1">
            <a:spLocks noGrp="1"/>
          </p:cNvSpPr>
          <p:nvPr>
            <p:ph type="title" idx="4294967295"/>
          </p:nvPr>
        </p:nvSpPr>
        <p:spPr>
          <a:xfrm>
            <a:off x="389414" y="560946"/>
            <a:ext cx="1001005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3200" b="1" i="0" u="none" strike="noStrike" kern="1200" cap="none" spc="0" normalizeH="0" baseline="0" noProof="0">
                <a:ln>
                  <a:noFill/>
                </a:ln>
                <a:solidFill>
                  <a:schemeClr val="tx1"/>
                </a:solidFill>
                <a:effectLst/>
                <a:uLnTx/>
                <a:uFillTx/>
                <a:latin typeface="Avenir Next"/>
                <a:ea typeface="+mn-ea"/>
                <a:cs typeface="+mn-cs"/>
              </a:rPr>
              <a:t>Det fælles sprog om AI – del 2</a:t>
            </a:r>
          </a:p>
        </p:txBody>
      </p:sp>
      <p:sp>
        <p:nvSpPr>
          <p:cNvPr id="15" name="Pladsholder til tekst 4">
            <a:extLst>
              <a:ext uri="{FF2B5EF4-FFF2-40B4-BE49-F238E27FC236}">
                <a16:creationId xmlns:a16="http://schemas.microsoft.com/office/drawing/2014/main" id="{7A248EF1-2557-0F7B-CFB6-D03F6A3B49BD}"/>
              </a:ext>
            </a:extLst>
          </p:cNvPr>
          <p:cNvSpPr txBox="1">
            <a:spLocks/>
          </p:cNvSpPr>
          <p:nvPr/>
        </p:nvSpPr>
        <p:spPr>
          <a:xfrm>
            <a:off x="1584613" y="2226056"/>
            <a:ext cx="4234872" cy="7667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400" b="1"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Bias</a:t>
            </a:r>
            <a:r>
              <a:rPr kumimoji="0" lang="da-DK" sz="14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 - Systematiske skævheder i data eller modeller, som kan føre til uretfærdige eller diskriminerende resultater.</a:t>
            </a:r>
          </a:p>
        </p:txBody>
      </p:sp>
      <p:sp>
        <p:nvSpPr>
          <p:cNvPr id="16" name="Pladsholder til tekst 6">
            <a:extLst>
              <a:ext uri="{FF2B5EF4-FFF2-40B4-BE49-F238E27FC236}">
                <a16:creationId xmlns:a16="http://schemas.microsoft.com/office/drawing/2014/main" id="{944C2DC4-C8C3-AD4C-6447-72A9AC3895A9}"/>
              </a:ext>
            </a:extLst>
          </p:cNvPr>
          <p:cNvSpPr txBox="1">
            <a:spLocks/>
          </p:cNvSpPr>
          <p:nvPr/>
        </p:nvSpPr>
        <p:spPr>
          <a:xfrm>
            <a:off x="1584613" y="3281518"/>
            <a:ext cx="4234872" cy="7667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400" b="1"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Hallucinationer </a:t>
            </a:r>
            <a:r>
              <a:rPr kumimoji="0" lang="da-DK" sz="14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 Når en AI-model “finder på” fakta eller svar, som lyder plausible, men er forkerte eller opdigtede.</a:t>
            </a:r>
            <a:endParaRPr kumimoji="0" lang="da-DK" sz="1400" b="1" i="0" u="none" strike="noStrike" kern="1200" cap="none" spc="0" normalizeH="0" baseline="0" noProof="0">
              <a:ln>
                <a:noFill/>
              </a:ln>
              <a:solidFill>
                <a:srgbClr val="000000"/>
              </a:solidFill>
              <a:effectLst/>
              <a:uLnTx/>
              <a:uFillTx/>
              <a:latin typeface="Avenir Next" panose="020B0503020202020204" pitchFamily="34" charset="0"/>
              <a:ea typeface="+mn-ea"/>
              <a:cs typeface="+mn-cs"/>
            </a:endParaRPr>
          </a:p>
        </p:txBody>
      </p:sp>
      <p:sp>
        <p:nvSpPr>
          <p:cNvPr id="2" name="Pladsholder til tekst 6">
            <a:extLst>
              <a:ext uri="{FF2B5EF4-FFF2-40B4-BE49-F238E27FC236}">
                <a16:creationId xmlns:a16="http://schemas.microsoft.com/office/drawing/2014/main" id="{690FAC9E-C456-033F-A83F-005A2B1A2137}"/>
              </a:ext>
            </a:extLst>
          </p:cNvPr>
          <p:cNvSpPr txBox="1">
            <a:spLocks/>
          </p:cNvSpPr>
          <p:nvPr/>
        </p:nvSpPr>
        <p:spPr>
          <a:xfrm>
            <a:off x="6766017" y="2208175"/>
            <a:ext cx="4234872" cy="76676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400" b="1" i="0" u="none" strike="noStrike" kern="1200" cap="none" spc="0" normalizeH="0" baseline="0" noProof="0">
                <a:ln>
                  <a:noFill/>
                </a:ln>
                <a:effectLst/>
                <a:uLnTx/>
                <a:uFillTx/>
                <a:latin typeface="Avenir Next"/>
              </a:rPr>
              <a:t>AI-assistent</a:t>
            </a:r>
            <a:r>
              <a:rPr kumimoji="0" lang="da-DK" sz="1400" b="1" i="0" u="none" strike="noStrike" kern="1200" cap="none" spc="0" normalizeH="0" baseline="0" noProof="0">
                <a:ln>
                  <a:noFill/>
                </a:ln>
                <a:solidFill>
                  <a:srgbClr val="000000"/>
                </a:solidFill>
                <a:effectLst/>
                <a:uLnTx/>
                <a:uFillTx/>
                <a:latin typeface="Avenir Next"/>
              </a:rPr>
              <a:t> </a:t>
            </a:r>
            <a:r>
              <a:rPr kumimoji="0" lang="da-DK" sz="1400" b="0" i="0" u="none" strike="noStrike" kern="1200" cap="none" spc="0" normalizeH="0" baseline="0" noProof="0">
                <a:ln>
                  <a:noFill/>
                </a:ln>
                <a:solidFill>
                  <a:srgbClr val="000000"/>
                </a:solidFill>
                <a:effectLst/>
                <a:uLnTx/>
                <a:uFillTx/>
                <a:latin typeface="Avenir Next"/>
              </a:rPr>
              <a:t>- En </a:t>
            </a:r>
            <a:r>
              <a:rPr kumimoji="0" lang="da-DK" sz="1400" b="0" i="0" u="none" strike="noStrike" kern="1200" cap="none" spc="0" normalizeH="0" baseline="0" noProof="0" err="1">
                <a:ln>
                  <a:noFill/>
                </a:ln>
                <a:solidFill>
                  <a:srgbClr val="000000"/>
                </a:solidFill>
                <a:effectLst/>
                <a:uLnTx/>
                <a:uFillTx/>
                <a:latin typeface="Avenir Next"/>
              </a:rPr>
              <a:t>chatbot</a:t>
            </a:r>
            <a:r>
              <a:rPr kumimoji="0" lang="da-DK" sz="1400" b="0" i="0" u="none" strike="noStrike" kern="1200" cap="none" spc="0" normalizeH="0" baseline="0" noProof="0">
                <a:ln>
                  <a:noFill/>
                </a:ln>
                <a:solidFill>
                  <a:srgbClr val="000000"/>
                </a:solidFill>
                <a:effectLst/>
                <a:uLnTx/>
                <a:uFillTx/>
                <a:latin typeface="Avenir Next"/>
              </a:rPr>
              <a:t>, der assisterer brugere med information, sparring eller opgaver inden for et specifikt emne. AI-assistenter er trænet på udvalgte data .</a:t>
            </a:r>
            <a:endParaRPr kumimoji="0" lang="da-DK" sz="1400" b="1" i="0" u="none" strike="noStrike" kern="1200" cap="none" spc="0" normalizeH="0" baseline="0" noProof="0">
              <a:ln>
                <a:noFill/>
              </a:ln>
              <a:solidFill>
                <a:srgbClr val="000000"/>
              </a:solidFill>
              <a:effectLst/>
              <a:uLnTx/>
              <a:uFillTx/>
              <a:latin typeface="Avenir Next"/>
            </a:endParaRPr>
          </a:p>
        </p:txBody>
      </p:sp>
      <p:sp>
        <p:nvSpPr>
          <p:cNvPr id="4" name="Pladsholder til tekst 7">
            <a:extLst>
              <a:ext uri="{FF2B5EF4-FFF2-40B4-BE49-F238E27FC236}">
                <a16:creationId xmlns:a16="http://schemas.microsoft.com/office/drawing/2014/main" id="{45917962-5337-D5E6-DCF7-C745E9528845}"/>
              </a:ext>
            </a:extLst>
          </p:cNvPr>
          <p:cNvSpPr txBox="1">
            <a:spLocks/>
          </p:cNvSpPr>
          <p:nvPr/>
        </p:nvSpPr>
        <p:spPr>
          <a:xfrm>
            <a:off x="6766017" y="3213277"/>
            <a:ext cx="5109405" cy="7667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400" b="1" i="0" u="none" strike="noStrike" kern="1200" cap="none" spc="0" normalizeH="0" baseline="0" noProof="0">
                <a:ln>
                  <a:noFill/>
                </a:ln>
                <a:effectLst/>
                <a:uLnTx/>
                <a:uFillTx/>
                <a:latin typeface="Avenir Next" panose="020B0503020202020204" pitchFamily="34" charset="0"/>
                <a:ea typeface="+mn-ea"/>
                <a:cs typeface="+mn-cs"/>
              </a:rPr>
              <a:t>AI-agent </a:t>
            </a:r>
            <a:r>
              <a:rPr kumimoji="0" lang="da-DK" sz="14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 Et system, der ikke blot svarer, men også selvstændigt igangsætter handlinger. AI-agenter overvåger data, udfører opgaver automatisk og arbejder proaktivt uden menneskelig indgriben.</a:t>
            </a:r>
            <a:endParaRPr kumimoji="0" lang="da-DK" sz="1400" b="1" i="0" u="none" strike="noStrike" kern="1200" cap="none" spc="0" normalizeH="0" baseline="0" noProof="0">
              <a:ln>
                <a:noFill/>
              </a:ln>
              <a:solidFill>
                <a:srgbClr val="000000"/>
              </a:solidFill>
              <a:effectLst/>
              <a:uLnTx/>
              <a:uFillTx/>
              <a:latin typeface="Avenir Next" panose="020B0503020202020204" pitchFamily="34" charset="0"/>
              <a:ea typeface="+mn-ea"/>
              <a:cs typeface="+mn-cs"/>
            </a:endParaRPr>
          </a:p>
        </p:txBody>
      </p:sp>
      <p:sp>
        <p:nvSpPr>
          <p:cNvPr id="26" name="Rektangel 25">
            <a:extLst>
              <a:ext uri="{FF2B5EF4-FFF2-40B4-BE49-F238E27FC236}">
                <a16:creationId xmlns:a16="http://schemas.microsoft.com/office/drawing/2014/main" id="{AFD4C07A-887E-28A4-DF35-CC02DEB8C37A}"/>
              </a:ext>
            </a:extLst>
          </p:cNvPr>
          <p:cNvSpPr/>
          <p:nvPr/>
        </p:nvSpPr>
        <p:spPr>
          <a:xfrm>
            <a:off x="1597272" y="5053472"/>
            <a:ext cx="5559198"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13B4A3"/>
                </a:solidFill>
              </a:rPr>
              <a:t>Er der særlige begreber, I har brug for sammen at udfolde, for at styrke det fælles sprog?</a:t>
            </a:r>
            <a:endParaRPr lang="da-DK" sz="1400" b="1">
              <a:solidFill>
                <a:srgbClr val="13B4A3"/>
              </a:solidFill>
            </a:endParaRPr>
          </a:p>
        </p:txBody>
      </p:sp>
      <p:sp>
        <p:nvSpPr>
          <p:cNvPr id="21" name="Pladsholder til indhold 2">
            <a:extLst>
              <a:ext uri="{FF2B5EF4-FFF2-40B4-BE49-F238E27FC236}">
                <a16:creationId xmlns:a16="http://schemas.microsoft.com/office/drawing/2014/main" id="{64047B3B-63EE-2672-A19B-3F45F0601F4A}"/>
              </a:ext>
            </a:extLst>
          </p:cNvPr>
          <p:cNvSpPr txBox="1">
            <a:spLocks/>
          </p:cNvSpPr>
          <p:nvPr/>
        </p:nvSpPr>
        <p:spPr>
          <a:xfrm>
            <a:off x="1779047" y="6116791"/>
            <a:ext cx="3846005" cy="45985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da-DK" sz="1400" u="none" strike="noStrike" kern="1200" cap="none" spc="0" normalizeH="0" baseline="0" noProof="0">
                <a:ln>
                  <a:noFill/>
                </a:ln>
                <a:solidFill>
                  <a:srgbClr val="14B4A3"/>
                </a:solidFill>
                <a:effectLst/>
                <a:uLnTx/>
                <a:uFillTx/>
                <a:latin typeface="Avenir Next"/>
                <a:hlinkClick r:id="rId3">
                  <a:extLst>
                    <a:ext uri="{A12FA001-AC4F-418D-AE19-62706E023703}">
                      <ahyp:hlinkClr xmlns:ahyp="http://schemas.microsoft.com/office/drawing/2018/hyperlinkcolor" val="tx"/>
                    </a:ext>
                  </a:extLst>
                </a:hlinkClick>
              </a:rPr>
              <a:t>Find flere </a:t>
            </a:r>
            <a:r>
              <a:rPr lang="da-DK" sz="1400">
                <a:solidFill>
                  <a:srgbClr val="14B4A3"/>
                </a:solidFill>
                <a:latin typeface="Avenir Next"/>
                <a:hlinkClick r:id="rId3">
                  <a:extLst>
                    <a:ext uri="{A12FA001-AC4F-418D-AE19-62706E023703}">
                      <ahyp:hlinkClr xmlns:ahyp="http://schemas.microsoft.com/office/drawing/2018/hyperlinkcolor" val="tx"/>
                    </a:ext>
                  </a:extLst>
                </a:hlinkClick>
              </a:rPr>
              <a:t>AI-begreber </a:t>
            </a:r>
            <a:r>
              <a:rPr kumimoji="0" lang="da-DK" sz="1400" u="none" strike="noStrike" kern="1200" cap="none" spc="0" normalizeH="0" baseline="0" noProof="0">
                <a:ln>
                  <a:noFill/>
                </a:ln>
                <a:solidFill>
                  <a:srgbClr val="14B4A3"/>
                </a:solidFill>
                <a:effectLst/>
                <a:uLnTx/>
                <a:uFillTx/>
                <a:latin typeface="Avenir Next"/>
                <a:hlinkClick r:id="rId3">
                  <a:extLst>
                    <a:ext uri="{A12FA001-AC4F-418D-AE19-62706E023703}">
                      <ahyp:hlinkClr xmlns:ahyp="http://schemas.microsoft.com/office/drawing/2018/hyperlinkcolor" val="tx"/>
                    </a:ext>
                  </a:extLst>
                </a:hlinkClick>
              </a:rPr>
              <a:t>i KL’s AI-ordbog</a:t>
            </a:r>
            <a:endParaRPr kumimoji="0" lang="da-DK" sz="1400" u="none" strike="noStrike" kern="1200" cap="none" spc="0" normalizeH="0" baseline="0" noProof="0">
              <a:ln>
                <a:noFill/>
              </a:ln>
              <a:solidFill>
                <a:srgbClr val="14B4A3"/>
              </a:solidFill>
              <a:effectLst/>
              <a:uLnTx/>
              <a:uFillTx/>
              <a:latin typeface="Avenir Next"/>
            </a:endParaRPr>
          </a:p>
        </p:txBody>
      </p:sp>
      <p:pic>
        <p:nvPicPr>
          <p:cNvPr id="17" name="Grafik 16">
            <a:extLst>
              <a:ext uri="{FF2B5EF4-FFF2-40B4-BE49-F238E27FC236}">
                <a16:creationId xmlns:a16="http://schemas.microsoft.com/office/drawing/2014/main" id="{6648BF73-CF0C-9F46-9510-509856083A7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24930" y="2217280"/>
            <a:ext cx="630282" cy="630282"/>
          </a:xfrm>
          <a:prstGeom prst="rect">
            <a:avLst/>
          </a:prstGeom>
        </p:spPr>
      </p:pic>
      <p:pic>
        <p:nvPicPr>
          <p:cNvPr id="18" name="Grafik 17">
            <a:extLst>
              <a:ext uri="{FF2B5EF4-FFF2-40B4-BE49-F238E27FC236}">
                <a16:creationId xmlns:a16="http://schemas.microsoft.com/office/drawing/2014/main" id="{4E4404B0-CEBF-9839-C6FA-FA44EAEE6D2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53504" y="3310166"/>
            <a:ext cx="572984" cy="572984"/>
          </a:xfrm>
          <a:prstGeom prst="rect">
            <a:avLst/>
          </a:prstGeom>
        </p:spPr>
      </p:pic>
      <p:pic>
        <p:nvPicPr>
          <p:cNvPr id="5" name="Grafik 4">
            <a:extLst>
              <a:ext uri="{FF2B5EF4-FFF2-40B4-BE49-F238E27FC236}">
                <a16:creationId xmlns:a16="http://schemas.microsoft.com/office/drawing/2014/main" id="{729EA7C3-7A80-6BB5-96C4-98F1E944CAAB}"/>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135735" y="2226056"/>
            <a:ext cx="630282" cy="630282"/>
          </a:xfrm>
          <a:prstGeom prst="rect">
            <a:avLst/>
          </a:prstGeom>
        </p:spPr>
      </p:pic>
      <p:pic>
        <p:nvPicPr>
          <p:cNvPr id="7" name="Grafik 6">
            <a:extLst>
              <a:ext uri="{FF2B5EF4-FFF2-40B4-BE49-F238E27FC236}">
                <a16:creationId xmlns:a16="http://schemas.microsoft.com/office/drawing/2014/main" id="{D3903A43-3E97-048B-7455-B208C6A711A7}"/>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135735" y="3281518"/>
            <a:ext cx="630282" cy="630282"/>
          </a:xfrm>
          <a:prstGeom prst="rect">
            <a:avLst/>
          </a:prstGeom>
        </p:spPr>
      </p:pic>
      <p:sp>
        <p:nvSpPr>
          <p:cNvPr id="12" name="Rektangel 11">
            <a:extLst>
              <a:ext uri="{FF2B5EF4-FFF2-40B4-BE49-F238E27FC236}">
                <a16:creationId xmlns:a16="http://schemas.microsoft.com/office/drawing/2014/main" id="{56EF6CBF-50EB-24F2-2CF5-3ADEF221F285}"/>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3B4A3"/>
                </a:solidFill>
              </a:rPr>
              <a:t>AI generelt</a:t>
            </a:r>
            <a:endParaRPr lang="da-DK" sz="1200">
              <a:solidFill>
                <a:srgbClr val="13B4A3"/>
              </a:solidFill>
            </a:endParaRPr>
          </a:p>
        </p:txBody>
      </p:sp>
      <p:sp>
        <p:nvSpPr>
          <p:cNvPr id="28" name="Pladsholder til indhold 1">
            <a:extLst>
              <a:ext uri="{FF2B5EF4-FFF2-40B4-BE49-F238E27FC236}">
                <a16:creationId xmlns:a16="http://schemas.microsoft.com/office/drawing/2014/main" id="{213F91DA-B9A9-A4B8-41F9-23485AA48BBD}"/>
              </a:ext>
              <a:ext uri="{C183D7F6-B498-43B3-948B-1728B52AA6E4}">
                <adec:decorative xmlns:adec="http://schemas.microsoft.com/office/drawing/2017/decorative" val="1"/>
              </a:ext>
            </a:extLst>
          </p:cNvPr>
          <p:cNvSpPr txBox="1">
            <a:spLocks/>
          </p:cNvSpPr>
          <p:nvPr/>
        </p:nvSpPr>
        <p:spPr>
          <a:xfrm>
            <a:off x="11756571" y="6578600"/>
            <a:ext cx="445549" cy="2794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13</a:t>
            </a:fld>
            <a:endParaRPr lang="da-DK" sz="1200"/>
          </a:p>
        </p:txBody>
      </p:sp>
      <p:sp>
        <p:nvSpPr>
          <p:cNvPr id="31" name="Rektangel 30">
            <a:extLst>
              <a:ext uri="{FF2B5EF4-FFF2-40B4-BE49-F238E27FC236}">
                <a16:creationId xmlns:a16="http://schemas.microsoft.com/office/drawing/2014/main" id="{25FECFAF-AD03-C630-E55E-E78B7D0A89F8}"/>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13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32" name="Rektangel 31">
            <a:extLst>
              <a:ext uri="{FF2B5EF4-FFF2-40B4-BE49-F238E27FC236}">
                <a16:creationId xmlns:a16="http://schemas.microsoft.com/office/drawing/2014/main" id="{821F5395-ACBA-90E9-589C-18EC1BAA48CD}"/>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33" name="Rektangel 32">
            <a:extLst>
              <a:ext uri="{FF2B5EF4-FFF2-40B4-BE49-F238E27FC236}">
                <a16:creationId xmlns:a16="http://schemas.microsoft.com/office/drawing/2014/main" id="{C86821DE-D88C-59BA-74CC-9FFA4AF879BC}"/>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34" name="Rektangel 33">
            <a:extLst>
              <a:ext uri="{FF2B5EF4-FFF2-40B4-BE49-F238E27FC236}">
                <a16:creationId xmlns:a16="http://schemas.microsoft.com/office/drawing/2014/main" id="{730F9D8E-958B-CE92-BA56-EDFF87D6C869}"/>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35" name="Rektangel 34">
            <a:extLst>
              <a:ext uri="{FF2B5EF4-FFF2-40B4-BE49-F238E27FC236}">
                <a16:creationId xmlns:a16="http://schemas.microsoft.com/office/drawing/2014/main" id="{001860AD-5793-172C-A525-3D0415299EC5}"/>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pic>
        <p:nvPicPr>
          <p:cNvPr id="27" name="Grafik 26">
            <a:extLst>
              <a:ext uri="{FF2B5EF4-FFF2-40B4-BE49-F238E27FC236}">
                <a16:creationId xmlns:a16="http://schemas.microsoft.com/office/drawing/2014/main" id="{3698F809-9DF9-3D7A-8794-0C3D1583B146}"/>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2871" y="4974501"/>
            <a:ext cx="914400" cy="914400"/>
          </a:xfrm>
          <a:prstGeom prst="rect">
            <a:avLst/>
          </a:prstGeom>
        </p:spPr>
      </p:pic>
      <p:pic>
        <p:nvPicPr>
          <p:cNvPr id="29" name="Grafik 28">
            <a:extLst>
              <a:ext uri="{FF2B5EF4-FFF2-40B4-BE49-F238E27FC236}">
                <a16:creationId xmlns:a16="http://schemas.microsoft.com/office/drawing/2014/main" id="{F0CB8E7A-F106-6363-6047-AB0C3417FAAC}"/>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672507" y="5886837"/>
            <a:ext cx="914400" cy="914400"/>
          </a:xfrm>
          <a:prstGeom prst="rect">
            <a:avLst/>
          </a:prstGeom>
        </p:spPr>
      </p:pic>
    </p:spTree>
    <p:extLst>
      <p:ext uri="{BB962C8B-B14F-4D97-AF65-F5344CB8AC3E}">
        <p14:creationId xmlns:p14="http://schemas.microsoft.com/office/powerpoint/2010/main" val="3795362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CF8C8-16B0-ABD9-6181-221A06A35334}"/>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725A9C51-DEA8-BE72-778C-C6F4BF222775}"/>
              </a:ext>
            </a:extLst>
          </p:cNvPr>
          <p:cNvSpPr>
            <a:spLocks noGrp="1"/>
          </p:cNvSpPr>
          <p:nvPr>
            <p:ph type="title" idx="4294967295"/>
          </p:nvPr>
        </p:nvSpPr>
        <p:spPr>
          <a:xfrm>
            <a:off x="434975" y="709613"/>
            <a:ext cx="9187996"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3600" b="0" i="0" u="none" strike="noStrike" kern="1200" cap="none" spc="0" normalizeH="0" baseline="0" noProof="0">
                <a:ln>
                  <a:noFill/>
                </a:ln>
                <a:solidFill>
                  <a:schemeClr val="tx1"/>
                </a:solidFill>
                <a:effectLst/>
                <a:uLnTx/>
                <a:uFillTx/>
                <a:latin typeface="Avenir Next"/>
                <a:ea typeface="+mn-ea"/>
                <a:cs typeface="+mn-cs"/>
              </a:rPr>
              <a:t>Video: </a:t>
            </a:r>
            <a:br>
              <a:rPr kumimoji="0" lang="da-DK" sz="3600" b="1" i="0" u="none" strike="noStrike" kern="1200" cap="none" spc="0" normalizeH="0" baseline="0" noProof="0">
                <a:ln>
                  <a:noFill/>
                </a:ln>
                <a:solidFill>
                  <a:schemeClr val="tx1"/>
                </a:solidFill>
                <a:effectLst/>
                <a:uLnTx/>
                <a:uFillTx/>
                <a:latin typeface="Avenir Next"/>
                <a:ea typeface="+mn-ea"/>
                <a:cs typeface="+mn-cs"/>
              </a:rPr>
            </a:br>
            <a:r>
              <a:rPr kumimoji="0" lang="da-DK" sz="3600" b="1" i="0" u="none" strike="noStrike" kern="1200" cap="none" spc="0" normalizeH="0" baseline="0" noProof="0">
                <a:ln>
                  <a:noFill/>
                </a:ln>
                <a:solidFill>
                  <a:schemeClr val="tx1"/>
                </a:solidFill>
                <a:effectLst/>
                <a:uLnTx/>
                <a:uFillTx/>
                <a:latin typeface="Avenir Next"/>
                <a:ea typeface="+mn-ea"/>
                <a:cs typeface="+mn-cs"/>
              </a:rPr>
              <a:t>Derfor er dialogen om AI vigtig </a:t>
            </a:r>
            <a:endParaRPr kumimoji="0" lang="da-DK" sz="36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7" name="Pladsholder til indhold 1">
            <a:extLst>
              <a:ext uri="{FF2B5EF4-FFF2-40B4-BE49-F238E27FC236}">
                <a16:creationId xmlns:a16="http://schemas.microsoft.com/office/drawing/2014/main" id="{8219A35B-85CA-54BB-E6A2-D61DE803CAB1}"/>
              </a:ext>
            </a:extLst>
          </p:cNvPr>
          <p:cNvSpPr>
            <a:spLocks noGrp="1"/>
          </p:cNvSpPr>
          <p:nvPr>
            <p:ph sz="half" idx="1"/>
          </p:nvPr>
        </p:nvSpPr>
        <p:spPr>
          <a:xfrm>
            <a:off x="4206578" y="2566345"/>
            <a:ext cx="3330000" cy="1965255"/>
          </a:xfrm>
        </p:spPr>
        <p:txBody>
          <a:bodyPr vert="horz" lIns="91440" tIns="45720" rIns="91440" bIns="45720" rtlCol="0" anchor="t">
            <a:noAutofit/>
          </a:bodyPr>
          <a:lstStyle/>
          <a:p>
            <a:r>
              <a:rPr lang="da-DK" sz="1400">
                <a:latin typeface="Avenir Next"/>
              </a:rPr>
              <a:t>Det er vigtigt at have en bevidst strategi for, hvordan man vil bruge AI i kommunen – og at man inddrager medarbejderne i dialogen om, hvor og hvordan teknologien giver mening.</a:t>
            </a:r>
            <a:endParaRPr lang="da-DK" sz="1400"/>
          </a:p>
          <a:p>
            <a:r>
              <a:rPr lang="da-DK" sz="1400">
                <a:latin typeface="Avenir Next"/>
              </a:rPr>
              <a:t>Brug fire minutter på at høre Martin Østergaard Christensen fortælle om, hvordan Aarhus Kommune har grebet processen an.</a:t>
            </a:r>
            <a:endParaRPr lang="da-DK" sz="1400"/>
          </a:p>
          <a:p>
            <a:endParaRPr lang="da-DK" sz="1400">
              <a:solidFill>
                <a:srgbClr val="000000"/>
              </a:solidFill>
              <a:latin typeface="Avenir Next"/>
            </a:endParaRPr>
          </a:p>
        </p:txBody>
      </p:sp>
      <p:sp>
        <p:nvSpPr>
          <p:cNvPr id="10" name="Rektangel 9">
            <a:extLst>
              <a:ext uri="{FF2B5EF4-FFF2-40B4-BE49-F238E27FC236}">
                <a16:creationId xmlns:a16="http://schemas.microsoft.com/office/drawing/2014/main" id="{EC85E5A4-4FE8-982A-D2FE-1EE5DDCCD8D7}"/>
              </a:ext>
            </a:extLst>
          </p:cNvPr>
          <p:cNvSpPr/>
          <p:nvPr/>
        </p:nvSpPr>
        <p:spPr>
          <a:xfrm>
            <a:off x="4820178" y="4617918"/>
            <a:ext cx="2709469"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13B4A3"/>
                </a:solidFill>
              </a:rPr>
              <a:t>Brug videoen til at udfolde de strategiske overvejelser med AI</a:t>
            </a:r>
            <a:endParaRPr lang="da-DK" sz="1400" b="1">
              <a:solidFill>
                <a:srgbClr val="13B4A3"/>
              </a:solidFill>
            </a:endParaRPr>
          </a:p>
        </p:txBody>
      </p:sp>
      <p:sp>
        <p:nvSpPr>
          <p:cNvPr id="9" name="Rektangulær billedforklaring 16">
            <a:extLst>
              <a:ext uri="{FF2B5EF4-FFF2-40B4-BE49-F238E27FC236}">
                <a16:creationId xmlns:a16="http://schemas.microsoft.com/office/drawing/2014/main" id="{3DC56E34-69E8-D75F-09D9-5CA42BFA0935}"/>
              </a:ext>
            </a:extLst>
          </p:cNvPr>
          <p:cNvSpPr/>
          <p:nvPr/>
        </p:nvSpPr>
        <p:spPr>
          <a:xfrm>
            <a:off x="8338889" y="2568243"/>
            <a:ext cx="3330000" cy="2322083"/>
          </a:xfrm>
          <a:prstGeom prst="wedge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a-DK" sz="1400" b="1">
                <a:solidFill>
                  <a:schemeClr val="tx1"/>
                </a:solidFill>
                <a:ea typeface="+mn-lt"/>
                <a:cs typeface="+mn-lt"/>
              </a:rPr>
              <a:t>Kunstig intelligens rummer enormt potentiale i den offentlige sektor i Danmark. Vi skal være modige, nysgerrige og kritiske. Men frem for alt, så skal folk dele deres erfaringer, så de fejl, vi laver, og de potentialer, vi udløser, er noget, vi er fælles om og deler.</a:t>
            </a:r>
          </a:p>
        </p:txBody>
      </p:sp>
      <p:sp>
        <p:nvSpPr>
          <p:cNvPr id="14" name="Tekstfelt 17">
            <a:extLst>
              <a:ext uri="{FF2B5EF4-FFF2-40B4-BE49-F238E27FC236}">
                <a16:creationId xmlns:a16="http://schemas.microsoft.com/office/drawing/2014/main" id="{6E4A7C99-81FF-A160-D805-8251B29C4FDC}"/>
              </a:ext>
            </a:extLst>
          </p:cNvPr>
          <p:cNvSpPr txBox="1"/>
          <p:nvPr/>
        </p:nvSpPr>
        <p:spPr>
          <a:xfrm>
            <a:off x="9402270" y="5203025"/>
            <a:ext cx="2460384" cy="646331"/>
          </a:xfrm>
          <a:prstGeom prst="rect">
            <a:avLst/>
          </a:prstGeom>
          <a:noFill/>
        </p:spPr>
        <p:txBody>
          <a:bodyPr wrap="square" lIns="91440" tIns="45720" rIns="91440" bIns="45720" anchor="t">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200" b="1">
                <a:ea typeface="+mn-lt"/>
                <a:cs typeface="+mn-lt"/>
              </a:rPr>
              <a:t>Martin Østergaard Christensen</a:t>
            </a:r>
            <a:br>
              <a:rPr lang="da-DK" sz="1200" b="1">
                <a:ea typeface="+mn-lt"/>
                <a:cs typeface="+mn-lt"/>
              </a:rPr>
            </a:br>
            <a:r>
              <a:rPr lang="da-DK" sz="1200">
                <a:ea typeface="+mn-lt"/>
                <a:cs typeface="+mn-lt"/>
              </a:rPr>
              <a:t>Stadsdirektør</a:t>
            </a:r>
          </a:p>
          <a:p>
            <a:r>
              <a:rPr lang="da-DK" sz="1200">
                <a:ea typeface="+mn-lt"/>
                <a:cs typeface="+mn-lt"/>
              </a:rPr>
              <a:t>Aarhus Kommune </a:t>
            </a:r>
            <a:endParaRPr lang="da-DK" sz="1200"/>
          </a:p>
        </p:txBody>
      </p:sp>
      <p:sp>
        <p:nvSpPr>
          <p:cNvPr id="22" name="TextBox 21">
            <a:extLst>
              <a:ext uri="{FF2B5EF4-FFF2-40B4-BE49-F238E27FC236}">
                <a16:creationId xmlns:a16="http://schemas.microsoft.com/office/drawing/2014/main" id="{45F303E4-4FBB-618F-21ED-0D402C7E9E3C}"/>
              </a:ext>
            </a:extLst>
          </p:cNvPr>
          <p:cNvSpPr txBox="1"/>
          <p:nvPr/>
        </p:nvSpPr>
        <p:spPr>
          <a:xfrm>
            <a:off x="530223" y="5636309"/>
            <a:ext cx="3461206" cy="523220"/>
          </a:xfrm>
          <a:prstGeom prst="rect">
            <a:avLst/>
          </a:prstGeom>
          <a:noFill/>
        </p:spPr>
        <p:txBody>
          <a:bodyPr wrap="square">
            <a:spAutoFit/>
          </a:bodyPr>
          <a:lstStyle/>
          <a:p>
            <a:r>
              <a:rPr lang="da-DK" sz="1400" b="1" i="1" u="sng">
                <a:solidFill>
                  <a:srgbClr val="14B4A3"/>
                </a:solidFill>
                <a:hlinkClick r:id="rId3">
                  <a:extLst>
                    <a:ext uri="{A12FA001-AC4F-418D-AE19-62706E023703}">
                      <ahyp:hlinkClr xmlns:ahyp="http://schemas.microsoft.com/office/drawing/2018/hyperlinkcolor" val="tx"/>
                    </a:ext>
                  </a:extLst>
                </a:hlinkClick>
              </a:rPr>
              <a:t>Se videoen: Strategisk perspektiv på AI med Martin Østergaard Christensen</a:t>
            </a:r>
            <a:endParaRPr lang="da-DK" sz="1400" b="1">
              <a:solidFill>
                <a:srgbClr val="14B4A3"/>
              </a:solidFill>
            </a:endParaRPr>
          </a:p>
        </p:txBody>
      </p:sp>
      <p:pic>
        <p:nvPicPr>
          <p:cNvPr id="17" name="Grafik 18">
            <a:extLst>
              <a:ext uri="{FF2B5EF4-FFF2-40B4-BE49-F238E27FC236}">
                <a16:creationId xmlns:a16="http://schemas.microsoft.com/office/drawing/2014/main" id="{5AFFDA6B-69A4-2AA2-12D3-D28DED1D9FE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6118" y="1794803"/>
            <a:ext cx="1258937" cy="1258937"/>
          </a:xfrm>
          <a:prstGeom prst="rect">
            <a:avLst/>
          </a:prstGeom>
        </p:spPr>
      </p:pic>
      <p:sp>
        <p:nvSpPr>
          <p:cNvPr id="5" name="Tekstfelt 4">
            <a:extLst>
              <a:ext uri="{FF2B5EF4-FFF2-40B4-BE49-F238E27FC236}">
                <a16:creationId xmlns:a16="http://schemas.microsoft.com/office/drawing/2014/main" id="{A23163DE-D75B-E8C6-C4C2-7B523E973F8D}"/>
              </a:ext>
              <a:ext uri="{C183D7F6-B498-43B3-948B-1728B52AA6E4}">
                <adec:decorative xmlns:adec="http://schemas.microsoft.com/office/drawing/2017/decorative" val="1"/>
              </a:ext>
            </a:extLst>
          </p:cNvPr>
          <p:cNvSpPr txBox="1"/>
          <p:nvPr/>
        </p:nvSpPr>
        <p:spPr>
          <a:xfrm>
            <a:off x="530223" y="4864471"/>
            <a:ext cx="33228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a:solidFill>
                  <a:srgbClr val="13B4A3"/>
                </a:solidFill>
              </a:rPr>
              <a:t>Martin Østergaard Christensen, </a:t>
            </a:r>
            <a:endParaRPr lang="da-DK" sz="1400">
              <a:solidFill>
                <a:srgbClr val="000000"/>
              </a:solidFill>
            </a:endParaRPr>
          </a:p>
          <a:p>
            <a:r>
              <a:rPr lang="da-DK" sz="1400">
                <a:solidFill>
                  <a:srgbClr val="13B4A3"/>
                </a:solidFill>
              </a:rPr>
              <a:t>Stadsdirektør, Aarhus Kommune</a:t>
            </a:r>
          </a:p>
        </p:txBody>
      </p:sp>
      <p:sp>
        <p:nvSpPr>
          <p:cNvPr id="6" name="Rektangel 5">
            <a:extLst>
              <a:ext uri="{FF2B5EF4-FFF2-40B4-BE49-F238E27FC236}">
                <a16:creationId xmlns:a16="http://schemas.microsoft.com/office/drawing/2014/main" id="{0A06D8BD-37CC-D99C-EE82-BFD6FA0FB647}"/>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3B4A3"/>
                </a:solidFill>
              </a:rPr>
              <a:t>AI generelt</a:t>
            </a:r>
            <a:endParaRPr lang="da-DK" sz="1200">
              <a:solidFill>
                <a:srgbClr val="13B4A3"/>
              </a:solidFill>
            </a:endParaRPr>
          </a:p>
        </p:txBody>
      </p:sp>
      <p:pic>
        <p:nvPicPr>
          <p:cNvPr id="13" name="Billede 12">
            <a:extLst>
              <a:ext uri="{FF2B5EF4-FFF2-40B4-BE49-F238E27FC236}">
                <a16:creationId xmlns:a16="http://schemas.microsoft.com/office/drawing/2014/main" id="{5E0C2EB2-1480-333C-6895-0C04012D9E2F}"/>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rcRect l="21930" t="1619" r="21726" b="30063"/>
          <a:stretch>
            <a:fillRect/>
          </a:stretch>
        </p:blipFill>
        <p:spPr>
          <a:xfrm>
            <a:off x="533268" y="2561553"/>
            <a:ext cx="3328804" cy="2054300"/>
          </a:xfrm>
          <a:prstGeom prst="rect">
            <a:avLst/>
          </a:prstGeom>
        </p:spPr>
      </p:pic>
      <p:pic>
        <p:nvPicPr>
          <p:cNvPr id="15" name="Pladsholder til indhold 17">
            <a:extLst>
              <a:ext uri="{FF2B5EF4-FFF2-40B4-BE49-F238E27FC236}">
                <a16:creationId xmlns:a16="http://schemas.microsoft.com/office/drawing/2014/main" id="{AA966C55-B939-D739-7953-6E26CE198EAD}"/>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rcRect l="23276" t="25734" r="25246" b="41353"/>
          <a:stretch>
            <a:fillRect/>
          </a:stretch>
        </p:blipFill>
        <p:spPr>
          <a:xfrm>
            <a:off x="806722" y="2711244"/>
            <a:ext cx="2771538" cy="1767757"/>
          </a:xfrm>
          <a:prstGeom prst="rect">
            <a:avLst/>
          </a:prstGeom>
        </p:spPr>
      </p:pic>
      <p:sp>
        <p:nvSpPr>
          <p:cNvPr id="2" name="Rektangel 1">
            <a:extLst>
              <a:ext uri="{FF2B5EF4-FFF2-40B4-BE49-F238E27FC236}">
                <a16:creationId xmlns:a16="http://schemas.microsoft.com/office/drawing/2014/main" id="{71CBDB53-192C-1789-8AA1-7E683F36BB32}"/>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13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3" name="Rektangel 2">
            <a:extLst>
              <a:ext uri="{FF2B5EF4-FFF2-40B4-BE49-F238E27FC236}">
                <a16:creationId xmlns:a16="http://schemas.microsoft.com/office/drawing/2014/main" id="{1C205058-3AFB-27EA-EBA6-C2238C9D1A4C}"/>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1" name="Rektangel 10">
            <a:extLst>
              <a:ext uri="{FF2B5EF4-FFF2-40B4-BE49-F238E27FC236}">
                <a16:creationId xmlns:a16="http://schemas.microsoft.com/office/drawing/2014/main" id="{EAC2C659-5BC9-3599-85BA-B16B2E797C82}"/>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8" name="Rektangel 17">
            <a:extLst>
              <a:ext uri="{FF2B5EF4-FFF2-40B4-BE49-F238E27FC236}">
                <a16:creationId xmlns:a16="http://schemas.microsoft.com/office/drawing/2014/main" id="{76838A54-472A-E1E2-4CE4-8343F0980E5C}"/>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9" name="Rektangel 18">
            <a:extLst>
              <a:ext uri="{FF2B5EF4-FFF2-40B4-BE49-F238E27FC236}">
                <a16:creationId xmlns:a16="http://schemas.microsoft.com/office/drawing/2014/main" id="{F418F3EA-9324-F3A5-75B1-324D5BC6C2E3}"/>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pic>
        <p:nvPicPr>
          <p:cNvPr id="20" name="Grafik 19">
            <a:extLst>
              <a:ext uri="{FF2B5EF4-FFF2-40B4-BE49-F238E27FC236}">
                <a16:creationId xmlns:a16="http://schemas.microsoft.com/office/drawing/2014/main" id="{B0C1C12A-5EED-A932-4C7B-1FBCEF64895A}"/>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94887" y="4790554"/>
            <a:ext cx="624016" cy="624016"/>
          </a:xfrm>
          <a:prstGeom prst="rect">
            <a:avLst/>
          </a:prstGeom>
        </p:spPr>
      </p:pic>
    </p:spTree>
    <p:extLst>
      <p:ext uri="{BB962C8B-B14F-4D97-AF65-F5344CB8AC3E}">
        <p14:creationId xmlns:p14="http://schemas.microsoft.com/office/powerpoint/2010/main" val="726224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2FE6D-79A0-B744-766B-DC2E39EBF75C}"/>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D53A1262-5BE6-3E3E-2C9B-741E80AEB49E}"/>
              </a:ext>
            </a:extLst>
          </p:cNvPr>
          <p:cNvSpPr>
            <a:spLocks noGrp="1"/>
          </p:cNvSpPr>
          <p:nvPr>
            <p:ph type="title" idx="4294967295"/>
          </p:nvPr>
        </p:nvSpPr>
        <p:spPr>
          <a:xfrm>
            <a:off x="436563" y="623888"/>
            <a:ext cx="1081563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3200" b="1" i="0" u="none" strike="noStrike" kern="1200" cap="none" spc="0" normalizeH="0" baseline="0" noProof="0">
                <a:ln>
                  <a:noFill/>
                </a:ln>
                <a:solidFill>
                  <a:schemeClr val="tx1"/>
                </a:solidFill>
                <a:effectLst/>
                <a:uLnTx/>
                <a:uFillTx/>
                <a:latin typeface="Avenir Next"/>
                <a:ea typeface="+mn-ea"/>
                <a:cs typeface="+mn-cs"/>
              </a:rPr>
              <a:t>Kommunerne bruger fx AI til at</a:t>
            </a:r>
            <a:r>
              <a:rPr kumimoji="0" lang="da-DK" sz="3200" b="1" i="0" u="none" strike="noStrike" kern="1200" cap="none" spc="0" normalizeH="0" baseline="0" noProof="0">
                <a:ln>
                  <a:noFill/>
                </a:ln>
                <a:solidFill>
                  <a:srgbClr val="FF0000"/>
                </a:solidFill>
                <a:effectLst/>
                <a:uLnTx/>
                <a:uFillTx/>
                <a:latin typeface="Avenir Next"/>
                <a:ea typeface="+mn-ea"/>
                <a:cs typeface="+mn-cs"/>
              </a:rPr>
              <a:t> </a:t>
            </a:r>
            <a:r>
              <a:rPr kumimoji="0" lang="da-DK" sz="3200" b="1" i="0" u="none" strike="noStrike" kern="1200" cap="none" spc="0" normalizeH="0" baseline="0" noProof="0">
                <a:ln>
                  <a:noFill/>
                </a:ln>
                <a:solidFill>
                  <a:schemeClr val="tx1"/>
                </a:solidFill>
                <a:effectLst/>
                <a:uLnTx/>
                <a:uFillTx/>
                <a:latin typeface="Avenir Next"/>
                <a:ea typeface="+mn-ea"/>
                <a:cs typeface="+mn-cs"/>
              </a:rPr>
              <a:t>… </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3" name="Pladsholder til indhold 1">
            <a:extLst>
              <a:ext uri="{FF2B5EF4-FFF2-40B4-BE49-F238E27FC236}">
                <a16:creationId xmlns:a16="http://schemas.microsoft.com/office/drawing/2014/main" id="{99A70D5D-32BE-6D0F-693C-CCC4794DCEF2}"/>
              </a:ext>
            </a:extLst>
          </p:cNvPr>
          <p:cNvSpPr>
            <a:spLocks noGrp="1"/>
          </p:cNvSpPr>
          <p:nvPr>
            <p:ph sz="half" idx="1"/>
          </p:nvPr>
        </p:nvSpPr>
        <p:spPr>
          <a:xfrm>
            <a:off x="475822" y="1894368"/>
            <a:ext cx="8464977" cy="4339429"/>
          </a:xfrm>
        </p:spPr>
        <p:txBody>
          <a:bodyPr vert="horz" lIns="91440" tIns="45720" rIns="91440" bIns="45720" rtlCol="0" anchor="t">
            <a:noAutofit/>
          </a:bodyPr>
          <a:lstStyle/>
          <a:p>
            <a:pPr marL="285750" indent="-285750">
              <a:lnSpc>
                <a:spcPct val="100000"/>
              </a:lnSpc>
              <a:buChar char="•"/>
            </a:pPr>
            <a:r>
              <a:rPr lang="da-DK" sz="1500" b="1">
                <a:latin typeface="Avenir Next"/>
              </a:rPr>
              <a:t>Løse rutineprægede opgaver</a:t>
            </a:r>
            <a:br>
              <a:rPr lang="da-DK" sz="1500" b="1"/>
            </a:br>
            <a:r>
              <a:rPr lang="da-DK" sz="1500">
                <a:solidFill>
                  <a:srgbClr val="000000"/>
                </a:solidFill>
                <a:latin typeface="Avenir Next"/>
              </a:rPr>
              <a:t>– fx at skrive referater, planlægge vagter/ruter eller lave udkast til dokumentation.</a:t>
            </a:r>
            <a:endParaRPr lang="da-DK" sz="1500">
              <a:solidFill>
                <a:srgbClr val="FF0000"/>
              </a:solidFill>
              <a:latin typeface="Avenir Next"/>
            </a:endParaRPr>
          </a:p>
          <a:p>
            <a:pPr marL="285750" indent="-285750">
              <a:lnSpc>
                <a:spcPct val="100000"/>
              </a:lnSpc>
              <a:buFont typeface="Arial" panose="020B0604020202020204" pitchFamily="34" charset="0"/>
              <a:buChar char="•"/>
            </a:pPr>
            <a:r>
              <a:rPr lang="da-DK" sz="1500" b="1">
                <a:latin typeface="Avenir Next"/>
              </a:rPr>
              <a:t>Søge viden</a:t>
            </a:r>
            <a:br>
              <a:rPr lang="da-DK" sz="1500" b="1"/>
            </a:br>
            <a:r>
              <a:rPr lang="da-DK" sz="1500">
                <a:latin typeface="Avenir Next"/>
              </a:rPr>
              <a:t>– fx ved hjælp af generelle eller specialiserede </a:t>
            </a:r>
            <a:r>
              <a:rPr lang="da-DK" sz="1500" err="1">
                <a:latin typeface="Avenir Next"/>
              </a:rPr>
              <a:t>chatbots</a:t>
            </a:r>
            <a:r>
              <a:rPr lang="da-DK" sz="1500">
                <a:latin typeface="Avenir Next"/>
              </a:rPr>
              <a:t> eller AI-assistenter. </a:t>
            </a:r>
            <a:endParaRPr lang="da-DK" sz="1500"/>
          </a:p>
          <a:p>
            <a:pPr marL="285750" indent="-285750">
              <a:lnSpc>
                <a:spcPct val="100000"/>
              </a:lnSpc>
              <a:buFont typeface="Arial" panose="020B0604020202020204" pitchFamily="34" charset="0"/>
              <a:buChar char="•"/>
            </a:pPr>
            <a:r>
              <a:rPr lang="da-DK" sz="1500" b="1">
                <a:latin typeface="Avenir Next"/>
              </a:rPr>
              <a:t>Skabe overblik over komplekse data</a:t>
            </a:r>
            <a:br>
              <a:rPr lang="da-DK" sz="1500" b="1"/>
            </a:br>
            <a:r>
              <a:rPr lang="da-DK" sz="1500">
                <a:latin typeface="Avenir Next"/>
              </a:rPr>
              <a:t>– fx analysere store datasæt, opsummere høringssvar eller udskrifter af samtaler e.l.</a:t>
            </a:r>
          </a:p>
          <a:p>
            <a:pPr marL="285750" indent="-285750">
              <a:lnSpc>
                <a:spcPct val="100000"/>
              </a:lnSpc>
              <a:buFont typeface="Arial" panose="020B0604020202020204" pitchFamily="34" charset="0"/>
              <a:buChar char="•"/>
            </a:pPr>
            <a:r>
              <a:rPr lang="da-DK" sz="1500" b="1">
                <a:latin typeface="Avenir Next"/>
              </a:rPr>
              <a:t>Give faglig sparring</a:t>
            </a:r>
            <a:br>
              <a:rPr lang="da-DK" sz="1500" b="1"/>
            </a:br>
            <a:r>
              <a:rPr lang="da-DK" sz="1500">
                <a:latin typeface="Avenir Next"/>
              </a:rPr>
              <a:t>– fx ved at komme med input til sagsbehandling eller feedback på tekstudkast </a:t>
            </a:r>
            <a:endParaRPr lang="da-DK" sz="1500"/>
          </a:p>
          <a:p>
            <a:pPr marL="285750" indent="-285750">
              <a:lnSpc>
                <a:spcPct val="100000"/>
              </a:lnSpc>
              <a:buFont typeface="Arial" panose="020B0604020202020204" pitchFamily="34" charset="0"/>
              <a:buChar char="•"/>
            </a:pPr>
            <a:r>
              <a:rPr lang="da-DK" sz="1500" b="1">
                <a:latin typeface="Avenir Next"/>
              </a:rPr>
              <a:t>Lave første udkast til skriftligt materiale </a:t>
            </a:r>
            <a:br>
              <a:rPr lang="da-DK" sz="1500" b="1"/>
            </a:br>
            <a:r>
              <a:rPr lang="da-DK" sz="1500">
                <a:latin typeface="Avenir Next"/>
              </a:rPr>
              <a:t>– fx til breve, mails, dagsordener eller planer.</a:t>
            </a:r>
            <a:endParaRPr lang="da-DK" sz="1500"/>
          </a:p>
          <a:p>
            <a:pPr marL="285750" indent="-285750">
              <a:lnSpc>
                <a:spcPct val="100000"/>
              </a:lnSpc>
              <a:buFont typeface="Arial" panose="020B0604020202020204" pitchFamily="34" charset="0"/>
              <a:buChar char="•"/>
            </a:pPr>
            <a:r>
              <a:rPr lang="da-DK" sz="1500" b="1">
                <a:latin typeface="Avenir Next"/>
              </a:rPr>
              <a:t>Lave "intelligent monitorering"</a:t>
            </a:r>
            <a:br>
              <a:rPr lang="da-DK" sz="1500" b="1"/>
            </a:br>
            <a:r>
              <a:rPr lang="da-DK" sz="1500">
                <a:latin typeface="Avenir Next"/>
              </a:rPr>
              <a:t>– fx af kørselsmønstre, energiforbrug eller fald på plejecentre.</a:t>
            </a:r>
            <a:endParaRPr lang="da-DK" sz="1500" b="1"/>
          </a:p>
        </p:txBody>
      </p:sp>
      <p:sp>
        <p:nvSpPr>
          <p:cNvPr id="5" name="Rektangel 4">
            <a:extLst>
              <a:ext uri="{FF2B5EF4-FFF2-40B4-BE49-F238E27FC236}">
                <a16:creationId xmlns:a16="http://schemas.microsoft.com/office/drawing/2014/main" id="{10266599-ABD7-91B5-C2C5-96C831D7B59A}"/>
              </a:ext>
            </a:extLst>
          </p:cNvPr>
          <p:cNvSpPr/>
          <p:nvPr/>
        </p:nvSpPr>
        <p:spPr>
          <a:xfrm>
            <a:off x="1292177" y="5790419"/>
            <a:ext cx="7845198" cy="9116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11A898"/>
                </a:solidFill>
              </a:rPr>
              <a:t>Hvilke opgaver har vi allerede erfaring med at lade AI understøtte? </a:t>
            </a:r>
          </a:p>
        </p:txBody>
      </p:sp>
      <p:sp>
        <p:nvSpPr>
          <p:cNvPr id="6" name="Rektangel 5">
            <a:extLst>
              <a:ext uri="{FF2B5EF4-FFF2-40B4-BE49-F238E27FC236}">
                <a16:creationId xmlns:a16="http://schemas.microsoft.com/office/drawing/2014/main" id="{E3A7ADCA-4B11-23A5-9E65-0540C81525CC}"/>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3B4A3"/>
                </a:solidFill>
              </a:rPr>
              <a:t>AI generelt</a:t>
            </a:r>
            <a:endParaRPr lang="da-DK" sz="1200">
              <a:solidFill>
                <a:srgbClr val="13B4A3"/>
              </a:solidFill>
            </a:endParaRPr>
          </a:p>
        </p:txBody>
      </p:sp>
      <p:sp>
        <p:nvSpPr>
          <p:cNvPr id="2" name="Rektangel 1">
            <a:extLst>
              <a:ext uri="{FF2B5EF4-FFF2-40B4-BE49-F238E27FC236}">
                <a16:creationId xmlns:a16="http://schemas.microsoft.com/office/drawing/2014/main" id="{56C66481-57D0-B9C7-7D0B-E3A8ECACEF72}"/>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13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11" name="Rektangel 10">
            <a:extLst>
              <a:ext uri="{FF2B5EF4-FFF2-40B4-BE49-F238E27FC236}">
                <a16:creationId xmlns:a16="http://schemas.microsoft.com/office/drawing/2014/main" id="{334A15C0-1FC2-D639-86E2-FBACF71D35BC}"/>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2" name="Rektangel 11">
            <a:extLst>
              <a:ext uri="{FF2B5EF4-FFF2-40B4-BE49-F238E27FC236}">
                <a16:creationId xmlns:a16="http://schemas.microsoft.com/office/drawing/2014/main" id="{546549B6-0795-5D61-F13C-585D5DF50A96}"/>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3" name="Rektangel 12">
            <a:extLst>
              <a:ext uri="{FF2B5EF4-FFF2-40B4-BE49-F238E27FC236}">
                <a16:creationId xmlns:a16="http://schemas.microsoft.com/office/drawing/2014/main" id="{A1DCF3EA-8692-40F6-1D02-55D649EA84F3}"/>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4" name="Rektangel 13">
            <a:extLst>
              <a:ext uri="{FF2B5EF4-FFF2-40B4-BE49-F238E27FC236}">
                <a16:creationId xmlns:a16="http://schemas.microsoft.com/office/drawing/2014/main" id="{12A49307-02AC-451A-7A54-3D0B520D1B2B}"/>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pic>
        <p:nvPicPr>
          <p:cNvPr id="7" name="Grafik 6">
            <a:extLst>
              <a:ext uri="{FF2B5EF4-FFF2-40B4-BE49-F238E27FC236}">
                <a16:creationId xmlns:a16="http://schemas.microsoft.com/office/drawing/2014/main" id="{29E24168-5A4A-D53D-F0BE-65C39C9C63D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777" y="5625153"/>
            <a:ext cx="914400" cy="914400"/>
          </a:xfrm>
          <a:prstGeom prst="rect">
            <a:avLst/>
          </a:prstGeom>
        </p:spPr>
      </p:pic>
    </p:spTree>
    <p:extLst>
      <p:ext uri="{BB962C8B-B14F-4D97-AF65-F5344CB8AC3E}">
        <p14:creationId xmlns:p14="http://schemas.microsoft.com/office/powerpoint/2010/main" val="52114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D0AE2-CF18-5377-DFD9-86F98479CCAD}"/>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36CC4CE0-5B32-70C1-A368-F87C6BB1C73D}"/>
              </a:ext>
            </a:extLst>
          </p:cNvPr>
          <p:cNvSpPr>
            <a:spLocks noGrp="1"/>
          </p:cNvSpPr>
          <p:nvPr>
            <p:ph type="title" idx="4294967295"/>
          </p:nvPr>
        </p:nvSpPr>
        <p:spPr>
          <a:xfrm>
            <a:off x="400050" y="2043113"/>
            <a:ext cx="10815638"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3200" b="1" i="0" u="none" strike="noStrike" kern="1200" cap="none" spc="0" normalizeH="0" baseline="0" noProof="0">
                <a:ln>
                  <a:noFill/>
                </a:ln>
                <a:solidFill>
                  <a:schemeClr val="tx1"/>
                </a:solidFill>
                <a:effectLst/>
                <a:uLnTx/>
                <a:uFillTx/>
                <a:latin typeface="Avenir Next" panose="020B0503020202020204" pitchFamily="34" charset="0"/>
                <a:ea typeface="+mn-ea"/>
                <a:cs typeface="+mn-cs"/>
              </a:rPr>
              <a:t>Se eksempler på</a:t>
            </a:r>
            <a:br>
              <a:rPr kumimoji="0" lang="da-DK" sz="3200" b="1" i="0" u="none" strike="noStrike" kern="1200" cap="none" spc="0" normalizeH="0" baseline="0" noProof="0">
                <a:ln>
                  <a:noFill/>
                </a:ln>
                <a:solidFill>
                  <a:schemeClr val="tx1"/>
                </a:solidFill>
                <a:effectLst/>
                <a:uLnTx/>
                <a:uFillTx/>
                <a:latin typeface="Avenir Next" panose="020B0503020202020204" pitchFamily="34" charset="0"/>
                <a:ea typeface="+mn-ea"/>
                <a:cs typeface="+mn-cs"/>
              </a:rPr>
            </a:br>
            <a:r>
              <a:rPr kumimoji="0" lang="da-DK" sz="3200" b="1" i="0" u="none" strike="noStrike" kern="1200" cap="none" spc="0" normalizeH="0" baseline="0" noProof="0">
                <a:ln>
                  <a:noFill/>
                </a:ln>
                <a:solidFill>
                  <a:schemeClr val="tx1"/>
                </a:solidFill>
                <a:effectLst/>
                <a:uLnTx/>
                <a:uFillTx/>
                <a:latin typeface="Avenir Next" panose="020B0503020202020204" pitchFamily="34" charset="0"/>
                <a:ea typeface="+mn-ea"/>
                <a:cs typeface="+mn-cs"/>
              </a:rPr>
              <a:t>AI-projekter i kommunerne</a:t>
            </a:r>
          </a:p>
        </p:txBody>
      </p:sp>
      <p:sp>
        <p:nvSpPr>
          <p:cNvPr id="6" name="Rektangel 5">
            <a:extLst>
              <a:ext uri="{FF2B5EF4-FFF2-40B4-BE49-F238E27FC236}">
                <a16:creationId xmlns:a16="http://schemas.microsoft.com/office/drawing/2014/main" id="{EB0C6D50-2F02-1750-8707-430C2FA31B5D}"/>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3B4A3"/>
                </a:solidFill>
              </a:rPr>
              <a:t>AI generelt</a:t>
            </a:r>
            <a:endParaRPr lang="da-DK" sz="1200">
              <a:solidFill>
                <a:srgbClr val="13B4A3"/>
              </a:solidFill>
            </a:endParaRPr>
          </a:p>
        </p:txBody>
      </p:sp>
      <p:sp>
        <p:nvSpPr>
          <p:cNvPr id="3" name="Pladsholder til indhold 1">
            <a:extLst>
              <a:ext uri="{FF2B5EF4-FFF2-40B4-BE49-F238E27FC236}">
                <a16:creationId xmlns:a16="http://schemas.microsoft.com/office/drawing/2014/main" id="{FF771FD4-6CB6-59AD-DC2F-36140020FFB3}"/>
              </a:ext>
            </a:extLst>
          </p:cNvPr>
          <p:cNvSpPr>
            <a:spLocks noGrp="1"/>
          </p:cNvSpPr>
          <p:nvPr>
            <p:ph sz="half" idx="1"/>
          </p:nvPr>
        </p:nvSpPr>
        <p:spPr>
          <a:xfrm>
            <a:off x="398358" y="3462625"/>
            <a:ext cx="5660571" cy="1418990"/>
          </a:xfrm>
        </p:spPr>
        <p:txBody>
          <a:bodyPr vert="horz" lIns="91440" tIns="45720" rIns="91440" bIns="45720" rtlCol="0" anchor="t">
            <a:normAutofit/>
          </a:bodyPr>
          <a:lstStyle/>
          <a:p>
            <a:pPr>
              <a:defRPr/>
            </a:pPr>
            <a:r>
              <a:rPr lang="da-DK" sz="1600">
                <a:latin typeface="Avenir Next"/>
              </a:rPr>
              <a:t>Der er mange AI-projekter i gang i kommunerne. KL har lavet et interaktivt landkort med overblik over alle projekter både i drift og i udvikling – fordelt på fagområder og kommuner. </a:t>
            </a:r>
          </a:p>
          <a:p>
            <a:pPr lvl="0">
              <a:defRPr/>
            </a:pPr>
            <a:r>
              <a:rPr lang="da-DK" sz="1600" u="sng">
                <a:solidFill>
                  <a:srgbClr val="14B4A3"/>
                </a:solidFill>
                <a:latin typeface="Avenir Next"/>
                <a:hlinkClick r:id="rId3">
                  <a:extLst>
                    <a:ext uri="{A12FA001-AC4F-418D-AE19-62706E023703}">
                      <ahyp:hlinkClr xmlns:ahyp="http://schemas.microsoft.com/office/drawing/2018/hyperlinkcolor" val="tx"/>
                    </a:ext>
                  </a:extLst>
                </a:hlinkClick>
              </a:rPr>
              <a:t>Se Kommunernes AI-landkort</a:t>
            </a:r>
          </a:p>
          <a:p>
            <a:pPr lvl="0">
              <a:defRPr/>
            </a:pPr>
            <a:endParaRPr lang="da-DK" sz="1600" i="1">
              <a:solidFill>
                <a:srgbClr val="0595AA"/>
              </a:solidFill>
            </a:endParaRPr>
          </a:p>
        </p:txBody>
      </p:sp>
      <p:pic>
        <p:nvPicPr>
          <p:cNvPr id="11" name="Billede 10">
            <a:extLst>
              <a:ext uri="{FF2B5EF4-FFF2-40B4-BE49-F238E27FC236}">
                <a16:creationId xmlns:a16="http://schemas.microsoft.com/office/drawing/2014/main" id="{65255A41-D03C-00AF-D3F6-A297CDBA7633}"/>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613057" y="2043634"/>
            <a:ext cx="4960914" cy="3286606"/>
          </a:xfrm>
          <a:prstGeom prst="rect">
            <a:avLst/>
          </a:prstGeom>
        </p:spPr>
      </p:pic>
      <p:sp>
        <p:nvSpPr>
          <p:cNvPr id="12" name="Rektangel 11">
            <a:extLst>
              <a:ext uri="{FF2B5EF4-FFF2-40B4-BE49-F238E27FC236}">
                <a16:creationId xmlns:a16="http://schemas.microsoft.com/office/drawing/2014/main" id="{5A5D022D-E1EC-14DA-F931-BB13B916EFB2}"/>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13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13" name="Rektangel 12">
            <a:extLst>
              <a:ext uri="{FF2B5EF4-FFF2-40B4-BE49-F238E27FC236}">
                <a16:creationId xmlns:a16="http://schemas.microsoft.com/office/drawing/2014/main" id="{F4C5A69D-8FE4-3E5C-FF21-CCBF62CB5CD9}"/>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4" name="Rektangel 13">
            <a:extLst>
              <a:ext uri="{FF2B5EF4-FFF2-40B4-BE49-F238E27FC236}">
                <a16:creationId xmlns:a16="http://schemas.microsoft.com/office/drawing/2014/main" id="{47861B58-3AD1-B93A-5996-716F321506FC}"/>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5" name="Rektangel 14">
            <a:extLst>
              <a:ext uri="{FF2B5EF4-FFF2-40B4-BE49-F238E27FC236}">
                <a16:creationId xmlns:a16="http://schemas.microsoft.com/office/drawing/2014/main" id="{F0F9D5A5-7A38-E0B8-DA93-F33BD4877D33}"/>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6" name="Rektangel 15">
            <a:extLst>
              <a:ext uri="{FF2B5EF4-FFF2-40B4-BE49-F238E27FC236}">
                <a16:creationId xmlns:a16="http://schemas.microsoft.com/office/drawing/2014/main" id="{521F2E86-A29F-4906-C7DB-865D52C85649}"/>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7" name="Rektangel 6">
            <a:extLst>
              <a:ext uri="{FF2B5EF4-FFF2-40B4-BE49-F238E27FC236}">
                <a16:creationId xmlns:a16="http://schemas.microsoft.com/office/drawing/2014/main" id="{DC020AEB-4793-9EB6-E616-64B22316DC4E}"/>
              </a:ext>
            </a:extLst>
          </p:cNvPr>
          <p:cNvSpPr/>
          <p:nvPr/>
        </p:nvSpPr>
        <p:spPr>
          <a:xfrm>
            <a:off x="284944" y="5758076"/>
            <a:ext cx="8423325"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i="1">
                <a:solidFill>
                  <a:schemeClr val="accent4"/>
                </a:solidFill>
              </a:rPr>
              <a:t>Find udvalgte cases i de fire faglige sektioner i dette materiale </a:t>
            </a:r>
          </a:p>
          <a:p>
            <a:endParaRPr lang="da-DK" sz="1600" b="1" i="1">
              <a:solidFill>
                <a:schemeClr val="accent4"/>
              </a:solidFill>
            </a:endParaRPr>
          </a:p>
        </p:txBody>
      </p:sp>
    </p:spTree>
    <p:extLst>
      <p:ext uri="{BB962C8B-B14F-4D97-AF65-F5344CB8AC3E}">
        <p14:creationId xmlns:p14="http://schemas.microsoft.com/office/powerpoint/2010/main" val="1191061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CF611-7DCB-55C7-12C4-0747BC79C399}"/>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B910F153-6CA3-1FA5-622D-42BAA469D81D}"/>
              </a:ext>
            </a:extLst>
          </p:cNvPr>
          <p:cNvSpPr>
            <a:spLocks noGrp="1"/>
          </p:cNvSpPr>
          <p:nvPr>
            <p:ph type="title" idx="4294967295"/>
          </p:nvPr>
        </p:nvSpPr>
        <p:spPr>
          <a:xfrm>
            <a:off x="436563" y="904875"/>
            <a:ext cx="9902825" cy="13604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3600" b="1" i="0" u="none" strike="noStrike" kern="1200" cap="none" spc="0" normalizeH="0" baseline="0" noProof="0">
                <a:ln>
                  <a:noFill/>
                </a:ln>
                <a:solidFill>
                  <a:schemeClr val="tx1"/>
                </a:solidFill>
                <a:effectLst/>
                <a:uLnTx/>
                <a:uFillTx/>
                <a:latin typeface="Avenir Next"/>
                <a:ea typeface="+mn-ea"/>
                <a:cs typeface="+mn-cs"/>
              </a:rPr>
              <a:t>Fremtidens velfærd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3600" b="1" i="0" u="none" strike="noStrike" kern="1200" cap="none" spc="0" normalizeH="0" baseline="0" noProof="0">
                <a:ln>
                  <a:noFill/>
                </a:ln>
                <a:solidFill>
                  <a:schemeClr val="tx1"/>
                </a:solidFill>
                <a:effectLst/>
                <a:uLnTx/>
                <a:uFillTx/>
                <a:latin typeface="Avenir Next" panose="020B0503020202020204" pitchFamily="34" charset="0"/>
                <a:ea typeface="+mn-ea"/>
                <a:cs typeface="+mn-cs"/>
              </a:rPr>
              <a:t>med AI i 2030</a:t>
            </a:r>
            <a:endParaRPr kumimoji="0" lang="da-DK" sz="3600" b="0" i="0" u="none" strike="noStrike" kern="1200" cap="none" spc="0" normalizeH="0" baseline="0" noProof="0">
              <a:ln>
                <a:noFill/>
              </a:ln>
              <a:solidFill>
                <a:srgbClr val="FF0000"/>
              </a:solidFill>
              <a:effectLst/>
              <a:uLnTx/>
              <a:uFillTx/>
              <a:latin typeface="Avenir Next" panose="020B0503020202020204" pitchFamily="34" charset="0"/>
              <a:ea typeface="+mn-ea"/>
              <a:cs typeface="+mn-cs"/>
            </a:endParaRPr>
          </a:p>
        </p:txBody>
      </p:sp>
      <p:sp>
        <p:nvSpPr>
          <p:cNvPr id="2" name="Pladsholder til indhold 1">
            <a:extLst>
              <a:ext uri="{FF2B5EF4-FFF2-40B4-BE49-F238E27FC236}">
                <a16:creationId xmlns:a16="http://schemas.microsoft.com/office/drawing/2014/main" id="{B210052E-D1EA-0561-6DBC-1E428F2A069D}"/>
              </a:ext>
            </a:extLst>
          </p:cNvPr>
          <p:cNvSpPr>
            <a:spLocks noGrp="1"/>
          </p:cNvSpPr>
          <p:nvPr>
            <p:ph sz="half" idx="1"/>
          </p:nvPr>
        </p:nvSpPr>
        <p:spPr>
          <a:xfrm>
            <a:off x="436650" y="2195776"/>
            <a:ext cx="5479775" cy="3549317"/>
          </a:xfrm>
        </p:spPr>
        <p:txBody>
          <a:bodyPr vert="horz" lIns="91440" tIns="45720" rIns="91440" bIns="45720" rtlCol="0" anchor="t">
            <a:noAutofit/>
          </a:bodyPr>
          <a:lstStyle/>
          <a:p>
            <a:pPr>
              <a:lnSpc>
                <a:spcPct val="100000"/>
              </a:lnSpc>
            </a:pPr>
            <a:r>
              <a:rPr lang="da-DK">
                <a:solidFill>
                  <a:srgbClr val="FF0000"/>
                </a:solidFill>
                <a:latin typeface="Avenir Next"/>
              </a:rPr>
              <a:t> </a:t>
            </a:r>
            <a:endParaRPr lang="da-DK">
              <a:solidFill>
                <a:srgbClr val="FF0000"/>
              </a:solidFill>
            </a:endParaRPr>
          </a:p>
          <a:p>
            <a:pPr>
              <a:lnSpc>
                <a:spcPct val="100000"/>
              </a:lnSpc>
            </a:pPr>
            <a:r>
              <a:rPr lang="da-DK" sz="1500">
                <a:latin typeface="Avenir Next"/>
              </a:rPr>
              <a:t>Hvordan kommer brugen af AI til at se ud i kommunerne i 2030? Og hvordan kommer den udvikling til at påvirke borgernes oplevelse af velfærden? </a:t>
            </a:r>
            <a:br>
              <a:rPr lang="da-DK" sz="1500">
                <a:latin typeface="Avenir Next"/>
              </a:rPr>
            </a:br>
            <a:br>
              <a:rPr lang="da-DK" sz="1500"/>
            </a:br>
            <a:r>
              <a:rPr lang="da-DK" sz="1500">
                <a:latin typeface="Avenir Next"/>
              </a:rPr>
              <a:t>Det skal vi drøfte – og selv være med til at præge. </a:t>
            </a:r>
            <a:endParaRPr lang="da-DK" sz="1500"/>
          </a:p>
          <a:p>
            <a:pPr>
              <a:lnSpc>
                <a:spcPct val="100000"/>
              </a:lnSpc>
            </a:pPr>
            <a:r>
              <a:rPr lang="da-DK" sz="1500">
                <a:latin typeface="Avenir Next"/>
              </a:rPr>
              <a:t>Her er to scenarier, hvor udviklingen er sat på spidsen. Brug dem til at spørge hinanden:</a:t>
            </a:r>
            <a:endParaRPr lang="da-DK" sz="1500"/>
          </a:p>
        </p:txBody>
      </p:sp>
      <p:sp>
        <p:nvSpPr>
          <p:cNvPr id="27" name="Tekstfelt 26">
            <a:extLst>
              <a:ext uri="{FF2B5EF4-FFF2-40B4-BE49-F238E27FC236}">
                <a16:creationId xmlns:a16="http://schemas.microsoft.com/office/drawing/2014/main" id="{C813A09F-D13F-0E31-56D8-405C1093DB9B}"/>
              </a:ext>
            </a:extLst>
          </p:cNvPr>
          <p:cNvSpPr txBox="1"/>
          <p:nvPr/>
        </p:nvSpPr>
        <p:spPr>
          <a:xfrm>
            <a:off x="1434528" y="4771394"/>
            <a:ext cx="4066261" cy="646331"/>
          </a:xfrm>
          <a:prstGeom prst="rect">
            <a:avLst/>
          </a:prstGeom>
          <a:noFill/>
        </p:spPr>
        <p:txBody>
          <a:bodyPr wrap="square" lIns="91440" tIns="45720" rIns="91440" bIns="45720" anchor="t">
            <a:spAutoFit/>
          </a:bodyPr>
          <a:lstStyle/>
          <a:p>
            <a:r>
              <a:rPr lang="da-DK" b="1">
                <a:solidFill>
                  <a:srgbClr val="11A898"/>
                </a:solidFill>
              </a:rPr>
              <a:t>Hvordan ser et ønskværdigt</a:t>
            </a:r>
            <a:br>
              <a:rPr lang="da-DK" b="1">
                <a:solidFill>
                  <a:srgbClr val="11A898"/>
                </a:solidFill>
              </a:rPr>
            </a:br>
            <a:r>
              <a:rPr lang="da-DK" b="1">
                <a:solidFill>
                  <a:srgbClr val="11A898"/>
                </a:solidFill>
              </a:rPr>
              <a:t>AI-fremtidsscenarie ud hos os?</a:t>
            </a:r>
          </a:p>
        </p:txBody>
      </p:sp>
      <p:sp>
        <p:nvSpPr>
          <p:cNvPr id="3" name="Rektangel 2">
            <a:extLst>
              <a:ext uri="{FF2B5EF4-FFF2-40B4-BE49-F238E27FC236}">
                <a16:creationId xmlns:a16="http://schemas.microsoft.com/office/drawing/2014/main" id="{834C35BD-4B93-AF12-BF1C-1063ACD539BF}"/>
              </a:ext>
            </a:extLst>
          </p:cNvPr>
          <p:cNvSpPr/>
          <p:nvPr/>
        </p:nvSpPr>
        <p:spPr>
          <a:xfrm>
            <a:off x="6434860" y="884269"/>
            <a:ext cx="5479776" cy="2759494"/>
          </a:xfrm>
          <a:prstGeom prst="rect">
            <a:avLst/>
          </a:prstGeom>
          <a:solidFill>
            <a:srgbClr val="11A898"/>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400" b="1">
                <a:solidFill>
                  <a:schemeClr val="tx1"/>
                </a:solidFill>
              </a:rPr>
              <a:t>        Kunstig intelligens – ægte velfærd </a:t>
            </a:r>
          </a:p>
          <a:p>
            <a:endParaRPr lang="da-DK" sz="1400" b="1">
              <a:solidFill>
                <a:schemeClr val="tx1"/>
              </a:solidFill>
            </a:endParaRPr>
          </a:p>
          <a:p>
            <a:r>
              <a:rPr lang="da-DK" sz="1400" i="1">
                <a:solidFill>
                  <a:schemeClr val="bg1"/>
                </a:solidFill>
              </a:rPr>
              <a:t>I 2030 er AI fuldt integreret i kommunerne som en hjælpende kraft. Teknologien fungerer som en usynlig infrastruktur, der understøtter borgernes livskvalitet og frigør tid til den vigtige menneskelige kontakt </a:t>
            </a:r>
          </a:p>
          <a:p>
            <a:endParaRPr lang="da-DK" sz="1400" i="1">
              <a:solidFill>
                <a:schemeClr val="bg1"/>
              </a:solidFill>
            </a:endParaRPr>
          </a:p>
          <a:p>
            <a:r>
              <a:rPr lang="da-DK" sz="1400" i="1">
                <a:solidFill>
                  <a:schemeClr val="bg1"/>
                </a:solidFill>
              </a:rPr>
              <a:t>Resultatet er et velfærdssamfund, hvor teknologien fremmer relationer og nærvær. AI er blevet en naturlig partner i de fleste kommunale kerneopgaver – til glæde for både borgere og medarbejdere. </a:t>
            </a:r>
          </a:p>
        </p:txBody>
      </p:sp>
      <p:sp>
        <p:nvSpPr>
          <p:cNvPr id="11" name="Rektangel 10">
            <a:extLst>
              <a:ext uri="{FF2B5EF4-FFF2-40B4-BE49-F238E27FC236}">
                <a16:creationId xmlns:a16="http://schemas.microsoft.com/office/drawing/2014/main" id="{2F585EAE-2BC6-799D-F2FC-0752EE468595}"/>
              </a:ext>
            </a:extLst>
          </p:cNvPr>
          <p:cNvSpPr/>
          <p:nvPr/>
        </p:nvSpPr>
        <p:spPr>
          <a:xfrm>
            <a:off x="6434860" y="3885761"/>
            <a:ext cx="5479776" cy="2762691"/>
          </a:xfrm>
          <a:prstGeom prst="rect">
            <a:avLst/>
          </a:prstGeom>
          <a:solidFill>
            <a:srgbClr val="11A898"/>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400" b="1">
                <a:solidFill>
                  <a:schemeClr val="tx1"/>
                </a:solidFill>
              </a:rPr>
              <a:t>          I algoritmernes vold </a:t>
            </a:r>
            <a:endParaRPr lang="da-DK" sz="1400">
              <a:solidFill>
                <a:schemeClr val="tx1"/>
              </a:solidFill>
            </a:endParaRPr>
          </a:p>
          <a:p>
            <a:endParaRPr lang="da-DK" sz="1400" b="1">
              <a:solidFill>
                <a:schemeClr val="tx1"/>
              </a:solidFill>
            </a:endParaRPr>
          </a:p>
          <a:p>
            <a:r>
              <a:rPr lang="da-DK" sz="1400" i="1">
                <a:solidFill>
                  <a:schemeClr val="bg1"/>
                </a:solidFill>
              </a:rPr>
              <a:t>I 2030 er AI-udviklingen i kommunerne løbet løbsk. I jagten på effektivisering er AI-løsninger blevet den eneste måde, de fleste borgere møder kommunen på. Det har eroderet fagligheden hos medarbejderne, så der ikke er nogen kontrol med eller modvægt til algoritmernes logik.</a:t>
            </a:r>
          </a:p>
          <a:p>
            <a:endParaRPr lang="da-DK" sz="1400" i="1">
              <a:solidFill>
                <a:schemeClr val="bg1"/>
              </a:solidFill>
            </a:endParaRPr>
          </a:p>
          <a:p>
            <a:r>
              <a:rPr lang="da-DK" sz="1400" i="1">
                <a:solidFill>
                  <a:schemeClr val="bg1"/>
                </a:solidFill>
              </a:rPr>
              <a:t>Resultatet er et velfærdssamfund, som nok er effektivt, men hvor anonyme, digitale løsninger har erstattet personlig kontakt, og mange borgere har mistet tilliden til kommunen.</a:t>
            </a:r>
          </a:p>
        </p:txBody>
      </p:sp>
      <p:sp>
        <p:nvSpPr>
          <p:cNvPr id="6" name="Rektangel 5">
            <a:extLst>
              <a:ext uri="{FF2B5EF4-FFF2-40B4-BE49-F238E27FC236}">
                <a16:creationId xmlns:a16="http://schemas.microsoft.com/office/drawing/2014/main" id="{4E793D82-502F-1CC0-29E4-66B2D64062CD}"/>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1A898"/>
                </a:solidFill>
              </a:rPr>
              <a:t>AI generelt</a:t>
            </a:r>
            <a:endParaRPr lang="da-DK" sz="1200">
              <a:solidFill>
                <a:srgbClr val="11A898"/>
              </a:solidFill>
            </a:endParaRPr>
          </a:p>
        </p:txBody>
      </p:sp>
      <p:sp>
        <p:nvSpPr>
          <p:cNvPr id="7" name="Rektangel 6">
            <a:extLst>
              <a:ext uri="{FF2B5EF4-FFF2-40B4-BE49-F238E27FC236}">
                <a16:creationId xmlns:a16="http://schemas.microsoft.com/office/drawing/2014/main" id="{CD3BA09A-4E63-60C8-5556-74B9FF303347}"/>
              </a:ext>
            </a:extLst>
          </p:cNvPr>
          <p:cNvSpPr/>
          <p:nvPr/>
        </p:nvSpPr>
        <p:spPr>
          <a:xfrm>
            <a:off x="942930" y="5767329"/>
            <a:ext cx="4445456"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i="1">
                <a:solidFill>
                  <a:schemeClr val="accent4"/>
                </a:solidFill>
              </a:rPr>
              <a:t>Se mere under temaerne "potentialer" og "udfordringer"</a:t>
            </a:r>
          </a:p>
        </p:txBody>
      </p:sp>
      <p:sp>
        <p:nvSpPr>
          <p:cNvPr id="19" name="Rektangel 18">
            <a:extLst>
              <a:ext uri="{FF2B5EF4-FFF2-40B4-BE49-F238E27FC236}">
                <a16:creationId xmlns:a16="http://schemas.microsoft.com/office/drawing/2014/main" id="{30F88D10-1657-4BD4-68B4-4B4F8C1C3DDB}"/>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14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20" name="Rektangel 19">
            <a:extLst>
              <a:ext uri="{FF2B5EF4-FFF2-40B4-BE49-F238E27FC236}">
                <a16:creationId xmlns:a16="http://schemas.microsoft.com/office/drawing/2014/main" id="{78EDA53F-2149-5868-1F96-6BF5621AD6F7}"/>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21" name="Rektangel 20">
            <a:extLst>
              <a:ext uri="{FF2B5EF4-FFF2-40B4-BE49-F238E27FC236}">
                <a16:creationId xmlns:a16="http://schemas.microsoft.com/office/drawing/2014/main" id="{A83125B5-C800-77F0-DDC6-F23D63455F2B}"/>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22" name="Rektangel 21">
            <a:extLst>
              <a:ext uri="{FF2B5EF4-FFF2-40B4-BE49-F238E27FC236}">
                <a16:creationId xmlns:a16="http://schemas.microsoft.com/office/drawing/2014/main" id="{53E9529A-EC7A-022B-483A-F18E5A92F6DA}"/>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3" name="Rektangel 22">
            <a:extLst>
              <a:ext uri="{FF2B5EF4-FFF2-40B4-BE49-F238E27FC236}">
                <a16:creationId xmlns:a16="http://schemas.microsoft.com/office/drawing/2014/main" id="{5CEB946B-1B01-D31D-78E3-A87AC338DBFA}"/>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pic>
        <p:nvPicPr>
          <p:cNvPr id="25" name="Grafik 24">
            <a:extLst>
              <a:ext uri="{FF2B5EF4-FFF2-40B4-BE49-F238E27FC236}">
                <a16:creationId xmlns:a16="http://schemas.microsoft.com/office/drawing/2014/main" id="{6C55DA95-FF29-308B-40B4-7AA8E99B091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650" y="4646472"/>
            <a:ext cx="914400" cy="914400"/>
          </a:xfrm>
          <a:prstGeom prst="rect">
            <a:avLst/>
          </a:prstGeom>
        </p:spPr>
      </p:pic>
      <p:pic>
        <p:nvPicPr>
          <p:cNvPr id="9" name="Grafik 8">
            <a:extLst>
              <a:ext uri="{FF2B5EF4-FFF2-40B4-BE49-F238E27FC236}">
                <a16:creationId xmlns:a16="http://schemas.microsoft.com/office/drawing/2014/main" id="{1D5F0C2E-09EB-9A7C-EC42-D008B27DFE3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04590" y="3996714"/>
            <a:ext cx="343274" cy="343274"/>
          </a:xfrm>
          <a:prstGeom prst="rect">
            <a:avLst/>
          </a:prstGeom>
        </p:spPr>
      </p:pic>
      <p:pic>
        <p:nvPicPr>
          <p:cNvPr id="14" name="Grafik 13">
            <a:extLst>
              <a:ext uri="{FF2B5EF4-FFF2-40B4-BE49-F238E27FC236}">
                <a16:creationId xmlns:a16="http://schemas.microsoft.com/office/drawing/2014/main" id="{1074B0B5-775D-4959-5FED-04F77C06ADA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47627" y="987190"/>
            <a:ext cx="400237" cy="400237"/>
          </a:xfrm>
          <a:prstGeom prst="rect">
            <a:avLst/>
          </a:prstGeom>
        </p:spPr>
      </p:pic>
    </p:spTree>
    <p:extLst>
      <p:ext uri="{BB962C8B-B14F-4D97-AF65-F5344CB8AC3E}">
        <p14:creationId xmlns:p14="http://schemas.microsoft.com/office/powerpoint/2010/main" val="2783512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E2566166-4893-C07D-DDB4-7328A0A440EE}"/>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3CD7B9B0-1ED7-102E-6959-4D3F201B8B68}"/>
              </a:ext>
              <a:ext uri="{C183D7F6-B498-43B3-948B-1728B52AA6E4}">
                <adec:decorative xmlns:adec="http://schemas.microsoft.com/office/drawing/2017/decorative" val="0"/>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3B4A3"/>
                </a:solidFill>
              </a:rPr>
              <a:t>AI generelt</a:t>
            </a:r>
            <a:endParaRPr lang="da-DK" sz="1200">
              <a:solidFill>
                <a:srgbClr val="13B4A3"/>
              </a:solidFill>
            </a:endParaRPr>
          </a:p>
        </p:txBody>
      </p:sp>
      <p:sp>
        <p:nvSpPr>
          <p:cNvPr id="2" name="Rektangel 1">
            <a:extLst>
              <a:ext uri="{FF2B5EF4-FFF2-40B4-BE49-F238E27FC236}">
                <a16:creationId xmlns:a16="http://schemas.microsoft.com/office/drawing/2014/main" id="{10D99370-DD86-3BA5-31C1-CD9781A88D6A}"/>
              </a:ext>
              <a:ext uri="{C183D7F6-B498-43B3-948B-1728B52AA6E4}">
                <adec:decorative xmlns:adec="http://schemas.microsoft.com/office/drawing/2017/decorative" val="0"/>
              </a:ext>
            </a:extLst>
          </p:cNvPr>
          <p:cNvSpPr>
            <a:spLocks noChangeAspect="1"/>
          </p:cNvSpPr>
          <p:nvPr/>
        </p:nvSpPr>
        <p:spPr>
          <a:xfrm>
            <a:off x="2869057" y="4298"/>
            <a:ext cx="1872000" cy="462954"/>
          </a:xfrm>
          <a:prstGeom prst="rect">
            <a:avLst/>
          </a:prstGeom>
          <a:solidFill>
            <a:srgbClr val="13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4" name="Pladsholder til indhold 3">
            <a:extLst>
              <a:ext uri="{FF2B5EF4-FFF2-40B4-BE49-F238E27FC236}">
                <a16:creationId xmlns:a16="http://schemas.microsoft.com/office/drawing/2014/main" id="{8D5B9091-1E78-48DF-1AA3-60DFE5B236E3}"/>
              </a:ext>
            </a:extLst>
          </p:cNvPr>
          <p:cNvSpPr>
            <a:spLocks noGrp="1"/>
          </p:cNvSpPr>
          <p:nvPr>
            <p:ph type="title" idx="4294967295"/>
          </p:nvPr>
        </p:nvSpPr>
        <p:spPr>
          <a:xfrm>
            <a:off x="1376363" y="652463"/>
            <a:ext cx="1081563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3200" b="1" i="0" u="none" strike="noStrike" kern="1200" cap="none" spc="0" normalizeH="0" baseline="0" noProof="0">
                <a:ln>
                  <a:noFill/>
                </a:ln>
                <a:solidFill>
                  <a:schemeClr val="accent4"/>
                </a:solidFill>
                <a:effectLst/>
                <a:uLnTx/>
                <a:uFillTx/>
                <a:latin typeface="Avenir Next"/>
                <a:ea typeface="+mn-ea"/>
                <a:cs typeface="+mn-cs"/>
              </a:rPr>
              <a:t>INDSIGT: AI-tendenser i kommunerne </a:t>
            </a:r>
          </a:p>
        </p:txBody>
      </p:sp>
      <p:sp>
        <p:nvSpPr>
          <p:cNvPr id="3" name="Pladsholder til indhold 1">
            <a:extLst>
              <a:ext uri="{FF2B5EF4-FFF2-40B4-BE49-F238E27FC236}">
                <a16:creationId xmlns:a16="http://schemas.microsoft.com/office/drawing/2014/main" id="{E21FB543-8AB4-15C9-773E-C44BC6256EDD}"/>
              </a:ext>
            </a:extLst>
          </p:cNvPr>
          <p:cNvSpPr>
            <a:spLocks noGrp="1"/>
          </p:cNvSpPr>
          <p:nvPr>
            <p:ph sz="half" idx="1"/>
          </p:nvPr>
        </p:nvSpPr>
        <p:spPr>
          <a:xfrm>
            <a:off x="403678" y="1881944"/>
            <a:ext cx="8072912" cy="4520923"/>
          </a:xfrm>
        </p:spPr>
        <p:txBody>
          <a:bodyPr vert="horz" lIns="91440" tIns="45720" rIns="91440" bIns="45720" rtlCol="0" anchor="t">
            <a:noAutofit/>
          </a:bodyPr>
          <a:lstStyle/>
          <a:p>
            <a:pPr marL="342900" indent="-342900">
              <a:buFont typeface="Arial" panose="020B0604020202020204" pitchFamily="34" charset="0"/>
              <a:buChar char="•"/>
            </a:pPr>
            <a:r>
              <a:rPr lang="da-DK" sz="1600" b="1">
                <a:solidFill>
                  <a:schemeClr val="accent4"/>
                </a:solidFill>
                <a:latin typeface="Avenir Next"/>
              </a:rPr>
              <a:t>Teknologi:</a:t>
            </a:r>
            <a:r>
              <a:rPr lang="da-DK" sz="1600">
                <a:solidFill>
                  <a:schemeClr val="accent4"/>
                </a:solidFill>
                <a:latin typeface="Avenir Next"/>
              </a:rPr>
              <a:t> Mange kommuner er begyndt at bruge generelle </a:t>
            </a:r>
            <a:r>
              <a:rPr lang="da-DK" sz="1600" err="1">
                <a:solidFill>
                  <a:schemeClr val="accent4"/>
                </a:solidFill>
                <a:latin typeface="Avenir Next"/>
              </a:rPr>
              <a:t>chatbots</a:t>
            </a:r>
            <a:r>
              <a:rPr lang="da-DK" sz="1600">
                <a:solidFill>
                  <a:schemeClr val="accent4"/>
                </a:solidFill>
                <a:latin typeface="Avenir Next"/>
              </a:rPr>
              <a:t>; der arbejdes i disse år på at udvikle </a:t>
            </a:r>
            <a:r>
              <a:rPr lang="da-DK" sz="1600" err="1">
                <a:solidFill>
                  <a:schemeClr val="accent4"/>
                </a:solidFill>
                <a:latin typeface="Avenir Next"/>
              </a:rPr>
              <a:t>chatbots</a:t>
            </a:r>
            <a:r>
              <a:rPr lang="da-DK" sz="1600">
                <a:solidFill>
                  <a:schemeClr val="accent4"/>
                </a:solidFill>
                <a:latin typeface="Avenir Next"/>
              </a:rPr>
              <a:t> til specifikke fagområder og afgrænsede opgaver.</a:t>
            </a:r>
            <a:endParaRPr lang="da-DK">
              <a:solidFill>
                <a:schemeClr val="accent4"/>
              </a:solidFill>
            </a:endParaRPr>
          </a:p>
          <a:p>
            <a:pPr marL="342900" indent="-342900">
              <a:buFont typeface="Arial" panose="020B0604020202020204" pitchFamily="34" charset="0"/>
              <a:buChar char="•"/>
            </a:pPr>
            <a:r>
              <a:rPr lang="da-DK" sz="1600" b="1">
                <a:solidFill>
                  <a:schemeClr val="accent4"/>
                </a:solidFill>
                <a:latin typeface="Avenir Next"/>
              </a:rPr>
              <a:t>Skala:</a:t>
            </a:r>
            <a:r>
              <a:rPr lang="da-DK" sz="1600">
                <a:solidFill>
                  <a:schemeClr val="accent4"/>
                </a:solidFill>
                <a:latin typeface="Avenir Next"/>
              </a:rPr>
              <a:t> Mange af AI-projekterne er i 2025 udviklingsprojekter, der afprøves i mindre skala - særligt fordi der mangler juridiske rammer. Flere og flere løsninger sættes i drift og står over for at skulle skaleres.</a:t>
            </a:r>
          </a:p>
          <a:p>
            <a:pPr marL="342900" indent="-342900">
              <a:buFont typeface="Arial" panose="020B0604020202020204" pitchFamily="34" charset="0"/>
              <a:buChar char="•"/>
            </a:pPr>
            <a:r>
              <a:rPr lang="da-DK" sz="1600" b="1">
                <a:solidFill>
                  <a:schemeClr val="accent4"/>
                </a:solidFill>
                <a:latin typeface="Avenir Next"/>
              </a:rPr>
              <a:t>Fokus:</a:t>
            </a:r>
            <a:r>
              <a:rPr lang="da-DK" sz="1600">
                <a:solidFill>
                  <a:schemeClr val="accent4"/>
                </a:solidFill>
                <a:latin typeface="Avenir Next"/>
              </a:rPr>
              <a:t> Størstedelen af AI-projekterne handler om at understøtte medarbejdernes arbejdsgange, kompetenceforløb og borgerrettede AI-løsninger.</a:t>
            </a:r>
          </a:p>
          <a:p>
            <a:pPr marL="342900" indent="-342900">
              <a:buFont typeface="Arial" panose="020B0604020202020204" pitchFamily="34" charset="0"/>
              <a:buChar char="•"/>
            </a:pPr>
            <a:r>
              <a:rPr lang="da-DK" sz="1600" b="1">
                <a:solidFill>
                  <a:schemeClr val="accent4"/>
                </a:solidFill>
                <a:latin typeface="Avenir Next"/>
              </a:rPr>
              <a:t>Forankring:</a:t>
            </a:r>
            <a:r>
              <a:rPr lang="da-DK" sz="1600">
                <a:solidFill>
                  <a:schemeClr val="accent4"/>
                </a:solidFill>
                <a:latin typeface="Avenir Next"/>
              </a:rPr>
              <a:t> Nogle AI-løsninger har været drevet af medarbejdere på et bestemt fagområde, mens det i mange kommuner er digitaliseringsafdelingen, der har taget initiativ til at AI-understøtte arbejdet på fagområderne.</a:t>
            </a:r>
            <a:endParaRPr lang="da-DK" sz="1600" i="1">
              <a:solidFill>
                <a:schemeClr val="accent4"/>
              </a:solidFill>
              <a:latin typeface="Avenir Next"/>
            </a:endParaRPr>
          </a:p>
          <a:p>
            <a:br>
              <a:rPr lang="da-DK" sz="1600" i="1">
                <a:latin typeface="Avenir Next"/>
              </a:rPr>
            </a:br>
            <a:r>
              <a:rPr lang="da-DK" sz="1600" i="1">
                <a:solidFill>
                  <a:schemeClr val="accent4"/>
                </a:solidFill>
                <a:latin typeface="Avenir Next"/>
              </a:rPr>
              <a:t>Kilde: Projektets AI-laboratorier og </a:t>
            </a:r>
            <a:r>
              <a:rPr lang="da-DK" sz="1600" i="1" err="1">
                <a:solidFill>
                  <a:schemeClr val="accent4"/>
                </a:solidFill>
                <a:latin typeface="Avenir Next"/>
              </a:rPr>
              <a:t>casedialoger</a:t>
            </a:r>
            <a:r>
              <a:rPr lang="da-DK" sz="1600" i="1">
                <a:solidFill>
                  <a:schemeClr val="accent4"/>
                </a:solidFill>
                <a:latin typeface="Avenir Next"/>
              </a:rPr>
              <a:t>.</a:t>
            </a:r>
            <a:endParaRPr lang="da-DK" sz="1600" i="1">
              <a:solidFill>
                <a:schemeClr val="accent4"/>
              </a:solidFill>
            </a:endParaRPr>
          </a:p>
          <a:p>
            <a:endParaRPr lang="da-DK" sz="1600" b="1">
              <a:solidFill>
                <a:schemeClr val="accent4"/>
              </a:solidFill>
            </a:endParaRPr>
          </a:p>
          <a:p>
            <a:endParaRPr lang="da-DK" sz="1600" b="1">
              <a:solidFill>
                <a:schemeClr val="accent4"/>
              </a:solidFill>
            </a:endParaRPr>
          </a:p>
        </p:txBody>
      </p:sp>
      <p:sp>
        <p:nvSpPr>
          <p:cNvPr id="5" name="Rektangel 4">
            <a:extLst>
              <a:ext uri="{FF2B5EF4-FFF2-40B4-BE49-F238E27FC236}">
                <a16:creationId xmlns:a16="http://schemas.microsoft.com/office/drawing/2014/main" id="{43C72DA4-13D2-6136-F9D8-E0E62F4901F9}"/>
              </a:ext>
            </a:extLst>
          </p:cNvPr>
          <p:cNvSpPr/>
          <p:nvPr/>
        </p:nvSpPr>
        <p:spPr>
          <a:xfrm>
            <a:off x="1292176" y="5962305"/>
            <a:ext cx="8423325"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chemeClr val="accent4"/>
                </a:solidFill>
              </a:rPr>
              <a:t>Hvordan svarer disse tendenser til udviklingen på vores område? </a:t>
            </a:r>
          </a:p>
        </p:txBody>
      </p:sp>
      <p:sp>
        <p:nvSpPr>
          <p:cNvPr id="11" name="Rektangel 10">
            <a:extLst>
              <a:ext uri="{FF2B5EF4-FFF2-40B4-BE49-F238E27FC236}">
                <a16:creationId xmlns:a16="http://schemas.microsoft.com/office/drawing/2014/main" id="{196FDBD8-B6E2-B4D6-052B-72D6D86EBD3F}"/>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3" name="Rektangel 12">
            <a:extLst>
              <a:ext uri="{FF2B5EF4-FFF2-40B4-BE49-F238E27FC236}">
                <a16:creationId xmlns:a16="http://schemas.microsoft.com/office/drawing/2014/main" id="{AE905C92-8789-F54F-1304-0BD990F42C8D}"/>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4" name="Rektangel 13">
            <a:extLst>
              <a:ext uri="{FF2B5EF4-FFF2-40B4-BE49-F238E27FC236}">
                <a16:creationId xmlns:a16="http://schemas.microsoft.com/office/drawing/2014/main" id="{0D929DF3-AF35-D0E2-0919-F1F274541137}"/>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5" name="Rektangel 14">
            <a:extLst>
              <a:ext uri="{FF2B5EF4-FFF2-40B4-BE49-F238E27FC236}">
                <a16:creationId xmlns:a16="http://schemas.microsoft.com/office/drawing/2014/main" id="{2777472F-F760-63CD-128A-9314225B9D4C}"/>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16" name="Rektangulær billedforklaring 13">
            <a:extLst>
              <a:ext uri="{FF2B5EF4-FFF2-40B4-BE49-F238E27FC236}">
                <a16:creationId xmlns:a16="http://schemas.microsoft.com/office/drawing/2014/main" id="{994615EE-2801-FD53-0739-D9A2026B1F37}"/>
              </a:ext>
            </a:extLst>
          </p:cNvPr>
          <p:cNvSpPr/>
          <p:nvPr/>
        </p:nvSpPr>
        <p:spPr>
          <a:xfrm>
            <a:off x="8734321" y="2130986"/>
            <a:ext cx="2994411" cy="3085902"/>
          </a:xfrm>
          <a:prstGeom prst="wedge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a-DK" sz="1400" b="1">
                <a:solidFill>
                  <a:schemeClr val="tx1"/>
                </a:solidFill>
                <a:latin typeface="Avenir Next"/>
              </a:rPr>
              <a:t>Vi er nødt til at gå et skridt tilbage og drøfte vores kerneopgave i en ny kontekst, så vi ikke bare opfinder AI-løsninger på de udfordringer, vi har i dag, men tænker det forfra med de nye digitale muligheder. Det er en svær disciplin, men </a:t>
            </a:r>
            <a:r>
              <a:rPr lang="da-DK" sz="1400" b="1" err="1">
                <a:solidFill>
                  <a:schemeClr val="tx1"/>
                </a:solidFill>
                <a:latin typeface="Avenir Next"/>
              </a:rPr>
              <a:t>mega</a:t>
            </a:r>
            <a:r>
              <a:rPr lang="da-DK" sz="1400" b="1">
                <a:solidFill>
                  <a:schemeClr val="tx1"/>
                </a:solidFill>
                <a:latin typeface="Avenir Next"/>
              </a:rPr>
              <a:t> spændende og lidt angstprovokerende.</a:t>
            </a:r>
          </a:p>
        </p:txBody>
      </p:sp>
      <p:sp>
        <p:nvSpPr>
          <p:cNvPr id="17" name="Tekstfelt 14">
            <a:extLst>
              <a:ext uri="{FF2B5EF4-FFF2-40B4-BE49-F238E27FC236}">
                <a16:creationId xmlns:a16="http://schemas.microsoft.com/office/drawing/2014/main" id="{F3BD85CB-414A-B610-F579-A49EC5F63A85}"/>
              </a:ext>
            </a:extLst>
          </p:cNvPr>
          <p:cNvSpPr txBox="1"/>
          <p:nvPr/>
        </p:nvSpPr>
        <p:spPr>
          <a:xfrm>
            <a:off x="9268348" y="5621539"/>
            <a:ext cx="2460384" cy="646331"/>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200">
                <a:solidFill>
                  <a:srgbClr val="2AB4A3"/>
                </a:solidFill>
                <a:latin typeface="Avenir Next" panose="020B0503020202020204" pitchFamily="34" charset="0"/>
                <a:ea typeface="Calibri" panose="020F0502020204030204" pitchFamily="34" charset="0"/>
                <a:cs typeface="Times New Roman" panose="02020603050405020304" pitchFamily="18" charset="0"/>
              </a:rPr>
              <a:t>Medarbejder der deltog i Fremfærd-projektets AI-laboratorium</a:t>
            </a:r>
          </a:p>
        </p:txBody>
      </p:sp>
      <p:pic>
        <p:nvPicPr>
          <p:cNvPr id="7" name="Grafik 6">
            <a:extLst>
              <a:ext uri="{FF2B5EF4-FFF2-40B4-BE49-F238E27FC236}">
                <a16:creationId xmlns:a16="http://schemas.microsoft.com/office/drawing/2014/main" id="{D03FF1E4-29C6-5F6E-AFAF-6A7F78837B0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776" y="5763294"/>
            <a:ext cx="914400" cy="914400"/>
          </a:xfrm>
          <a:prstGeom prst="rect">
            <a:avLst/>
          </a:prstGeom>
        </p:spPr>
      </p:pic>
      <p:pic>
        <p:nvPicPr>
          <p:cNvPr id="8" name="Grafik 7">
            <a:extLst>
              <a:ext uri="{FF2B5EF4-FFF2-40B4-BE49-F238E27FC236}">
                <a16:creationId xmlns:a16="http://schemas.microsoft.com/office/drawing/2014/main" id="{FA34E7EE-E05B-06AF-657D-6AAEFB8AB00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800" y="790081"/>
            <a:ext cx="914400" cy="914400"/>
          </a:xfrm>
          <a:prstGeom prst="rect">
            <a:avLst/>
          </a:prstGeom>
        </p:spPr>
      </p:pic>
      <p:pic>
        <p:nvPicPr>
          <p:cNvPr id="18" name="Grafik 15">
            <a:extLst>
              <a:ext uri="{FF2B5EF4-FFF2-40B4-BE49-F238E27FC236}">
                <a16:creationId xmlns:a16="http://schemas.microsoft.com/office/drawing/2014/main" id="{B67DA03F-C0A7-F9BC-3BB7-24784B238A8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89907" y="1418455"/>
            <a:ext cx="1258937" cy="1258937"/>
          </a:xfrm>
          <a:prstGeom prst="rect">
            <a:avLst/>
          </a:prstGeom>
        </p:spPr>
      </p:pic>
    </p:spTree>
    <p:extLst>
      <p:ext uri="{BB962C8B-B14F-4D97-AF65-F5344CB8AC3E}">
        <p14:creationId xmlns:p14="http://schemas.microsoft.com/office/powerpoint/2010/main" val="353193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3B4A3">
            <a:alpha val="20000"/>
          </a:srgbClr>
        </a:solidFill>
        <a:effectLst/>
      </p:bgPr>
    </p:bg>
    <p:spTree>
      <p:nvGrpSpPr>
        <p:cNvPr id="1" name="">
          <a:extLst>
            <a:ext uri="{FF2B5EF4-FFF2-40B4-BE49-F238E27FC236}">
              <a16:creationId xmlns:a16="http://schemas.microsoft.com/office/drawing/2014/main" id="{B996B260-83D4-B703-E9BD-F73E440B73F6}"/>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A712E8B1-B059-E2A0-0730-A308CCCC0DBE}"/>
              </a:ext>
              <a:ext uri="{C183D7F6-B498-43B3-948B-1728B52AA6E4}">
                <adec:decorative xmlns:adec="http://schemas.microsoft.com/office/drawing/2017/decorative" val="0"/>
              </a:ext>
            </a:extLst>
          </p:cNvPr>
          <p:cNvSpPr>
            <a:spLocks noChangeAspect="1"/>
          </p:cNvSpPr>
          <p:nvPr/>
        </p:nvSpPr>
        <p:spPr>
          <a:xfrm>
            <a:off x="15160"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1A898"/>
                </a:solidFill>
              </a:rPr>
              <a:t>AI generelt</a:t>
            </a:r>
            <a:endParaRPr lang="da-DK" sz="1200">
              <a:solidFill>
                <a:srgbClr val="11A898"/>
              </a:solidFill>
            </a:endParaRPr>
          </a:p>
        </p:txBody>
      </p:sp>
      <p:sp>
        <p:nvSpPr>
          <p:cNvPr id="7" name="Rektangel 6">
            <a:extLst>
              <a:ext uri="{FF2B5EF4-FFF2-40B4-BE49-F238E27FC236}">
                <a16:creationId xmlns:a16="http://schemas.microsoft.com/office/drawing/2014/main" id="{8AB147B0-20C4-74A5-5B49-777B91C72F23}"/>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rgbClr val="2A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Potentialer</a:t>
            </a:r>
          </a:p>
        </p:txBody>
      </p:sp>
      <p:pic>
        <p:nvPicPr>
          <p:cNvPr id="15" name="Billede 14">
            <a:extLst>
              <a:ext uri="{FF2B5EF4-FFF2-40B4-BE49-F238E27FC236}">
                <a16:creationId xmlns:a16="http://schemas.microsoft.com/office/drawing/2014/main" id="{F60EE8B6-8669-ACE4-8EF0-CF897697D6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65481" y="3233106"/>
            <a:ext cx="2730843" cy="1705233"/>
          </a:xfrm>
          <a:prstGeom prst="rect">
            <a:avLst/>
          </a:prstGeom>
        </p:spPr>
      </p:pic>
      <p:sp>
        <p:nvSpPr>
          <p:cNvPr id="4" name="Pladsholder til indhold 3">
            <a:extLst>
              <a:ext uri="{FF2B5EF4-FFF2-40B4-BE49-F238E27FC236}">
                <a16:creationId xmlns:a16="http://schemas.microsoft.com/office/drawing/2014/main" id="{9017FB29-6B0F-3E9E-E3A8-144770C0B18A}"/>
              </a:ext>
            </a:extLst>
          </p:cNvPr>
          <p:cNvSpPr>
            <a:spLocks noGrp="1"/>
          </p:cNvSpPr>
          <p:nvPr>
            <p:ph type="title" idx="4294967295"/>
          </p:nvPr>
        </p:nvSpPr>
        <p:spPr>
          <a:xfrm>
            <a:off x="592138" y="992188"/>
            <a:ext cx="5880100" cy="18462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4000" b="1" i="0" u="none" strike="noStrike" kern="1200" cap="none" spc="0" normalizeH="0" baseline="0" noProof="0">
                <a:ln>
                  <a:noFill/>
                </a:ln>
                <a:solidFill>
                  <a:srgbClr val="11A898"/>
                </a:solidFill>
                <a:effectLst/>
                <a:uLnTx/>
                <a:uFillTx/>
                <a:latin typeface="Avenir Next"/>
                <a:ea typeface="+mn-ea"/>
                <a:cs typeface="+mn-cs"/>
              </a:rPr>
              <a:t>Potentialer </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da-DK" sz="4000" b="0" i="0" u="none" strike="noStrike" kern="1200" cap="none" spc="0" normalizeH="0" baseline="0" noProof="0">
                <a:ln>
                  <a:noFill/>
                </a:ln>
                <a:solidFill>
                  <a:srgbClr val="11A898"/>
                </a:solidFill>
                <a:effectLst/>
                <a:uLnTx/>
                <a:uFillTx/>
                <a:latin typeface="Avenir Next"/>
                <a:ea typeface="+mn-ea"/>
                <a:cs typeface="+mn-cs"/>
              </a:rPr>
              <a:t>Muligheder for at styrke velfærden med AI </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13" name="Pladsholder til indhold 1">
            <a:extLst>
              <a:ext uri="{FF2B5EF4-FFF2-40B4-BE49-F238E27FC236}">
                <a16:creationId xmlns:a16="http://schemas.microsoft.com/office/drawing/2014/main" id="{0DF37E84-AFD9-1AB1-6AC9-11E805ECB388}"/>
              </a:ext>
            </a:extLst>
          </p:cNvPr>
          <p:cNvSpPr txBox="1">
            <a:spLocks/>
          </p:cNvSpPr>
          <p:nvPr/>
        </p:nvSpPr>
        <p:spPr>
          <a:xfrm>
            <a:off x="677527" y="3233106"/>
            <a:ext cx="4901568" cy="36229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500" b="1">
                <a:solidFill>
                  <a:srgbClr val="2AB4A3"/>
                </a:solidFill>
                <a:latin typeface="Avenir Next"/>
              </a:rPr>
              <a:t>Afsnittet indeholder:</a:t>
            </a:r>
          </a:p>
          <a:p>
            <a:pPr marL="342900" indent="-342900">
              <a:buFont typeface="Arial" panose="020B0604020202020204" pitchFamily="34" charset="0"/>
              <a:buChar char="•"/>
            </a:pPr>
            <a:r>
              <a:rPr lang="da-DK" sz="1500">
                <a:solidFill>
                  <a:srgbClr val="2AB4A3"/>
                </a:solidFill>
                <a:latin typeface="Avenir Next"/>
              </a:rPr>
              <a:t>Tre typer af potentielle gevinster ved at bruge AI </a:t>
            </a:r>
            <a:endParaRPr lang="en-US">
              <a:solidFill>
                <a:srgbClr val="2AB4A3"/>
              </a:solidFill>
            </a:endParaRPr>
          </a:p>
          <a:p>
            <a:pPr marL="342900" indent="-342900">
              <a:buFont typeface="Arial" panose="020B0604020202020204" pitchFamily="34" charset="0"/>
              <a:buChar char="•"/>
            </a:pPr>
            <a:r>
              <a:rPr lang="da-DK" sz="1500">
                <a:solidFill>
                  <a:srgbClr val="2AB4A3"/>
                </a:solidFill>
                <a:latin typeface="Avenir Next"/>
              </a:rPr>
              <a:t>Fem grunde til at sætte AI på dagsordenen</a:t>
            </a:r>
            <a:endParaRPr lang="da-DK" sz="1500">
              <a:solidFill>
                <a:srgbClr val="2AB4A3"/>
              </a:solidFill>
            </a:endParaRPr>
          </a:p>
          <a:p>
            <a:pPr marL="342900" indent="-342900">
              <a:buFont typeface="Arial" panose="020B0604020202020204" pitchFamily="34" charset="0"/>
              <a:buChar char="•"/>
            </a:pPr>
            <a:r>
              <a:rPr lang="da-DK" sz="1500">
                <a:solidFill>
                  <a:srgbClr val="2AB4A3"/>
                </a:solidFill>
                <a:latin typeface="Avenir Next"/>
              </a:rPr>
              <a:t>Indsigt fra projektet fra workshops og AI-LAB</a:t>
            </a:r>
            <a:endParaRPr lang="da-DK" sz="1500">
              <a:solidFill>
                <a:srgbClr val="2AB4A3"/>
              </a:solidFill>
            </a:endParaRPr>
          </a:p>
          <a:p>
            <a:pPr marL="342900" indent="-342900">
              <a:buChar char="•"/>
            </a:pPr>
            <a:endParaRPr lang="da-DK" sz="1500"/>
          </a:p>
        </p:txBody>
      </p:sp>
      <p:sp>
        <p:nvSpPr>
          <p:cNvPr id="11" name="Pladsholder til tekst 6">
            <a:extLst>
              <a:ext uri="{FF2B5EF4-FFF2-40B4-BE49-F238E27FC236}">
                <a16:creationId xmlns:a16="http://schemas.microsoft.com/office/drawing/2014/main" id="{B7A97A82-160D-76C5-162C-2BF31343B91C}"/>
              </a:ext>
            </a:extLst>
          </p:cNvPr>
          <p:cNvSpPr txBox="1">
            <a:spLocks/>
          </p:cNvSpPr>
          <p:nvPr/>
        </p:nvSpPr>
        <p:spPr>
          <a:xfrm>
            <a:off x="8171734" y="5071817"/>
            <a:ext cx="2730843" cy="66922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600" b="1">
                <a:solidFill>
                  <a:srgbClr val="14B4A3"/>
                </a:solidFill>
                <a:latin typeface="Avenir Next"/>
              </a:rPr>
              <a:t>Potentialer med AI</a:t>
            </a:r>
            <a:endParaRPr kumimoji="0" lang="da-DK" sz="1600" b="1" strike="noStrike" kern="1200" cap="none" spc="0" normalizeH="0" baseline="0" noProof="0">
              <a:ln>
                <a:noFill/>
              </a:ln>
              <a:solidFill>
                <a:srgbClr val="14B4A3"/>
              </a:solidFill>
              <a:effectLst/>
              <a:uLnTx/>
              <a:uFillTx/>
              <a:latin typeface="Avenir Next" panose="020B0503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600" i="1" u="sng" strike="noStrike" kern="1200" cap="none" spc="0" normalizeH="0" baseline="0" noProof="0">
                <a:ln>
                  <a:noFill/>
                </a:ln>
                <a:solidFill>
                  <a:srgbClr val="14B4A3"/>
                </a:solidFill>
                <a:effectLst/>
                <a:uLnTx/>
                <a:uFillTx/>
                <a:latin typeface="Avenir Next"/>
                <a:hlinkClick r:id="rId4">
                  <a:extLst>
                    <a:ext uri="{A12FA001-AC4F-418D-AE19-62706E023703}">
                      <ahyp:hlinkClr xmlns:ahyp="http://schemas.microsoft.com/office/drawing/2018/hyperlinkcolor" val="tx"/>
                    </a:ext>
                  </a:extLst>
                </a:hlinkClick>
              </a:rPr>
              <a:t>Se </a:t>
            </a:r>
            <a:r>
              <a:rPr lang="da-DK" sz="1600" i="1" u="sng">
                <a:solidFill>
                  <a:srgbClr val="14B4A3"/>
                </a:solidFill>
                <a:latin typeface="Avenir Next"/>
                <a:hlinkClick r:id="rId4">
                  <a:extLst>
                    <a:ext uri="{A12FA001-AC4F-418D-AE19-62706E023703}">
                      <ahyp:hlinkClr xmlns:ahyp="http://schemas.microsoft.com/office/drawing/2018/hyperlinkcolor" val="tx"/>
                    </a:ext>
                  </a:extLst>
                </a:hlinkClick>
              </a:rPr>
              <a:t>introduktions</a:t>
            </a:r>
            <a:r>
              <a:rPr kumimoji="0" lang="da-DK" sz="1600" i="1" u="sng" strike="noStrike" kern="1200" cap="none" spc="0" normalizeH="0" baseline="0" noProof="0">
                <a:ln>
                  <a:noFill/>
                </a:ln>
                <a:solidFill>
                  <a:srgbClr val="14B4A3"/>
                </a:solidFill>
                <a:effectLst/>
                <a:uLnTx/>
                <a:uFillTx/>
                <a:latin typeface="Avenir Next"/>
                <a:hlinkClick r:id="rId4">
                  <a:extLst>
                    <a:ext uri="{A12FA001-AC4F-418D-AE19-62706E023703}">
                      <ahyp:hlinkClr xmlns:ahyp="http://schemas.microsoft.com/office/drawing/2018/hyperlinkcolor" val="tx"/>
                    </a:ext>
                  </a:extLst>
                </a:hlinkClick>
              </a:rPr>
              <a:t>video</a:t>
            </a:r>
            <a:endParaRPr lang="da-DK" sz="1600" i="1" u="sng" strike="noStrike" kern="1200" cap="none" spc="0" normalizeH="0" baseline="0" noProof="0">
              <a:ln>
                <a:noFill/>
              </a:ln>
              <a:solidFill>
                <a:srgbClr val="14B4A3"/>
              </a:solidFill>
              <a:effectLst/>
              <a:uLnTx/>
              <a:uFillTx/>
              <a:latin typeface="Avenir Next"/>
            </a:endParaRPr>
          </a:p>
        </p:txBody>
      </p:sp>
      <p:sp>
        <p:nvSpPr>
          <p:cNvPr id="5" name="Rektangel 4">
            <a:extLst>
              <a:ext uri="{FF2B5EF4-FFF2-40B4-BE49-F238E27FC236}">
                <a16:creationId xmlns:a16="http://schemas.microsoft.com/office/drawing/2014/main" id="{4453EF9E-5D80-1576-902B-2E9DD2CDE4FF}"/>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8" name="Rektangel 7">
            <a:extLst>
              <a:ext uri="{FF2B5EF4-FFF2-40B4-BE49-F238E27FC236}">
                <a16:creationId xmlns:a16="http://schemas.microsoft.com/office/drawing/2014/main" id="{D5CF108C-A6DE-CBC3-7F30-42C6B0F4E5FE}"/>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9" name="Rektangel 8">
            <a:extLst>
              <a:ext uri="{FF2B5EF4-FFF2-40B4-BE49-F238E27FC236}">
                <a16:creationId xmlns:a16="http://schemas.microsoft.com/office/drawing/2014/main" id="{BDB84CE4-FCC5-1ED2-EC52-9DDB0651878A}"/>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0" name="Rektangel 9">
            <a:extLst>
              <a:ext uri="{FF2B5EF4-FFF2-40B4-BE49-F238E27FC236}">
                <a16:creationId xmlns:a16="http://schemas.microsoft.com/office/drawing/2014/main" id="{82F7D0E2-0B8A-14D4-1AF4-6C876AA8471C}"/>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endParaRPr lang="da-DK" sz="1200">
              <a:solidFill>
                <a:srgbClr val="000000"/>
              </a:solidFill>
            </a:endParaRPr>
          </a:p>
        </p:txBody>
      </p:sp>
      <p:sp>
        <p:nvSpPr>
          <p:cNvPr id="2" name="Rektangel 1">
            <a:extLst>
              <a:ext uri="{FF2B5EF4-FFF2-40B4-BE49-F238E27FC236}">
                <a16:creationId xmlns:a16="http://schemas.microsoft.com/office/drawing/2014/main" id="{69BA0DB7-8905-8C21-1D09-4738A10BCFC6}"/>
              </a:ext>
              <a:ext uri="{C183D7F6-B498-43B3-948B-1728B52AA6E4}">
                <adec:decorative xmlns:adec="http://schemas.microsoft.com/office/drawing/2017/decorative" val="1"/>
              </a:ext>
            </a:extLst>
          </p:cNvPr>
          <p:cNvSpPr/>
          <p:nvPr/>
        </p:nvSpPr>
        <p:spPr>
          <a:xfrm>
            <a:off x="8171734" y="3236838"/>
            <a:ext cx="2730843" cy="1705233"/>
          </a:xfrm>
          <a:prstGeom prst="rect">
            <a:avLst/>
          </a:prstGeom>
          <a:noFill/>
          <a:ln>
            <a:solidFill>
              <a:srgbClr val="14B4A3"/>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3" name="Pladsholder til indhold 17">
            <a:extLst>
              <a:ext uri="{FF2B5EF4-FFF2-40B4-BE49-F238E27FC236}">
                <a16:creationId xmlns:a16="http://schemas.microsoft.com/office/drawing/2014/main" id="{B3EB850C-A181-6227-7F2B-DE8173171562}"/>
              </a:ext>
              <a:ext uri="{C183D7F6-B498-43B3-948B-1728B52AA6E4}">
                <adec:decorative xmlns:adec="http://schemas.microsoft.com/office/drawing/2017/decorative" val="1"/>
              </a:ext>
            </a:extLst>
          </p:cNvPr>
          <p:cNvPicPr>
            <a:picLocks noGrp="1" noChangeAspect="1"/>
          </p:cNvPicPr>
          <p:nvPr>
            <p:ph sz="half" idx="1"/>
          </p:nvPr>
        </p:nvPicPr>
        <p:blipFill>
          <a:blip r:embed="rId5">
            <a:extLst>
              <a:ext uri="{96DAC541-7B7A-43D3-8B79-37D633B846F1}">
                <asvg:svgBlip xmlns:asvg="http://schemas.microsoft.com/office/drawing/2016/SVG/main" r:embed="rId6"/>
              </a:ext>
            </a:extLst>
          </a:blip>
          <a:srcRect l="23276" t="25734" r="25246" b="41353"/>
          <a:stretch>
            <a:fillRect/>
          </a:stretch>
        </p:blipFill>
        <p:spPr>
          <a:xfrm>
            <a:off x="8302054" y="3366584"/>
            <a:ext cx="2261287" cy="1445740"/>
          </a:xfrm>
        </p:spPr>
      </p:pic>
    </p:spTree>
    <p:extLst>
      <p:ext uri="{BB962C8B-B14F-4D97-AF65-F5344CB8AC3E}">
        <p14:creationId xmlns:p14="http://schemas.microsoft.com/office/powerpoint/2010/main" val="2109528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BFE6C-9490-B6B7-BE0B-AF04054135F9}"/>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63565E5C-2352-AFE3-CECD-68FB1581DE4D}"/>
              </a:ext>
            </a:extLst>
          </p:cNvPr>
          <p:cNvSpPr>
            <a:spLocks noGrp="1"/>
          </p:cNvSpPr>
          <p:nvPr>
            <p:ph type="title" idx="4294967295"/>
          </p:nvPr>
        </p:nvSpPr>
        <p:spPr>
          <a:xfrm>
            <a:off x="436563" y="292100"/>
            <a:ext cx="761523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4000" b="1" i="0" u="none" strike="noStrike" kern="1200" cap="none" spc="0" normalizeH="0" baseline="0" noProof="0">
                <a:ln>
                  <a:noFill/>
                </a:ln>
                <a:solidFill>
                  <a:schemeClr val="tx1"/>
                </a:solidFill>
                <a:effectLst/>
                <a:uLnTx/>
                <a:uFillTx/>
                <a:latin typeface="Avenir Next"/>
                <a:ea typeface="+mn-ea"/>
                <a:cs typeface="+mn-cs"/>
              </a:rPr>
              <a:t>Indhold</a:t>
            </a:r>
            <a:endParaRPr kumimoji="0" lang="da-DK" sz="4000" b="1" i="0" u="none" strike="noStrike" kern="1200" cap="none" spc="0" normalizeH="0" baseline="0" noProof="0">
              <a:ln>
                <a:noFill/>
              </a:ln>
              <a:solidFill>
                <a:srgbClr val="FF0000"/>
              </a:solidFill>
              <a:effectLst/>
              <a:uLnTx/>
              <a:uFillTx/>
              <a:latin typeface="Avenir Next"/>
              <a:ea typeface="+mn-ea"/>
              <a:cs typeface="+mn-cs"/>
            </a:endParaRPr>
          </a:p>
        </p:txBody>
      </p:sp>
      <p:sp>
        <p:nvSpPr>
          <p:cNvPr id="2" name="Pladsholder til indhold 1">
            <a:extLst>
              <a:ext uri="{FF2B5EF4-FFF2-40B4-BE49-F238E27FC236}">
                <a16:creationId xmlns:a16="http://schemas.microsoft.com/office/drawing/2014/main" id="{A4906A08-80B1-60DD-50A9-0C54294CF157}"/>
              </a:ext>
            </a:extLst>
          </p:cNvPr>
          <p:cNvSpPr>
            <a:spLocks noGrp="1"/>
          </p:cNvSpPr>
          <p:nvPr>
            <p:ph sz="half" idx="1"/>
          </p:nvPr>
        </p:nvSpPr>
        <p:spPr>
          <a:xfrm>
            <a:off x="556517" y="1300153"/>
            <a:ext cx="5243782" cy="5069320"/>
          </a:xfrm>
        </p:spPr>
        <p:txBody>
          <a:bodyPr anchor="ctr">
            <a:noAutofit/>
          </a:bodyPr>
          <a:lstStyle/>
          <a:p>
            <a:endParaRPr lang="da-DK" sz="1200" b="1">
              <a:solidFill>
                <a:srgbClr val="0595AA"/>
              </a:solidFill>
            </a:endParaRPr>
          </a:p>
          <a:p>
            <a:r>
              <a:rPr lang="da-DK" sz="1200">
                <a:latin typeface="Avenir Next"/>
              </a:rPr>
              <a:t>Invitation til dialog om AI  			3</a:t>
            </a:r>
          </a:p>
          <a:p>
            <a:r>
              <a:rPr lang="da-DK" sz="1200">
                <a:latin typeface="Avenir Next"/>
              </a:rPr>
              <a:t>Sådan kan I bruge materialet   		4</a:t>
            </a:r>
          </a:p>
          <a:p>
            <a:endParaRPr lang="da-DK" sz="1200"/>
          </a:p>
          <a:p>
            <a:r>
              <a:rPr lang="da-DK" sz="1200" b="1">
                <a:solidFill>
                  <a:srgbClr val="2AB4A3"/>
                </a:solidFill>
                <a:latin typeface="Avenir Next"/>
              </a:rPr>
              <a:t>AI generelt 				8</a:t>
            </a:r>
            <a:endParaRPr lang="en-US" sz="1200">
              <a:solidFill>
                <a:srgbClr val="000000"/>
              </a:solidFill>
              <a:latin typeface="Avenir Next"/>
            </a:endParaRPr>
          </a:p>
          <a:p>
            <a:r>
              <a:rPr lang="da-DK" sz="1200">
                <a:solidFill>
                  <a:srgbClr val="2AB4A3"/>
                </a:solidFill>
                <a:latin typeface="Avenir Next"/>
              </a:rPr>
              <a:t>Fakta &amp; cases 			9</a:t>
            </a:r>
            <a:endParaRPr lang="en-US" sz="1200">
              <a:solidFill>
                <a:srgbClr val="000000"/>
              </a:solidFill>
            </a:endParaRPr>
          </a:p>
          <a:p>
            <a:r>
              <a:rPr lang="da-DK" sz="1200">
                <a:solidFill>
                  <a:srgbClr val="2AB4A3"/>
                </a:solidFill>
                <a:latin typeface="Avenir Next"/>
              </a:rPr>
              <a:t>Potentialer 				19</a:t>
            </a:r>
            <a:endParaRPr lang="en-US" sz="1200">
              <a:solidFill>
                <a:srgbClr val="000000"/>
              </a:solidFill>
              <a:latin typeface="Avenir Next"/>
            </a:endParaRPr>
          </a:p>
          <a:p>
            <a:r>
              <a:rPr lang="da-DK" sz="1200">
                <a:solidFill>
                  <a:srgbClr val="2AB4A3"/>
                </a:solidFill>
                <a:latin typeface="Avenir Next"/>
              </a:rPr>
              <a:t>Udfordringer 			23</a:t>
            </a:r>
            <a:endParaRPr lang="en-US" sz="1200">
              <a:solidFill>
                <a:srgbClr val="000000"/>
              </a:solidFill>
            </a:endParaRPr>
          </a:p>
          <a:p>
            <a:r>
              <a:rPr lang="da-DK" sz="1200">
                <a:solidFill>
                  <a:srgbClr val="2AB4A3"/>
                </a:solidFill>
                <a:latin typeface="Avenir Next"/>
              </a:rPr>
              <a:t>Forudsætninger 			27</a:t>
            </a:r>
            <a:endParaRPr lang="en-US" sz="1200">
              <a:solidFill>
                <a:srgbClr val="000000"/>
              </a:solidFill>
              <a:latin typeface="Avenir Next"/>
            </a:endParaRPr>
          </a:p>
          <a:p>
            <a:r>
              <a:rPr lang="da-DK" sz="1200">
                <a:solidFill>
                  <a:srgbClr val="2AB4A3"/>
                </a:solidFill>
                <a:latin typeface="Avenir Next"/>
              </a:rPr>
              <a:t>Næste skridt 				35</a:t>
            </a:r>
            <a:br>
              <a:rPr lang="da-DK" sz="1200">
                <a:solidFill>
                  <a:srgbClr val="2AB4A3"/>
                </a:solidFill>
                <a:latin typeface="Avenir Next"/>
              </a:rPr>
            </a:br>
            <a:endParaRPr lang="en-US" sz="1200">
              <a:solidFill>
                <a:srgbClr val="000000"/>
              </a:solidFill>
            </a:endParaRPr>
          </a:p>
          <a:p>
            <a:r>
              <a:rPr lang="da-DK" sz="1200" b="1">
                <a:solidFill>
                  <a:srgbClr val="7030A0"/>
                </a:solidFill>
                <a:latin typeface="Avenir Next"/>
              </a:rPr>
              <a:t>Seks dialogværktøjer			37</a:t>
            </a:r>
            <a:endParaRPr lang="da-DK" sz="1200">
              <a:solidFill>
                <a:srgbClr val="7030A0"/>
              </a:solidFill>
            </a:endParaRPr>
          </a:p>
          <a:p>
            <a:br>
              <a:rPr lang="da-DK" sz="1200" b="1">
                <a:latin typeface="Avenir Next"/>
              </a:rPr>
            </a:br>
            <a:r>
              <a:rPr lang="da-DK" sz="1200" b="1">
                <a:latin typeface="Avenir Next"/>
              </a:rPr>
              <a:t>AI på fire fagområder:</a:t>
            </a:r>
          </a:p>
          <a:p>
            <a:r>
              <a:rPr lang="da-DK" sz="1200" b="1">
                <a:latin typeface="Avenir Next"/>
              </a:rPr>
              <a:t>Folkeskole  				51</a:t>
            </a:r>
          </a:p>
          <a:p>
            <a:r>
              <a:rPr lang="da-DK" sz="1200" b="1">
                <a:latin typeface="Avenir Next"/>
              </a:rPr>
              <a:t>Ældrepleje   			64</a:t>
            </a:r>
          </a:p>
          <a:p>
            <a:r>
              <a:rPr lang="da-DK" sz="1200" b="1">
                <a:latin typeface="Avenir Next"/>
              </a:rPr>
              <a:t>Administration   			76</a:t>
            </a:r>
          </a:p>
          <a:p>
            <a:r>
              <a:rPr lang="da-DK" sz="1200" b="1">
                <a:latin typeface="Avenir Next"/>
              </a:rPr>
              <a:t>Byudvikling   			88</a:t>
            </a:r>
          </a:p>
          <a:p>
            <a:endParaRPr lang="en-US" sz="1200">
              <a:solidFill>
                <a:srgbClr val="2AB4A3"/>
              </a:solidFill>
              <a:latin typeface="Avenir Next"/>
            </a:endParaRPr>
          </a:p>
        </p:txBody>
      </p:sp>
      <p:sp>
        <p:nvSpPr>
          <p:cNvPr id="3" name="Tekstfelt 2">
            <a:extLst>
              <a:ext uri="{FF2B5EF4-FFF2-40B4-BE49-F238E27FC236}">
                <a16:creationId xmlns:a16="http://schemas.microsoft.com/office/drawing/2014/main" id="{DFAFA5B6-FB9C-65CC-45AD-DAEF2CDEA8CE}"/>
              </a:ext>
            </a:extLst>
          </p:cNvPr>
          <p:cNvSpPr txBox="1"/>
          <p:nvPr/>
        </p:nvSpPr>
        <p:spPr>
          <a:xfrm>
            <a:off x="6758957" y="2017460"/>
            <a:ext cx="4876526" cy="2677656"/>
          </a:xfrm>
          <a:prstGeom prst="rect">
            <a:avLst/>
          </a:prstGeom>
          <a:noFill/>
        </p:spPr>
        <p:txBody>
          <a:bodyPr wrap="square" lIns="91440" tIns="45720" rIns="91440" bIns="45720" anchor="t">
            <a:spAutoFit/>
          </a:bodyPr>
          <a:lstStyle/>
          <a:p>
            <a:pPr algn="r">
              <a:defRPr/>
            </a:pPr>
            <a:r>
              <a:rPr lang="da-DK" sz="1200" b="1">
                <a:solidFill>
                  <a:srgbClr val="13B4A3"/>
                </a:solidFill>
                <a:ea typeface="+mn-lt"/>
                <a:cs typeface="+mn-lt"/>
              </a:rPr>
              <a:t>Fælles om AI</a:t>
            </a:r>
            <a:endParaRPr lang="da-DK" b="1">
              <a:solidFill>
                <a:srgbClr val="000000"/>
              </a:solidFill>
              <a:ea typeface="+mn-lt"/>
              <a:cs typeface="+mn-lt"/>
            </a:endParaRPr>
          </a:p>
          <a:p>
            <a:pPr algn="r">
              <a:defRPr/>
            </a:pPr>
            <a:r>
              <a:rPr lang="da-DK" sz="1200" b="1">
                <a:solidFill>
                  <a:srgbClr val="13B4A3"/>
                </a:solidFill>
                <a:ea typeface="+mn-lt"/>
                <a:cs typeface="+mn-lt"/>
              </a:rPr>
              <a:t>Inspiration til dialogen om kunstig intelligens </a:t>
            </a:r>
          </a:p>
          <a:p>
            <a:pPr algn="r">
              <a:defRPr/>
            </a:pPr>
            <a:r>
              <a:rPr lang="da-DK" sz="1200" i="1">
                <a:solidFill>
                  <a:srgbClr val="13B4A3"/>
                </a:solidFill>
                <a:latin typeface="Avenir Next"/>
                <a:ea typeface="+mn-lt"/>
                <a:cs typeface="Times New Roman"/>
              </a:rPr>
              <a:t>Januar 2026</a:t>
            </a:r>
            <a:endParaRPr lang="da-DK" sz="1200">
              <a:solidFill>
                <a:srgbClr val="13B4A3"/>
              </a:solidFill>
              <a:latin typeface="Avenir Next"/>
              <a:ea typeface="+mn-lt"/>
              <a:cs typeface="Times New Roman"/>
            </a:endParaRPr>
          </a:p>
          <a:p>
            <a:pPr algn="r">
              <a:defRPr/>
            </a:pPr>
            <a:endParaRPr lang="da-DK" sz="1200" i="1">
              <a:solidFill>
                <a:srgbClr val="13B4A3"/>
              </a:solidFill>
              <a:latin typeface="Avenir Next"/>
              <a:ea typeface="+mn-lt"/>
              <a:cs typeface="Times New Roman"/>
            </a:endParaRPr>
          </a:p>
          <a:p>
            <a:pPr algn="r">
              <a:defRPr/>
            </a:pPr>
            <a:r>
              <a:rPr lang="da-DK" sz="1200" i="1">
                <a:solidFill>
                  <a:srgbClr val="13B4A3"/>
                </a:solidFill>
                <a:latin typeface="Avenir Next"/>
                <a:ea typeface="+mn-lt"/>
                <a:cs typeface="Times New Roman"/>
              </a:rPr>
              <a:t>Materialet </a:t>
            </a:r>
            <a:r>
              <a:rPr kumimoji="0" lang="da-DK" sz="1200" i="1" u="none" strike="noStrike" kern="1200" cap="none" spc="0" normalizeH="0" baseline="0" noProof="0">
                <a:ln>
                  <a:noFill/>
                </a:ln>
                <a:solidFill>
                  <a:srgbClr val="13B4A3"/>
                </a:solidFill>
                <a:effectLst/>
                <a:uLnTx/>
                <a:uFillTx/>
                <a:latin typeface="Avenir Next"/>
                <a:ea typeface="Arial" panose="020B0604020202020204" pitchFamily="34" charset="0"/>
                <a:cs typeface="Times New Roman"/>
              </a:rPr>
              <a:t>er udviklet som en del </a:t>
            </a:r>
            <a:r>
              <a:rPr lang="da-DK" sz="1200" i="1">
                <a:solidFill>
                  <a:srgbClr val="13B4A3"/>
                </a:solidFill>
                <a:latin typeface="Avenir Next"/>
                <a:ea typeface="Arial" panose="020B0604020202020204" pitchFamily="34" charset="0"/>
                <a:cs typeface="Times New Roman"/>
              </a:rPr>
              <a:t>af Fremfærds projekt </a:t>
            </a:r>
            <a:endParaRPr lang="da-DK"/>
          </a:p>
          <a:p>
            <a:pPr algn="r">
              <a:defRPr/>
            </a:pPr>
            <a:r>
              <a:rPr lang="da-DK" sz="1200" i="1">
                <a:solidFill>
                  <a:srgbClr val="13B4A3"/>
                </a:solidFill>
                <a:latin typeface="Avenir Next"/>
                <a:ea typeface="Arial" panose="020B0604020202020204" pitchFamily="34" charset="0"/>
                <a:cs typeface="Times New Roman"/>
              </a:rPr>
              <a:t>"Kunstig intelligens der styrker velfærden" </a:t>
            </a:r>
            <a:endParaRPr lang="da-DK"/>
          </a:p>
          <a:p>
            <a:pPr algn="r">
              <a:defRPr/>
            </a:pPr>
            <a:br>
              <a:rPr lang="da-DK" sz="1200" i="1">
                <a:latin typeface="Avenir Next" panose="020B0503020202020204" pitchFamily="34" charset="0"/>
                <a:ea typeface="Arial" panose="020B0604020202020204" pitchFamily="34" charset="0"/>
                <a:cs typeface="Times New Roman" panose="02020603050405020304" pitchFamily="18" charset="0"/>
              </a:rPr>
            </a:br>
            <a:r>
              <a:rPr lang="da-DK" sz="1200" i="1">
                <a:solidFill>
                  <a:srgbClr val="13B4A3"/>
                </a:solidFill>
                <a:latin typeface="Avenir Next"/>
                <a:ea typeface="Arial" panose="020B0604020202020204" pitchFamily="34" charset="0"/>
                <a:cs typeface="Times New Roman"/>
              </a:rPr>
              <a:t>Projektledere i Fremfærd: Christoffer Lindved Dithmer, KL, og Dorthe Storm Meier, OAO</a:t>
            </a:r>
            <a:br>
              <a:rPr lang="da-DK" sz="1200" i="1">
                <a:latin typeface="Avenir Next"/>
                <a:ea typeface="Arial" panose="020B0604020202020204" pitchFamily="34" charset="0"/>
                <a:cs typeface="Times New Roman"/>
              </a:rPr>
            </a:br>
            <a:endParaRPr lang="da-DK" sz="1200" i="1">
              <a:latin typeface="Avenir Next" panose="020B0503020202020204" pitchFamily="34" charset="0"/>
              <a:ea typeface="Arial" panose="020B0604020202020204" pitchFamily="34" charset="0"/>
              <a:cs typeface="Times New Roman" panose="02020603050405020304" pitchFamily="18" charset="0"/>
            </a:endParaRPr>
          </a:p>
          <a:p>
            <a:pPr marL="0" marR="0" lvl="0" indent="0" algn="r" defTabSz="914400" rtl="0" eaLnBrk="1" fontAlgn="auto" latinLnBrk="0" hangingPunct="1">
              <a:spcBef>
                <a:spcPts val="0"/>
              </a:spcBef>
              <a:spcAft>
                <a:spcPts val="0"/>
              </a:spcAft>
              <a:buClrTx/>
              <a:buSzTx/>
              <a:buFontTx/>
              <a:buNone/>
              <a:tabLst/>
              <a:defRPr/>
            </a:pPr>
            <a:r>
              <a:rPr lang="da-DK" sz="1200" i="1">
                <a:solidFill>
                  <a:srgbClr val="13B4A3"/>
                </a:solidFill>
                <a:latin typeface="Avenir Next"/>
                <a:ea typeface="Arial" panose="020B0604020202020204" pitchFamily="34" charset="0"/>
                <a:cs typeface="Times New Roman"/>
              </a:rPr>
              <a:t>Materialet </a:t>
            </a:r>
            <a:r>
              <a:rPr kumimoji="0" lang="da-DK" sz="1200" i="1" u="none" strike="noStrike" kern="1200" cap="none" spc="0" normalizeH="0" baseline="0" noProof="0">
                <a:ln>
                  <a:noFill/>
                </a:ln>
                <a:solidFill>
                  <a:srgbClr val="13B4A3"/>
                </a:solidFill>
                <a:effectLst/>
                <a:uLnTx/>
                <a:uFillTx/>
                <a:latin typeface="Avenir Next"/>
                <a:ea typeface="Arial" panose="020B0604020202020204" pitchFamily="34" charset="0"/>
                <a:cs typeface="Times New Roman"/>
              </a:rPr>
              <a:t>er udarbejdet af </a:t>
            </a:r>
            <a:r>
              <a:rPr lang="da-DK" sz="1200" i="1">
                <a:solidFill>
                  <a:srgbClr val="13B4A3"/>
                </a:solidFill>
                <a:latin typeface="Avenir Next"/>
                <a:ea typeface="Arial" panose="020B0604020202020204" pitchFamily="34" charset="0"/>
                <a:cs typeface="Times New Roman"/>
              </a:rPr>
              <a:t>Resonans; partner </a:t>
            </a:r>
            <a:r>
              <a:rPr kumimoji="0" lang="da-DK" sz="1200" i="1" u="none" strike="noStrike" kern="1200" cap="none" spc="0" normalizeH="0" baseline="0" noProof="0">
                <a:ln>
                  <a:noFill/>
                </a:ln>
                <a:solidFill>
                  <a:srgbClr val="13B4A3"/>
                </a:solidFill>
                <a:effectLst/>
                <a:uLnTx/>
                <a:uFillTx/>
                <a:latin typeface="Avenir Next"/>
                <a:ea typeface="Arial" panose="020B0604020202020204" pitchFamily="34" charset="0"/>
                <a:cs typeface="Times New Roman"/>
              </a:rPr>
              <a:t>David Jul og</a:t>
            </a:r>
            <a:r>
              <a:rPr lang="da-DK" sz="1200" i="1">
                <a:solidFill>
                  <a:srgbClr val="13B4A3"/>
                </a:solidFill>
                <a:latin typeface="Avenir Next"/>
                <a:ea typeface="Arial" panose="020B0604020202020204" pitchFamily="34" charset="0"/>
                <a:cs typeface="Times New Roman"/>
              </a:rPr>
              <a:t> </a:t>
            </a:r>
            <a:r>
              <a:rPr kumimoji="0" lang="da-DK" sz="1200" i="1" u="none" strike="noStrike" kern="1200" cap="none" spc="0" normalizeH="0" baseline="0" noProof="0">
                <a:ln>
                  <a:noFill/>
                </a:ln>
                <a:solidFill>
                  <a:srgbClr val="13B4A3"/>
                </a:solidFill>
                <a:effectLst/>
                <a:uLnTx/>
                <a:uFillTx/>
                <a:latin typeface="Avenir Next"/>
                <a:ea typeface="Arial" panose="020B0604020202020204" pitchFamily="34" charset="0"/>
                <a:cs typeface="Times New Roman"/>
              </a:rPr>
              <a:t>partner Anne-Mette </a:t>
            </a:r>
            <a:r>
              <a:rPr kumimoji="0" lang="da-DK" sz="1200" i="1" u="none" strike="noStrike" kern="1200" cap="none" spc="0" normalizeH="0" baseline="0" noProof="0" err="1">
                <a:ln>
                  <a:noFill/>
                </a:ln>
                <a:solidFill>
                  <a:srgbClr val="13B4A3"/>
                </a:solidFill>
                <a:effectLst/>
                <a:uLnTx/>
                <a:uFillTx/>
                <a:latin typeface="Avenir Next"/>
                <a:ea typeface="Arial" panose="020B0604020202020204" pitchFamily="34" charset="0"/>
                <a:cs typeface="Times New Roman"/>
              </a:rPr>
              <a:t>Scheibe</a:t>
            </a:r>
            <a:r>
              <a:rPr lang="da-DK" sz="1200" i="1">
                <a:solidFill>
                  <a:srgbClr val="13B4A3"/>
                </a:solidFill>
                <a:latin typeface="Avenir Next"/>
                <a:ea typeface="Arial" panose="020B0604020202020204" pitchFamily="34" charset="0"/>
                <a:cs typeface="Times New Roman"/>
              </a:rPr>
              <a:t>l med redaktionel støtte fra Ola Jørgensen, Klartekst</a:t>
            </a:r>
          </a:p>
          <a:p>
            <a:pPr marL="0" marR="0" lvl="0" indent="0" algn="r" defTabSz="914400" rtl="0" eaLnBrk="1" fontAlgn="auto" latinLnBrk="0" hangingPunct="1">
              <a:lnSpc>
                <a:spcPct val="100000"/>
              </a:lnSpc>
              <a:spcBef>
                <a:spcPts val="0"/>
              </a:spcBef>
              <a:spcAft>
                <a:spcPts val="0"/>
              </a:spcAft>
              <a:buClrTx/>
              <a:buSzTx/>
              <a:buFontTx/>
              <a:buNone/>
              <a:tabLst/>
              <a:defRPr/>
            </a:pPr>
            <a:endParaRPr lang="da-DK" sz="1200" i="1">
              <a:solidFill>
                <a:srgbClr val="13B4A3"/>
              </a:solidFill>
              <a:latin typeface="Avenir Next"/>
              <a:ea typeface="Arial" panose="020B0604020202020204" pitchFamily="34" charset="0"/>
              <a:cs typeface="Times New Roman"/>
            </a:endParaRPr>
          </a:p>
        </p:txBody>
      </p:sp>
    </p:spTree>
    <p:extLst>
      <p:ext uri="{BB962C8B-B14F-4D97-AF65-F5344CB8AC3E}">
        <p14:creationId xmlns:p14="http://schemas.microsoft.com/office/powerpoint/2010/main" val="712141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32C64-237C-264B-04CD-FD4DF09EC2D3}"/>
            </a:ext>
          </a:extLst>
        </p:cNvPr>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3EADD4EC-F7E0-317D-4888-D6E7D8AF715F}"/>
              </a:ext>
            </a:extLst>
          </p:cNvPr>
          <p:cNvSpPr>
            <a:spLocks noGrp="1"/>
          </p:cNvSpPr>
          <p:nvPr>
            <p:ph type="title" idx="4294967295"/>
          </p:nvPr>
        </p:nvSpPr>
        <p:spPr>
          <a:xfrm>
            <a:off x="444500" y="590550"/>
            <a:ext cx="10010775"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Tre typer af potentielle gevinster ved at bruge AI</a:t>
            </a:r>
            <a:endParaRPr kumimoji="0" lang="da-DK" sz="2800" b="1" i="0" u="none" strike="noStrike" kern="1200" cap="none" spc="0" normalizeH="0" baseline="0" noProof="0">
              <a:ln>
                <a:noFill/>
              </a:ln>
              <a:solidFill>
                <a:srgbClr val="000000"/>
              </a:solidFill>
              <a:effectLst/>
              <a:uLnTx/>
              <a:uFillTx/>
              <a:latin typeface="Avenir Next"/>
              <a:ea typeface="+mn-ea"/>
              <a:cs typeface="+mn-cs"/>
            </a:endParaRPr>
          </a:p>
        </p:txBody>
      </p:sp>
      <p:sp>
        <p:nvSpPr>
          <p:cNvPr id="2" name="Pladsholder til indhold 1">
            <a:extLst>
              <a:ext uri="{FF2B5EF4-FFF2-40B4-BE49-F238E27FC236}">
                <a16:creationId xmlns:a16="http://schemas.microsoft.com/office/drawing/2014/main" id="{810619E7-DE49-AE42-7640-F3CC88458C46}"/>
              </a:ext>
            </a:extLst>
          </p:cNvPr>
          <p:cNvSpPr>
            <a:spLocks noGrp="1"/>
          </p:cNvSpPr>
          <p:nvPr>
            <p:ph sz="half" idx="1"/>
          </p:nvPr>
        </p:nvSpPr>
        <p:spPr>
          <a:xfrm>
            <a:off x="445101" y="1872112"/>
            <a:ext cx="3558998" cy="4022451"/>
          </a:xfrm>
        </p:spPr>
        <p:txBody>
          <a:bodyPr vert="horz" lIns="91440" tIns="45720" rIns="91440" bIns="45720" rtlCol="0" anchor="t">
            <a:noAutofit/>
          </a:bodyPr>
          <a:lstStyle/>
          <a:p>
            <a:r>
              <a:rPr lang="da-DK" sz="1800" b="1">
                <a:solidFill>
                  <a:srgbClr val="11A898"/>
                </a:solidFill>
                <a:latin typeface="Avenir Next"/>
              </a:rPr>
              <a:t>Kvalitet</a:t>
            </a:r>
            <a:endParaRPr lang="da-DK" sz="1600" b="1">
              <a:solidFill>
                <a:srgbClr val="11A898"/>
              </a:solidFill>
              <a:latin typeface="Avenir Next"/>
            </a:endParaRPr>
          </a:p>
          <a:p>
            <a:pPr marL="342900" indent="-342900">
              <a:buChar char="•"/>
            </a:pPr>
            <a:r>
              <a:rPr lang="da-DK" sz="1600">
                <a:latin typeface="Avenir Next"/>
              </a:rPr>
              <a:t>Faglig sparring – bedre ideer</a:t>
            </a:r>
          </a:p>
          <a:p>
            <a:pPr marL="342900" indent="-342900">
              <a:buChar char="•"/>
            </a:pPr>
            <a:r>
              <a:rPr lang="da-DK" sz="1600">
                <a:latin typeface="Avenir Next"/>
              </a:rPr>
              <a:t>Kvalitetstjek – færre fejl</a:t>
            </a:r>
          </a:p>
          <a:p>
            <a:pPr marL="342900" indent="-342900">
              <a:buChar char="•"/>
            </a:pPr>
            <a:r>
              <a:rPr lang="da-DK" sz="1600">
                <a:latin typeface="Avenir Next"/>
              </a:rPr>
              <a:t>Analyse –  nye mønstre og sammenhænge</a:t>
            </a:r>
            <a:endParaRPr lang="da-DK" sz="1600"/>
          </a:p>
          <a:p>
            <a:pPr marL="342900" indent="-342900">
              <a:buFont typeface="Arial,Sans-Serif" panose="020B0604020202020204" pitchFamily="34" charset="0"/>
              <a:buChar char="•"/>
            </a:pPr>
            <a:r>
              <a:rPr lang="da-DK" sz="1600">
                <a:latin typeface="Avenir Next"/>
              </a:rPr>
              <a:t>Konsistens – via automatiserede arbejdsgange og systemer til beslutningsstøtte</a:t>
            </a:r>
          </a:p>
          <a:p>
            <a:pPr marL="342900" indent="-342900">
              <a:buChar char="•"/>
            </a:pPr>
            <a:r>
              <a:rPr lang="da-DK" sz="1600">
                <a:latin typeface="Avenir Next"/>
              </a:rPr>
              <a:t>Service – let adgang for borgerne til bedre selvbetjening</a:t>
            </a:r>
            <a:endParaRPr lang="da-DK" sz="1600"/>
          </a:p>
          <a:p>
            <a:pPr marL="342900" indent="-342900">
              <a:buChar char="•"/>
            </a:pPr>
            <a:r>
              <a:rPr lang="da-DK" sz="1600">
                <a:latin typeface="Avenir Next"/>
              </a:rPr>
              <a:t>Nye AI-baserede tilbud til borgerne  </a:t>
            </a:r>
          </a:p>
          <a:p>
            <a:pPr marL="342900" indent="-342900">
              <a:buChar char="•"/>
            </a:pPr>
            <a:endParaRPr lang="da-DK" sz="1600"/>
          </a:p>
          <a:p>
            <a:pPr marL="342900" indent="-342900">
              <a:buChar char="•"/>
            </a:pPr>
            <a:endParaRPr lang="da-DK" sz="1600"/>
          </a:p>
        </p:txBody>
      </p:sp>
      <p:sp>
        <p:nvSpPr>
          <p:cNvPr id="4" name="Pladsholder til indhold 1">
            <a:extLst>
              <a:ext uri="{FF2B5EF4-FFF2-40B4-BE49-F238E27FC236}">
                <a16:creationId xmlns:a16="http://schemas.microsoft.com/office/drawing/2014/main" id="{4C128A32-F91E-F022-8FF6-CB03FE8ABDD8}"/>
              </a:ext>
            </a:extLst>
          </p:cNvPr>
          <p:cNvSpPr txBox="1">
            <a:spLocks/>
          </p:cNvSpPr>
          <p:nvPr/>
        </p:nvSpPr>
        <p:spPr>
          <a:xfrm>
            <a:off x="4520492" y="1872112"/>
            <a:ext cx="3600000" cy="226708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a-DK" sz="1800" b="1">
                <a:solidFill>
                  <a:srgbClr val="11A898"/>
                </a:solidFill>
                <a:latin typeface="Avenir Next"/>
              </a:rPr>
              <a:t>Effektivitet </a:t>
            </a:r>
            <a:endParaRPr kumimoji="0" lang="da-DK" sz="1600" b="1" i="0" u="none" strike="noStrike" kern="1200" cap="none" spc="0" normalizeH="0" baseline="0" noProof="0">
              <a:ln>
                <a:noFill/>
              </a:ln>
              <a:solidFill>
                <a:srgbClr val="11A898"/>
              </a:solidFill>
              <a:effectLst/>
              <a:uLnTx/>
              <a:uFillTx/>
              <a:latin typeface="Avenir Next"/>
            </a:endParaRPr>
          </a:p>
          <a:p>
            <a:pPr marL="342900" indent="-342900">
              <a:buChar char="•"/>
              <a:defRPr/>
            </a:pPr>
            <a:r>
              <a:rPr lang="da-DK" sz="1600">
                <a:solidFill>
                  <a:srgbClr val="000000"/>
                </a:solidFill>
                <a:latin typeface="Avenir Next"/>
              </a:rPr>
              <a:t>Hurtigere opgaveløsning (også ved store datamængder)</a:t>
            </a:r>
          </a:p>
          <a:p>
            <a:pPr marL="342900" indent="-342900">
              <a:buChar char="•"/>
              <a:defRPr/>
            </a:pPr>
            <a:r>
              <a:rPr lang="da-DK" sz="1600">
                <a:solidFill>
                  <a:srgbClr val="000000"/>
                </a:solidFill>
                <a:latin typeface="Avenir Next"/>
              </a:rPr>
              <a:t>Automatisering af  rutineprægede opgaver </a:t>
            </a:r>
          </a:p>
          <a:p>
            <a:pPr marL="342900" indent="-342900">
              <a:buChar char="•"/>
              <a:defRPr/>
            </a:pPr>
            <a:r>
              <a:rPr lang="da-DK" sz="1600">
                <a:latin typeface="Avenir Next"/>
              </a:rPr>
              <a:t>Bedre muligheder for selvbetjening af høj kvalitet</a:t>
            </a:r>
            <a:endParaRPr lang="da-DK" sz="1600"/>
          </a:p>
        </p:txBody>
      </p:sp>
      <p:sp>
        <p:nvSpPr>
          <p:cNvPr id="6" name="Pladsholder til indhold 1">
            <a:extLst>
              <a:ext uri="{FF2B5EF4-FFF2-40B4-BE49-F238E27FC236}">
                <a16:creationId xmlns:a16="http://schemas.microsoft.com/office/drawing/2014/main" id="{F60AC4AE-F63B-DC0D-9823-E95FF115E2D2}"/>
              </a:ext>
            </a:extLst>
          </p:cNvPr>
          <p:cNvSpPr txBox="1">
            <a:spLocks/>
          </p:cNvSpPr>
          <p:nvPr/>
        </p:nvSpPr>
        <p:spPr>
          <a:xfrm>
            <a:off x="4520492" y="4163102"/>
            <a:ext cx="3600000" cy="219520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b="1">
                <a:solidFill>
                  <a:srgbClr val="11A898"/>
                </a:solidFill>
                <a:latin typeface="Avenir Next"/>
              </a:rPr>
              <a:t>Trivsel</a:t>
            </a:r>
            <a:endParaRPr kumimoji="0" lang="da-DK" sz="1600" b="1" i="0" u="none" strike="noStrike" kern="1200" cap="none" spc="0" normalizeH="0" baseline="0" noProof="0">
              <a:ln>
                <a:noFill/>
              </a:ln>
              <a:solidFill>
                <a:srgbClr val="11A898"/>
              </a:solidFill>
              <a:effectLst/>
              <a:uLnTx/>
              <a:uFillTx/>
              <a:latin typeface="Avenir Next"/>
            </a:endParaRPr>
          </a:p>
          <a:p>
            <a:pPr marL="342900" indent="-342900">
              <a:buChar char="•"/>
              <a:defRPr/>
            </a:pPr>
            <a:r>
              <a:rPr lang="da-DK" sz="1600">
                <a:solidFill>
                  <a:srgbClr val="000000"/>
                </a:solidFill>
                <a:latin typeface="Avenir Next"/>
              </a:rPr>
              <a:t>Plads til at bruge tiden på kerneopgaven.</a:t>
            </a:r>
          </a:p>
          <a:p>
            <a:pPr marL="342900" indent="-342900">
              <a:buChar char="•"/>
              <a:defRPr/>
            </a:pPr>
            <a:r>
              <a:rPr lang="da-DK" sz="1600">
                <a:solidFill>
                  <a:srgbClr val="000000"/>
                </a:solidFill>
                <a:latin typeface="Avenir Next"/>
              </a:rPr>
              <a:t>Reduktion af tids- og energikrævende opgaver</a:t>
            </a:r>
            <a:endParaRPr lang="da-DK">
              <a:solidFill>
                <a:srgbClr val="000000"/>
              </a:solidFill>
              <a:latin typeface="Avenir Next"/>
            </a:endParaRPr>
          </a:p>
          <a:p>
            <a:pPr marL="342900" indent="-342900">
              <a:buChar char="•"/>
              <a:defRPr/>
            </a:pPr>
            <a:r>
              <a:rPr lang="da-DK" sz="1600">
                <a:solidFill>
                  <a:srgbClr val="000000"/>
                </a:solidFill>
                <a:latin typeface="Avenir Next"/>
              </a:rPr>
              <a:t>Nye redskaber til at understøtte og udvikle fagligheden</a:t>
            </a:r>
          </a:p>
        </p:txBody>
      </p:sp>
      <p:sp>
        <p:nvSpPr>
          <p:cNvPr id="9" name="Rektangel 8">
            <a:extLst>
              <a:ext uri="{FF2B5EF4-FFF2-40B4-BE49-F238E27FC236}">
                <a16:creationId xmlns:a16="http://schemas.microsoft.com/office/drawing/2014/main" id="{B2728419-AA8D-4431-8076-074237786B63}"/>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0595AA"/>
                </a:solidFill>
              </a:rPr>
              <a:t>AI </a:t>
            </a:r>
            <a:r>
              <a:rPr lang="da-DK" sz="1200" b="1">
                <a:solidFill>
                  <a:srgbClr val="11A898"/>
                </a:solidFill>
              </a:rPr>
              <a:t>generelt</a:t>
            </a:r>
            <a:endParaRPr lang="da-DK" sz="1200">
              <a:solidFill>
                <a:srgbClr val="11A898"/>
              </a:solidFill>
            </a:endParaRPr>
          </a:p>
        </p:txBody>
      </p:sp>
      <p:sp>
        <p:nvSpPr>
          <p:cNvPr id="14" name="Pladsholder til indhold 1">
            <a:extLst>
              <a:ext uri="{FF2B5EF4-FFF2-40B4-BE49-F238E27FC236}">
                <a16:creationId xmlns:a16="http://schemas.microsoft.com/office/drawing/2014/main" id="{1BB36815-6253-D993-9D1F-752B10E736F9}"/>
              </a:ext>
              <a:ext uri="{C183D7F6-B498-43B3-948B-1728B52AA6E4}">
                <adec:decorative xmlns:adec="http://schemas.microsoft.com/office/drawing/2017/decorative" val="1"/>
              </a:ext>
            </a:extLst>
          </p:cNvPr>
          <p:cNvSpPr txBox="1">
            <a:spLocks/>
          </p:cNvSpPr>
          <p:nvPr/>
        </p:nvSpPr>
        <p:spPr>
          <a:xfrm>
            <a:off x="11722100" y="6565900"/>
            <a:ext cx="480020" cy="2921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20</a:t>
            </a:fld>
            <a:endParaRPr lang="da-DK" sz="1200"/>
          </a:p>
        </p:txBody>
      </p:sp>
      <p:sp>
        <p:nvSpPr>
          <p:cNvPr id="15" name="Rektangel 14">
            <a:extLst>
              <a:ext uri="{FF2B5EF4-FFF2-40B4-BE49-F238E27FC236}">
                <a16:creationId xmlns:a16="http://schemas.microsoft.com/office/drawing/2014/main" id="{CE5247BF-6D3C-FE5E-F58D-50B114C16725}"/>
              </a:ext>
            </a:extLst>
          </p:cNvPr>
          <p:cNvSpPr/>
          <p:nvPr/>
        </p:nvSpPr>
        <p:spPr>
          <a:xfrm>
            <a:off x="8858077" y="1982893"/>
            <a:ext cx="2883672" cy="3283616"/>
          </a:xfrm>
          <a:prstGeom prst="rect">
            <a:avLst/>
          </a:prstGeom>
          <a:solidFill>
            <a:srgbClr val="14B4A3">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r>
              <a:rPr lang="da-DK" sz="1600">
                <a:solidFill>
                  <a:schemeClr val="tx1"/>
                </a:solidFill>
              </a:rPr>
              <a:t>Hvad kunne være den største gevinst for os ved at anvende AI?</a:t>
            </a:r>
          </a:p>
          <a:p>
            <a:pPr marL="342900" indent="-342900">
              <a:buFont typeface="Arial" panose="020B0604020202020204" pitchFamily="34" charset="0"/>
              <a:buChar char="•"/>
            </a:pPr>
            <a:endParaRPr lang="da-DK" sz="1600">
              <a:solidFill>
                <a:schemeClr val="tx1"/>
              </a:solidFill>
            </a:endParaRPr>
          </a:p>
          <a:p>
            <a:r>
              <a:rPr lang="da-DK" sz="1600">
                <a:solidFill>
                  <a:schemeClr val="tx1"/>
                </a:solidFill>
              </a:rPr>
              <a:t>Hvordan kunne AI hos os bidrage til at skabe værdi for borgerne?</a:t>
            </a:r>
          </a:p>
          <a:p>
            <a:pPr marL="342900" indent="-342900">
              <a:buFont typeface="Arial" panose="020B0604020202020204" pitchFamily="34" charset="0"/>
              <a:buChar char="•"/>
            </a:pPr>
            <a:endParaRPr lang="da-DK" sz="1600">
              <a:solidFill>
                <a:schemeClr val="tx1"/>
              </a:solidFill>
            </a:endParaRPr>
          </a:p>
        </p:txBody>
      </p:sp>
      <p:sp>
        <p:nvSpPr>
          <p:cNvPr id="23" name="Rektangel 22">
            <a:extLst>
              <a:ext uri="{FF2B5EF4-FFF2-40B4-BE49-F238E27FC236}">
                <a16:creationId xmlns:a16="http://schemas.microsoft.com/office/drawing/2014/main" id="{15F78DC9-19AC-F075-F33B-722E8874FA0A}"/>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24" name="Rektangel 23">
            <a:extLst>
              <a:ext uri="{FF2B5EF4-FFF2-40B4-BE49-F238E27FC236}">
                <a16:creationId xmlns:a16="http://schemas.microsoft.com/office/drawing/2014/main" id="{9CACD0B8-9448-2F50-3C7B-1FA6AA4C777F}"/>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rgbClr val="13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Potentialer</a:t>
            </a:r>
          </a:p>
        </p:txBody>
      </p:sp>
      <p:sp>
        <p:nvSpPr>
          <p:cNvPr id="25" name="Rektangel 24">
            <a:extLst>
              <a:ext uri="{FF2B5EF4-FFF2-40B4-BE49-F238E27FC236}">
                <a16:creationId xmlns:a16="http://schemas.microsoft.com/office/drawing/2014/main" id="{70F631FF-DB41-0DE4-2A01-AD0725267386}"/>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26" name="Rektangel 25">
            <a:extLst>
              <a:ext uri="{FF2B5EF4-FFF2-40B4-BE49-F238E27FC236}">
                <a16:creationId xmlns:a16="http://schemas.microsoft.com/office/drawing/2014/main" id="{D219339A-FCD2-E22C-7F21-503B33C63AE9}"/>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7" name="Rektangel 26">
            <a:extLst>
              <a:ext uri="{FF2B5EF4-FFF2-40B4-BE49-F238E27FC236}">
                <a16:creationId xmlns:a16="http://schemas.microsoft.com/office/drawing/2014/main" id="{E94E4C2F-3B35-040F-8234-0DABB574A884}"/>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pic>
        <p:nvPicPr>
          <p:cNvPr id="28" name="Grafik 27">
            <a:extLst>
              <a:ext uri="{FF2B5EF4-FFF2-40B4-BE49-F238E27FC236}">
                <a16:creationId xmlns:a16="http://schemas.microsoft.com/office/drawing/2014/main" id="{362B4F5E-53E5-717A-DFC6-5AFB0B26CF8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42713" y="2040706"/>
            <a:ext cx="914400" cy="914400"/>
          </a:xfrm>
          <a:prstGeom prst="rect">
            <a:avLst/>
          </a:prstGeom>
        </p:spPr>
      </p:pic>
    </p:spTree>
    <p:extLst>
      <p:ext uri="{BB962C8B-B14F-4D97-AF65-F5344CB8AC3E}">
        <p14:creationId xmlns:p14="http://schemas.microsoft.com/office/powerpoint/2010/main" val="665741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EC564-D64B-6477-F995-EB5965D03DCF}"/>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E1E9228D-6DF0-A82D-CDBC-76E8E3E19D50}"/>
              </a:ext>
            </a:extLst>
          </p:cNvPr>
          <p:cNvSpPr>
            <a:spLocks noGrp="1"/>
          </p:cNvSpPr>
          <p:nvPr>
            <p:ph type="title" idx="4294967295"/>
          </p:nvPr>
        </p:nvSpPr>
        <p:spPr>
          <a:xfrm>
            <a:off x="339725" y="576263"/>
            <a:ext cx="10414000"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Fem grunde til at sætte AI på dagsordenen</a:t>
            </a:r>
            <a:endParaRPr kumimoji="0" lang="da-DK" sz="2800" b="1" i="0" u="none" strike="noStrike" kern="1200" cap="none" spc="0" normalizeH="0" baseline="0" noProof="0">
              <a:ln>
                <a:noFill/>
              </a:ln>
              <a:solidFill>
                <a:srgbClr val="000000"/>
              </a:solidFill>
              <a:effectLst/>
              <a:uLnTx/>
              <a:uFillTx/>
              <a:latin typeface="Avenir Next" panose="020B0503020202020204" pitchFamily="34" charset="0"/>
              <a:ea typeface="+mn-ea"/>
              <a:cs typeface="+mn-cs"/>
            </a:endParaRPr>
          </a:p>
        </p:txBody>
      </p:sp>
      <p:sp>
        <p:nvSpPr>
          <p:cNvPr id="2" name="Pladsholder til indhold 1">
            <a:extLst>
              <a:ext uri="{FF2B5EF4-FFF2-40B4-BE49-F238E27FC236}">
                <a16:creationId xmlns:a16="http://schemas.microsoft.com/office/drawing/2014/main" id="{AF82549C-D7AD-548E-E961-2FC261635112}"/>
              </a:ext>
            </a:extLst>
          </p:cNvPr>
          <p:cNvSpPr>
            <a:spLocks noGrp="1"/>
          </p:cNvSpPr>
          <p:nvPr>
            <p:ph sz="half" idx="1"/>
          </p:nvPr>
        </p:nvSpPr>
        <p:spPr>
          <a:xfrm>
            <a:off x="340220" y="1828715"/>
            <a:ext cx="3376104" cy="2363275"/>
          </a:xfrm>
        </p:spPr>
        <p:txBody>
          <a:bodyPr vert="horz" lIns="91440" tIns="45720" rIns="91440" bIns="45720" rtlCol="0" anchor="t">
            <a:noAutofit/>
          </a:bodyPr>
          <a:lstStyle/>
          <a:p>
            <a:r>
              <a:rPr lang="da-DK" sz="1600" b="1">
                <a:solidFill>
                  <a:srgbClr val="13B4A3"/>
                </a:solidFill>
                <a:latin typeface="Avenir Next"/>
              </a:rPr>
              <a:t>1. Nye digitale muligheder</a:t>
            </a:r>
            <a:r>
              <a:rPr lang="da-DK" sz="1600">
                <a:solidFill>
                  <a:srgbClr val="13B4A3"/>
                </a:solidFill>
                <a:latin typeface="Avenir Next"/>
              </a:rPr>
              <a:t> </a:t>
            </a:r>
          </a:p>
          <a:p>
            <a:pPr>
              <a:lnSpc>
                <a:spcPct val="100000"/>
              </a:lnSpc>
            </a:pPr>
            <a:r>
              <a:rPr lang="da-DK" sz="1400">
                <a:latin typeface="Avenir Next"/>
              </a:rPr>
              <a:t>AI-teknologien udvikler sig hurtigt – og med den også mulighederne for at løse de kommunale kerneopgaver på nye og bedre måder. </a:t>
            </a:r>
            <a:br>
              <a:rPr lang="da-DK" sz="1400">
                <a:latin typeface="Avenir Next"/>
              </a:rPr>
            </a:br>
            <a:br>
              <a:rPr lang="da-DK" sz="1400">
                <a:latin typeface="Avenir Next"/>
              </a:rPr>
            </a:br>
            <a:r>
              <a:rPr lang="da-DK" sz="1400">
                <a:latin typeface="Avenir Next"/>
              </a:rPr>
              <a:t>Derfor er det vigtigt at holde sig ajour med udviklingen og forholde sig til både dens potentialer og udfordringer.</a:t>
            </a:r>
          </a:p>
        </p:txBody>
      </p:sp>
      <p:sp>
        <p:nvSpPr>
          <p:cNvPr id="3" name="Pladsholder til indhold 1">
            <a:extLst>
              <a:ext uri="{FF2B5EF4-FFF2-40B4-BE49-F238E27FC236}">
                <a16:creationId xmlns:a16="http://schemas.microsoft.com/office/drawing/2014/main" id="{07C8BBDA-BA25-8ED1-C628-C1BEAB81506C}"/>
              </a:ext>
            </a:extLst>
          </p:cNvPr>
          <p:cNvSpPr txBox="1">
            <a:spLocks/>
          </p:cNvSpPr>
          <p:nvPr/>
        </p:nvSpPr>
        <p:spPr>
          <a:xfrm>
            <a:off x="4211397" y="1828715"/>
            <a:ext cx="3376104" cy="302618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600" b="1">
                <a:solidFill>
                  <a:srgbClr val="13B4A3"/>
                </a:solidFill>
                <a:latin typeface="Avenir Next"/>
              </a:rPr>
              <a:t>2. Gode erfaringer</a:t>
            </a:r>
          </a:p>
          <a:p>
            <a:pPr>
              <a:lnSpc>
                <a:spcPct val="100000"/>
              </a:lnSpc>
            </a:pPr>
            <a:r>
              <a:rPr lang="da-DK" sz="1400">
                <a:latin typeface="Avenir Next"/>
              </a:rPr>
              <a:t>AI bliver allerede brugt i kommunerne – både i hverdagen af medarbejdere og som en del af fælles it-systemer. </a:t>
            </a:r>
            <a:endParaRPr lang="da-DK" sz="1400"/>
          </a:p>
          <a:p>
            <a:pPr>
              <a:lnSpc>
                <a:spcPct val="100000"/>
              </a:lnSpc>
            </a:pPr>
            <a:r>
              <a:rPr lang="da-DK" sz="1400">
                <a:latin typeface="Avenir Next"/>
              </a:rPr>
              <a:t>De foreløbige erfaringer viser, at teknologien har potentiale til at understøtte opgaveløsningen og skabe værdi for både for medarbejdere og borgere. </a:t>
            </a:r>
          </a:p>
        </p:txBody>
      </p:sp>
      <p:sp>
        <p:nvSpPr>
          <p:cNvPr id="17" name="Pladsholder til indhold 1">
            <a:extLst>
              <a:ext uri="{FF2B5EF4-FFF2-40B4-BE49-F238E27FC236}">
                <a16:creationId xmlns:a16="http://schemas.microsoft.com/office/drawing/2014/main" id="{BD45AEED-C071-D4D0-6376-923E82847DC3}"/>
              </a:ext>
            </a:extLst>
          </p:cNvPr>
          <p:cNvSpPr txBox="1">
            <a:spLocks/>
          </p:cNvSpPr>
          <p:nvPr/>
        </p:nvSpPr>
        <p:spPr>
          <a:xfrm>
            <a:off x="8082573" y="1786371"/>
            <a:ext cx="3376104" cy="466512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600" b="1">
                <a:solidFill>
                  <a:srgbClr val="13B4A3"/>
                </a:solidFill>
                <a:latin typeface="Avenir Next"/>
              </a:rPr>
              <a:t>3. Aktiv stillingtagen </a:t>
            </a:r>
            <a:endParaRPr lang="da-DK" sz="1400" b="1">
              <a:solidFill>
                <a:srgbClr val="000000"/>
              </a:solidFill>
              <a:latin typeface="Avenir Next"/>
            </a:endParaRPr>
          </a:p>
          <a:p>
            <a:pPr>
              <a:lnSpc>
                <a:spcPct val="100000"/>
              </a:lnSpc>
            </a:pPr>
            <a:r>
              <a:rPr lang="da-DK" sz="1400">
                <a:solidFill>
                  <a:srgbClr val="000000"/>
                </a:solidFill>
                <a:latin typeface="Avenir Next"/>
              </a:rPr>
              <a:t>AI </a:t>
            </a:r>
            <a:r>
              <a:rPr lang="da-DK" sz="1400">
                <a:latin typeface="Avenir Next"/>
              </a:rPr>
              <a:t>er ikke til at undgå. Det bruges af stadig flere medarbejdere og borgere, og bliver også integreret i mange it-systemer – nogle gange uden at vi opdager det. </a:t>
            </a:r>
            <a:endParaRPr lang="da-DK" sz="1400" b="1">
              <a:latin typeface="Avenir Next"/>
            </a:endParaRPr>
          </a:p>
          <a:p>
            <a:pPr>
              <a:lnSpc>
                <a:spcPct val="100000"/>
              </a:lnSpc>
            </a:pPr>
            <a:r>
              <a:rPr lang="da-DK" sz="1400">
                <a:latin typeface="Avenir Next"/>
              </a:rPr>
              <a:t>Derfor skal vi forholde os aktivt til, hvordan AI påvirker vores kerneopgave, arbejdsgange og faglighed; ellers kan vi ende med at tage teknologien ukritisk i brug.</a:t>
            </a:r>
            <a:endParaRPr lang="da-DK" sz="1400" b="1">
              <a:latin typeface="Avenir Next"/>
            </a:endParaRPr>
          </a:p>
        </p:txBody>
      </p:sp>
      <p:sp>
        <p:nvSpPr>
          <p:cNvPr id="16" name="Pladsholder til indhold 1">
            <a:extLst>
              <a:ext uri="{FF2B5EF4-FFF2-40B4-BE49-F238E27FC236}">
                <a16:creationId xmlns:a16="http://schemas.microsoft.com/office/drawing/2014/main" id="{2FAFC14D-E240-3FD3-D54E-48E71D688BD5}"/>
              </a:ext>
            </a:extLst>
          </p:cNvPr>
          <p:cNvSpPr txBox="1">
            <a:spLocks/>
          </p:cNvSpPr>
          <p:nvPr/>
        </p:nvSpPr>
        <p:spPr>
          <a:xfrm>
            <a:off x="340220" y="4397955"/>
            <a:ext cx="3376104" cy="20535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600" b="1">
                <a:solidFill>
                  <a:srgbClr val="13B4A3"/>
                </a:solidFill>
                <a:latin typeface="Avenir Next"/>
              </a:rPr>
              <a:t>4. Politisk fokus </a:t>
            </a:r>
          </a:p>
          <a:p>
            <a:pPr>
              <a:lnSpc>
                <a:spcPct val="100000"/>
              </a:lnSpc>
            </a:pPr>
            <a:r>
              <a:rPr lang="da-DK" sz="1400">
                <a:latin typeface="Avenir Next"/>
              </a:rPr>
              <a:t>Der er høje politiske forventninger til teknologiens potentialer. Fx har Regeringen sammen med KL og Danske Regioner udmeldt høje ambitioner om, at kunstig intelligens i det offentlige skal frigive mere tid til ‘det vigtige’.</a:t>
            </a:r>
          </a:p>
          <a:p>
            <a:endParaRPr lang="da-DK" sz="1400">
              <a:latin typeface="Avenir Next"/>
            </a:endParaRPr>
          </a:p>
        </p:txBody>
      </p:sp>
      <p:sp>
        <p:nvSpPr>
          <p:cNvPr id="11" name="Pladsholder til indhold 1">
            <a:extLst>
              <a:ext uri="{FF2B5EF4-FFF2-40B4-BE49-F238E27FC236}">
                <a16:creationId xmlns:a16="http://schemas.microsoft.com/office/drawing/2014/main" id="{78A95E1F-FD74-B47B-7B00-4D8AACE1DE5C}"/>
              </a:ext>
            </a:extLst>
          </p:cNvPr>
          <p:cNvSpPr txBox="1">
            <a:spLocks/>
          </p:cNvSpPr>
          <p:nvPr/>
        </p:nvSpPr>
        <p:spPr>
          <a:xfrm>
            <a:off x="4211396" y="4397956"/>
            <a:ext cx="3352477" cy="188445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600" b="1">
                <a:solidFill>
                  <a:srgbClr val="13B4A3"/>
                </a:solidFill>
                <a:latin typeface="Avenir Next"/>
              </a:rPr>
              <a:t>5. Lovkrav fra EU</a:t>
            </a:r>
          </a:p>
          <a:p>
            <a:pPr>
              <a:lnSpc>
                <a:spcPct val="100000"/>
              </a:lnSpc>
            </a:pPr>
            <a:r>
              <a:rPr lang="da-DK" sz="1400">
                <a:latin typeface="Avenir Next"/>
              </a:rPr>
              <a:t>EU's AI-forordning kræver, at kommunerne forholder sig til brugen af AI og sætter fokus på medarbejderes og lederes tekniske, praktiske og etiske AI-færdigheder på området.</a:t>
            </a:r>
            <a:endParaRPr lang="da-DK" sz="1400">
              <a:solidFill>
                <a:srgbClr val="000000"/>
              </a:solidFill>
              <a:latin typeface="Avenir Next"/>
            </a:endParaRPr>
          </a:p>
        </p:txBody>
      </p:sp>
      <p:sp>
        <p:nvSpPr>
          <p:cNvPr id="6" name="Rektangel 5">
            <a:extLst>
              <a:ext uri="{FF2B5EF4-FFF2-40B4-BE49-F238E27FC236}">
                <a16:creationId xmlns:a16="http://schemas.microsoft.com/office/drawing/2014/main" id="{F5AC8BB8-0D4D-845E-E5B3-E0AF6BA7BF92}"/>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3B4A3"/>
                </a:solidFill>
              </a:rPr>
              <a:t>AI generelt</a:t>
            </a:r>
            <a:endParaRPr lang="da-DK" sz="1200">
              <a:solidFill>
                <a:srgbClr val="13B4A3"/>
              </a:solidFill>
            </a:endParaRPr>
          </a:p>
        </p:txBody>
      </p:sp>
      <p:sp>
        <p:nvSpPr>
          <p:cNvPr id="12" name="Rektangel 11">
            <a:extLst>
              <a:ext uri="{FF2B5EF4-FFF2-40B4-BE49-F238E27FC236}">
                <a16:creationId xmlns:a16="http://schemas.microsoft.com/office/drawing/2014/main" id="{A96AC6CE-2F2E-3FFE-1B96-B90115C717DC}"/>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3" name="Rektangel 12">
            <a:extLst>
              <a:ext uri="{FF2B5EF4-FFF2-40B4-BE49-F238E27FC236}">
                <a16:creationId xmlns:a16="http://schemas.microsoft.com/office/drawing/2014/main" id="{EC7A8A43-E133-40BF-73FB-68C499A28F45}"/>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rgbClr val="13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Potentialer</a:t>
            </a:r>
          </a:p>
        </p:txBody>
      </p:sp>
      <p:sp>
        <p:nvSpPr>
          <p:cNvPr id="14" name="Rektangel 13">
            <a:extLst>
              <a:ext uri="{FF2B5EF4-FFF2-40B4-BE49-F238E27FC236}">
                <a16:creationId xmlns:a16="http://schemas.microsoft.com/office/drawing/2014/main" id="{F20B893C-022A-B2C0-BAEA-C3AA7E1CE9DC}"/>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5" name="Rektangel 14">
            <a:extLst>
              <a:ext uri="{FF2B5EF4-FFF2-40B4-BE49-F238E27FC236}">
                <a16:creationId xmlns:a16="http://schemas.microsoft.com/office/drawing/2014/main" id="{B7975FE4-674A-5959-50BA-83CB5D1ED127}"/>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9" name="Rektangel 18">
            <a:extLst>
              <a:ext uri="{FF2B5EF4-FFF2-40B4-BE49-F238E27FC236}">
                <a16:creationId xmlns:a16="http://schemas.microsoft.com/office/drawing/2014/main" id="{9FB07991-B412-ED18-DE1A-D3F3F827EA55}"/>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5" name="Rektangel 4">
            <a:extLst>
              <a:ext uri="{FF2B5EF4-FFF2-40B4-BE49-F238E27FC236}">
                <a16:creationId xmlns:a16="http://schemas.microsoft.com/office/drawing/2014/main" id="{1189C9D7-DDC5-07B5-2D0D-E3C6CE3EC30D}"/>
              </a:ext>
            </a:extLst>
          </p:cNvPr>
          <p:cNvSpPr/>
          <p:nvPr/>
        </p:nvSpPr>
        <p:spPr>
          <a:xfrm>
            <a:off x="8844308" y="4753275"/>
            <a:ext cx="3007471" cy="9047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13B4A3"/>
                </a:solidFill>
              </a:rPr>
              <a:t>Hvad er for os den vigtigste grund til at sætte AI på dagsordenen? </a:t>
            </a:r>
          </a:p>
        </p:txBody>
      </p:sp>
      <p:pic>
        <p:nvPicPr>
          <p:cNvPr id="7" name="Grafik 6">
            <a:extLst>
              <a:ext uri="{FF2B5EF4-FFF2-40B4-BE49-F238E27FC236}">
                <a16:creationId xmlns:a16="http://schemas.microsoft.com/office/drawing/2014/main" id="{1F296F0E-FE0A-1A11-4D6C-7A223AE62C9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10923" y="4854904"/>
            <a:ext cx="914400" cy="914400"/>
          </a:xfrm>
          <a:prstGeom prst="rect">
            <a:avLst/>
          </a:prstGeom>
        </p:spPr>
      </p:pic>
    </p:spTree>
    <p:extLst>
      <p:ext uri="{BB962C8B-B14F-4D97-AF65-F5344CB8AC3E}">
        <p14:creationId xmlns:p14="http://schemas.microsoft.com/office/powerpoint/2010/main" val="626469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2EF82411-6EDF-E223-A12C-881521D682A0}"/>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14B69407-2B4A-1BD1-F133-3BDB32BEEDA8}"/>
              </a:ext>
              <a:ext uri="{C183D7F6-B498-43B3-948B-1728B52AA6E4}">
                <adec:decorative xmlns:adec="http://schemas.microsoft.com/office/drawing/2017/decorative" val="0"/>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2AB4A3"/>
                </a:solidFill>
              </a:rPr>
              <a:t>AI generelt</a:t>
            </a:r>
            <a:endParaRPr lang="da-DK" sz="1200">
              <a:solidFill>
                <a:srgbClr val="2AB4A3"/>
              </a:solidFill>
            </a:endParaRPr>
          </a:p>
        </p:txBody>
      </p:sp>
      <p:sp>
        <p:nvSpPr>
          <p:cNvPr id="2" name="Rektangel 1">
            <a:extLst>
              <a:ext uri="{FF2B5EF4-FFF2-40B4-BE49-F238E27FC236}">
                <a16:creationId xmlns:a16="http://schemas.microsoft.com/office/drawing/2014/main" id="{1F30EFB5-78F8-5B93-85BC-6CC33E8228DB}"/>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3" name="Rektangel 2">
            <a:extLst>
              <a:ext uri="{FF2B5EF4-FFF2-40B4-BE49-F238E27FC236}">
                <a16:creationId xmlns:a16="http://schemas.microsoft.com/office/drawing/2014/main" id="{6F61D21F-0064-C408-6F39-3D0FD198B6D1}"/>
              </a:ext>
              <a:ext uri="{C183D7F6-B498-43B3-948B-1728B52AA6E4}">
                <adec:decorative xmlns:adec="http://schemas.microsoft.com/office/drawing/2017/decorative" val="0"/>
              </a:ext>
            </a:extLst>
          </p:cNvPr>
          <p:cNvSpPr>
            <a:spLocks noChangeAspect="1"/>
          </p:cNvSpPr>
          <p:nvPr/>
        </p:nvSpPr>
        <p:spPr>
          <a:xfrm>
            <a:off x="4741057" y="-2"/>
            <a:ext cx="1872000" cy="462954"/>
          </a:xfrm>
          <a:prstGeom prst="rect">
            <a:avLst/>
          </a:prstGeom>
          <a:solidFill>
            <a:srgbClr val="11A898"/>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Potentialer</a:t>
            </a:r>
          </a:p>
        </p:txBody>
      </p:sp>
      <p:sp>
        <p:nvSpPr>
          <p:cNvPr id="11" name="Rektangel 10">
            <a:extLst>
              <a:ext uri="{FF2B5EF4-FFF2-40B4-BE49-F238E27FC236}">
                <a16:creationId xmlns:a16="http://schemas.microsoft.com/office/drawing/2014/main" id="{71B72F41-6A19-638F-0E60-CAA8DDEBC748}"/>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8" name="Rektangel 17">
            <a:extLst>
              <a:ext uri="{FF2B5EF4-FFF2-40B4-BE49-F238E27FC236}">
                <a16:creationId xmlns:a16="http://schemas.microsoft.com/office/drawing/2014/main" id="{E3A8DA9F-ED05-C5CF-0247-E073F6986DFE}"/>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9" name="Rektangel 18">
            <a:extLst>
              <a:ext uri="{FF2B5EF4-FFF2-40B4-BE49-F238E27FC236}">
                <a16:creationId xmlns:a16="http://schemas.microsoft.com/office/drawing/2014/main" id="{8A5B8B0B-85FA-271E-FA2B-D8037D834605}"/>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pic>
        <p:nvPicPr>
          <p:cNvPr id="5" name="Grafik 4">
            <a:extLst>
              <a:ext uri="{FF2B5EF4-FFF2-40B4-BE49-F238E27FC236}">
                <a16:creationId xmlns:a16="http://schemas.microsoft.com/office/drawing/2014/main" id="{FC80881E-FC11-6D77-D068-C94BDF3FE80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803729"/>
            <a:ext cx="914400" cy="914400"/>
          </a:xfrm>
          <a:prstGeom prst="rect">
            <a:avLst/>
          </a:prstGeom>
        </p:spPr>
      </p:pic>
      <p:sp>
        <p:nvSpPr>
          <p:cNvPr id="7" name="Pladsholder til indhold 3">
            <a:extLst>
              <a:ext uri="{FF2B5EF4-FFF2-40B4-BE49-F238E27FC236}">
                <a16:creationId xmlns:a16="http://schemas.microsoft.com/office/drawing/2014/main" id="{EAA3B69A-3245-8557-8816-627307757F50}"/>
              </a:ext>
            </a:extLst>
          </p:cNvPr>
          <p:cNvSpPr txBox="1">
            <a:spLocks noGrp="1"/>
          </p:cNvSpPr>
          <p:nvPr>
            <p:ph type="title" idx="4294967295"/>
          </p:nvPr>
        </p:nvSpPr>
        <p:spPr>
          <a:xfrm>
            <a:off x="1375932" y="653210"/>
            <a:ext cx="4885972"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3200" b="1" i="0" u="none" strike="noStrike" kern="1200" cap="none" spc="0" normalizeH="0" baseline="0" noProof="0">
                <a:ln>
                  <a:noFill/>
                </a:ln>
                <a:solidFill>
                  <a:schemeClr val="accent4"/>
                </a:solidFill>
                <a:effectLst/>
                <a:uLnTx/>
                <a:uFillTx/>
                <a:latin typeface="Avenir Next"/>
                <a:ea typeface="+mn-ea"/>
                <a:cs typeface="+mn-cs"/>
              </a:rPr>
              <a:t>INDSIGT fra projektet</a:t>
            </a:r>
          </a:p>
        </p:txBody>
      </p:sp>
      <p:sp>
        <p:nvSpPr>
          <p:cNvPr id="16" name="Pladsholder til indhold 1">
            <a:extLst>
              <a:ext uri="{FF2B5EF4-FFF2-40B4-BE49-F238E27FC236}">
                <a16:creationId xmlns:a16="http://schemas.microsoft.com/office/drawing/2014/main" id="{49CE0A4D-429B-FB48-6E90-847CD5206671}"/>
              </a:ext>
            </a:extLst>
          </p:cNvPr>
          <p:cNvSpPr>
            <a:spLocks noGrp="1"/>
          </p:cNvSpPr>
          <p:nvPr>
            <p:ph sz="half" idx="1"/>
          </p:nvPr>
        </p:nvSpPr>
        <p:spPr>
          <a:xfrm>
            <a:off x="408311" y="1978354"/>
            <a:ext cx="8072912" cy="4520923"/>
          </a:xfrm>
        </p:spPr>
        <p:txBody>
          <a:bodyPr vert="horz" lIns="91440" tIns="45720" rIns="91440" bIns="45720" rtlCol="0" anchor="t">
            <a:noAutofit/>
          </a:bodyPr>
          <a:lstStyle/>
          <a:p>
            <a:pPr marL="342900" indent="-342900">
              <a:buFont typeface="Arial" panose="020B0604020202020204" pitchFamily="34" charset="0"/>
              <a:buChar char="•"/>
            </a:pPr>
            <a:r>
              <a:rPr lang="da-DK" sz="1600" b="1">
                <a:solidFill>
                  <a:schemeClr val="accent4"/>
                </a:solidFill>
                <a:latin typeface="Avenir Next"/>
              </a:rPr>
              <a:t>Effektivisering:</a:t>
            </a:r>
            <a:r>
              <a:rPr lang="da-DK" sz="1600">
                <a:solidFill>
                  <a:schemeClr val="accent4"/>
                </a:solidFill>
                <a:latin typeface="Avenir Next"/>
              </a:rPr>
              <a:t> AI ses som en vej til at reducere administrative byrder og automatisere rutineopgaver og dermed fri gøre tid.</a:t>
            </a:r>
          </a:p>
          <a:p>
            <a:pPr marL="342900" indent="-342900">
              <a:buFont typeface="Arial" panose="020B0604020202020204" pitchFamily="34" charset="0"/>
              <a:buChar char="•"/>
            </a:pPr>
            <a:r>
              <a:rPr lang="da-DK" sz="1600" b="1">
                <a:solidFill>
                  <a:schemeClr val="accent4"/>
                </a:solidFill>
                <a:latin typeface="Avenir Next"/>
              </a:rPr>
              <a:t>Styrket faglighed:</a:t>
            </a:r>
            <a:r>
              <a:rPr lang="da-DK" sz="1600">
                <a:solidFill>
                  <a:schemeClr val="accent4"/>
                </a:solidFill>
                <a:latin typeface="Avenir Next"/>
              </a:rPr>
              <a:t> AI ses som en vej til at kunne øge kvaliteten ved fx at give faglig sparring og lave udkast.</a:t>
            </a:r>
          </a:p>
          <a:p>
            <a:pPr marL="342900" indent="-342900">
              <a:buFont typeface="Arial" panose="020B0604020202020204" pitchFamily="34" charset="0"/>
              <a:buChar char="•"/>
            </a:pPr>
            <a:r>
              <a:rPr lang="da-DK" sz="1600" b="1">
                <a:solidFill>
                  <a:schemeClr val="accent4"/>
                </a:solidFill>
                <a:latin typeface="Avenir Next"/>
              </a:rPr>
              <a:t>Læringspartner:</a:t>
            </a:r>
            <a:r>
              <a:rPr lang="da-DK" sz="1600">
                <a:solidFill>
                  <a:schemeClr val="accent4"/>
                </a:solidFill>
                <a:latin typeface="Avenir Next"/>
              </a:rPr>
              <a:t> AI ses som en læringspartner, der kan fungere som en 'ekstra hjerne' eller personlig sparringspartner.</a:t>
            </a:r>
          </a:p>
          <a:p>
            <a:pPr marL="342900" indent="-342900">
              <a:buFont typeface="Arial" panose="020B0604020202020204" pitchFamily="34" charset="0"/>
              <a:buChar char="•"/>
            </a:pPr>
            <a:r>
              <a:rPr lang="da-DK" sz="1600" b="1">
                <a:solidFill>
                  <a:schemeClr val="accent4"/>
                </a:solidFill>
                <a:latin typeface="Avenir Next"/>
              </a:rPr>
              <a:t>Indsigt:</a:t>
            </a:r>
            <a:r>
              <a:rPr lang="da-DK" sz="1600">
                <a:solidFill>
                  <a:schemeClr val="accent4"/>
                </a:solidFill>
                <a:latin typeface="Avenir Next"/>
              </a:rPr>
              <a:t> AI ses som vej til at sammenfatte komplekse datamængder og skabe hurtigt skabe overblik, som fx kan hjælpe med at se sammenhænge.</a:t>
            </a:r>
            <a:endParaRPr lang="da-DK">
              <a:solidFill>
                <a:schemeClr val="accent4"/>
              </a:solidFill>
            </a:endParaRPr>
          </a:p>
          <a:p>
            <a:endParaRPr lang="da-DK" sz="1600" i="1">
              <a:solidFill>
                <a:schemeClr val="accent4"/>
              </a:solidFill>
              <a:latin typeface="Avenir Next"/>
            </a:endParaRPr>
          </a:p>
          <a:p>
            <a:br>
              <a:rPr lang="da-DK" sz="1600" i="1">
                <a:latin typeface="Avenir Next"/>
              </a:rPr>
            </a:br>
            <a:r>
              <a:rPr lang="da-DK" sz="1600" i="1">
                <a:solidFill>
                  <a:schemeClr val="accent4"/>
                </a:solidFill>
                <a:latin typeface="Avenir Next"/>
              </a:rPr>
              <a:t>Kilde: Projektets AI-laboratorier og </a:t>
            </a:r>
            <a:r>
              <a:rPr lang="da-DK" sz="1600" i="1" err="1">
                <a:solidFill>
                  <a:schemeClr val="accent4"/>
                </a:solidFill>
                <a:latin typeface="Avenir Next"/>
              </a:rPr>
              <a:t>casedialoger</a:t>
            </a:r>
            <a:r>
              <a:rPr lang="da-DK" sz="1600" i="1">
                <a:solidFill>
                  <a:schemeClr val="accent4"/>
                </a:solidFill>
                <a:latin typeface="Avenir Next"/>
              </a:rPr>
              <a:t>.</a:t>
            </a:r>
            <a:endParaRPr lang="da-DK" sz="1600" i="1">
              <a:solidFill>
                <a:schemeClr val="accent4"/>
              </a:solidFill>
            </a:endParaRPr>
          </a:p>
          <a:p>
            <a:endParaRPr lang="da-DK" sz="1600" b="1">
              <a:solidFill>
                <a:schemeClr val="accent4"/>
              </a:solidFill>
            </a:endParaRPr>
          </a:p>
          <a:p>
            <a:endParaRPr lang="da-DK" sz="1600" b="1">
              <a:solidFill>
                <a:schemeClr val="accent4"/>
              </a:solidFill>
            </a:endParaRPr>
          </a:p>
        </p:txBody>
      </p:sp>
      <p:sp>
        <p:nvSpPr>
          <p:cNvPr id="17" name="Rektangel 16">
            <a:extLst>
              <a:ext uri="{FF2B5EF4-FFF2-40B4-BE49-F238E27FC236}">
                <a16:creationId xmlns:a16="http://schemas.microsoft.com/office/drawing/2014/main" id="{43520663-0840-E010-DE70-729093B0F783}"/>
              </a:ext>
            </a:extLst>
          </p:cNvPr>
          <p:cNvSpPr/>
          <p:nvPr/>
        </p:nvSpPr>
        <p:spPr>
          <a:xfrm>
            <a:off x="1292176" y="5962305"/>
            <a:ext cx="8423325"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chemeClr val="accent4"/>
                </a:solidFill>
              </a:rPr>
              <a:t>Hvordan svarer disse potentialer til dem vi ser? </a:t>
            </a:r>
          </a:p>
        </p:txBody>
      </p:sp>
      <p:sp>
        <p:nvSpPr>
          <p:cNvPr id="10" name="Rektangulær billedforklaring 13">
            <a:extLst>
              <a:ext uri="{FF2B5EF4-FFF2-40B4-BE49-F238E27FC236}">
                <a16:creationId xmlns:a16="http://schemas.microsoft.com/office/drawing/2014/main" id="{A03D4EDC-6FC3-9747-30CF-D0D28E4DE9D2}"/>
              </a:ext>
            </a:extLst>
          </p:cNvPr>
          <p:cNvSpPr/>
          <p:nvPr/>
        </p:nvSpPr>
        <p:spPr>
          <a:xfrm>
            <a:off x="8556215" y="2092782"/>
            <a:ext cx="2994411" cy="1111382"/>
          </a:xfrm>
          <a:prstGeom prst="wedge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a-DK" sz="1400" b="1" i="1">
                <a:solidFill>
                  <a:schemeClr val="tx1"/>
                </a:solidFill>
              </a:rPr>
              <a:t>Vi har behov for at skabe et overblik over hvilken værdi AI skaber for os. </a:t>
            </a:r>
          </a:p>
        </p:txBody>
      </p:sp>
      <p:sp>
        <p:nvSpPr>
          <p:cNvPr id="12" name="Tekstfelt 14">
            <a:extLst>
              <a:ext uri="{FF2B5EF4-FFF2-40B4-BE49-F238E27FC236}">
                <a16:creationId xmlns:a16="http://schemas.microsoft.com/office/drawing/2014/main" id="{7B0C5AED-0E34-324F-72D0-5CEB6963467A}"/>
              </a:ext>
            </a:extLst>
          </p:cNvPr>
          <p:cNvSpPr txBox="1"/>
          <p:nvPr/>
        </p:nvSpPr>
        <p:spPr>
          <a:xfrm>
            <a:off x="9477855" y="3425295"/>
            <a:ext cx="2460384" cy="646331"/>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200">
                <a:solidFill>
                  <a:srgbClr val="2AB4A3"/>
                </a:solidFill>
                <a:latin typeface="Avenir Next" panose="020B0503020202020204" pitchFamily="34" charset="0"/>
                <a:ea typeface="Calibri" panose="020F0502020204030204" pitchFamily="34" charset="0"/>
                <a:cs typeface="Times New Roman" panose="02020603050405020304" pitchFamily="18" charset="0"/>
              </a:rPr>
              <a:t>Medarbejder der deltog i Fremfærd-projektets AI-laboratorium</a:t>
            </a:r>
          </a:p>
        </p:txBody>
      </p:sp>
      <p:pic>
        <p:nvPicPr>
          <p:cNvPr id="13" name="Grafik 15">
            <a:extLst>
              <a:ext uri="{FF2B5EF4-FFF2-40B4-BE49-F238E27FC236}">
                <a16:creationId xmlns:a16="http://schemas.microsoft.com/office/drawing/2014/main" id="{A9B72EB4-40FC-C227-4B90-94B70BA0ADE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66137" y="1360248"/>
            <a:ext cx="1258937" cy="1258937"/>
          </a:xfrm>
          <a:prstGeom prst="rect">
            <a:avLst/>
          </a:prstGeom>
        </p:spPr>
      </p:pic>
      <p:pic>
        <p:nvPicPr>
          <p:cNvPr id="20" name="Grafik 19">
            <a:extLst>
              <a:ext uri="{FF2B5EF4-FFF2-40B4-BE49-F238E27FC236}">
                <a16:creationId xmlns:a16="http://schemas.microsoft.com/office/drawing/2014/main" id="{D8376C1C-F615-3717-6407-4CCECCBCC7C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7776" y="5763294"/>
            <a:ext cx="914400" cy="914400"/>
          </a:xfrm>
          <a:prstGeom prst="rect">
            <a:avLst/>
          </a:prstGeom>
        </p:spPr>
      </p:pic>
    </p:spTree>
    <p:extLst>
      <p:ext uri="{BB962C8B-B14F-4D97-AF65-F5344CB8AC3E}">
        <p14:creationId xmlns:p14="http://schemas.microsoft.com/office/powerpoint/2010/main" val="4190707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4B4A3">
            <a:alpha val="20000"/>
          </a:srgbClr>
        </a:solidFill>
        <a:effectLst/>
      </p:bgPr>
    </p:bg>
    <p:spTree>
      <p:nvGrpSpPr>
        <p:cNvPr id="1" name="">
          <a:extLst>
            <a:ext uri="{FF2B5EF4-FFF2-40B4-BE49-F238E27FC236}">
              <a16:creationId xmlns:a16="http://schemas.microsoft.com/office/drawing/2014/main" id="{38BDAC8A-3BC3-BFB2-611B-3011F04D3A11}"/>
            </a:ext>
          </a:extLst>
        </p:cNvPr>
        <p:cNvGrpSpPr/>
        <p:nvPr/>
      </p:nvGrpSpPr>
      <p:grpSpPr>
        <a:xfrm>
          <a:off x="0" y="0"/>
          <a:ext cx="0" cy="0"/>
          <a:chOff x="0" y="0"/>
          <a:chExt cx="0" cy="0"/>
        </a:xfrm>
      </p:grpSpPr>
      <p:pic>
        <p:nvPicPr>
          <p:cNvPr id="19" name="Billede 18">
            <a:extLst>
              <a:ext uri="{FF2B5EF4-FFF2-40B4-BE49-F238E27FC236}">
                <a16:creationId xmlns:a16="http://schemas.microsoft.com/office/drawing/2014/main" id="{835183E9-34E9-FD62-BCDA-2FEDCF972F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71733" y="3233106"/>
            <a:ext cx="2730844" cy="1705233"/>
          </a:xfrm>
          <a:prstGeom prst="rect">
            <a:avLst/>
          </a:prstGeom>
        </p:spPr>
      </p:pic>
      <p:sp>
        <p:nvSpPr>
          <p:cNvPr id="6" name="Rektangel 5">
            <a:extLst>
              <a:ext uri="{FF2B5EF4-FFF2-40B4-BE49-F238E27FC236}">
                <a16:creationId xmlns:a16="http://schemas.microsoft.com/office/drawing/2014/main" id="{450E0D04-0C54-F7E2-8812-8C594C1BFF27}"/>
              </a:ext>
            </a:extLst>
          </p:cNvPr>
          <p:cNvSpPr>
            <a:spLocks noChangeAspect="1"/>
          </p:cNvSpPr>
          <p:nvPr/>
        </p:nvSpPr>
        <p:spPr>
          <a:xfrm>
            <a:off x="15160"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1A898"/>
                </a:solidFill>
              </a:rPr>
              <a:t>AI generelt</a:t>
            </a:r>
            <a:endParaRPr lang="da-DK" sz="1200">
              <a:solidFill>
                <a:srgbClr val="11A898"/>
              </a:solidFill>
            </a:endParaRPr>
          </a:p>
        </p:txBody>
      </p:sp>
      <p:sp>
        <p:nvSpPr>
          <p:cNvPr id="4" name="Pladsholder til indhold 3">
            <a:extLst>
              <a:ext uri="{FF2B5EF4-FFF2-40B4-BE49-F238E27FC236}">
                <a16:creationId xmlns:a16="http://schemas.microsoft.com/office/drawing/2014/main" id="{CB4B914D-C442-1558-C228-38E37243D1CB}"/>
              </a:ext>
            </a:extLst>
          </p:cNvPr>
          <p:cNvSpPr>
            <a:spLocks noGrp="1"/>
          </p:cNvSpPr>
          <p:nvPr>
            <p:ph type="title" idx="4294967295"/>
          </p:nvPr>
        </p:nvSpPr>
        <p:spPr>
          <a:xfrm>
            <a:off x="592138" y="992188"/>
            <a:ext cx="5880100" cy="18462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4000" b="1" i="0" u="none" strike="noStrike" kern="1200" cap="none" spc="0" normalizeH="0" baseline="0" noProof="0">
                <a:ln>
                  <a:noFill/>
                </a:ln>
                <a:solidFill>
                  <a:srgbClr val="11A898"/>
                </a:solidFill>
                <a:effectLst/>
                <a:uLnTx/>
                <a:uFillTx/>
                <a:latin typeface="Avenir Next"/>
                <a:ea typeface="+mn-ea"/>
                <a:cs typeface="+mn-cs"/>
              </a:rPr>
              <a:t>Udfordringer </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da-DK" sz="4000" b="0" i="0" u="none" strike="noStrike" kern="1200" cap="none" spc="0" normalizeH="0" baseline="0" noProof="0">
                <a:ln>
                  <a:noFill/>
                </a:ln>
                <a:solidFill>
                  <a:srgbClr val="11A898"/>
                </a:solidFill>
                <a:effectLst/>
                <a:uLnTx/>
                <a:uFillTx/>
                <a:latin typeface="Avenir Next"/>
                <a:ea typeface="+mn-ea"/>
                <a:cs typeface="+mn-cs"/>
              </a:rPr>
              <a:t>Muligheder for at styrke velfærden med AI </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13" name="Pladsholder til indhold 1">
            <a:extLst>
              <a:ext uri="{FF2B5EF4-FFF2-40B4-BE49-F238E27FC236}">
                <a16:creationId xmlns:a16="http://schemas.microsoft.com/office/drawing/2014/main" id="{EA7ECCE3-F1C8-DB06-9372-317EFB40297C}"/>
              </a:ext>
            </a:extLst>
          </p:cNvPr>
          <p:cNvSpPr txBox="1">
            <a:spLocks/>
          </p:cNvSpPr>
          <p:nvPr/>
        </p:nvSpPr>
        <p:spPr>
          <a:xfrm>
            <a:off x="677527" y="3233106"/>
            <a:ext cx="4901568" cy="36229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500" b="1">
                <a:solidFill>
                  <a:srgbClr val="2AB4A3"/>
                </a:solidFill>
                <a:latin typeface="Avenir Next"/>
              </a:rPr>
              <a:t>Afsnittet indeholder:</a:t>
            </a:r>
          </a:p>
          <a:p>
            <a:pPr marL="342900" indent="-342900">
              <a:buFont typeface="Arial" panose="020B0604020202020204" pitchFamily="34" charset="0"/>
              <a:buChar char="•"/>
            </a:pPr>
            <a:r>
              <a:rPr lang="da-DK" sz="1500">
                <a:solidFill>
                  <a:srgbClr val="2AB4A3"/>
                </a:solidFill>
                <a:latin typeface="Avenir Next"/>
              </a:rPr>
              <a:t>Fire typer af risici ved AI</a:t>
            </a:r>
            <a:endParaRPr lang="en-US">
              <a:solidFill>
                <a:srgbClr val="2AB4A3"/>
              </a:solidFill>
            </a:endParaRPr>
          </a:p>
          <a:p>
            <a:pPr marL="342900" indent="-342900">
              <a:buFont typeface="Arial" panose="020B0604020202020204" pitchFamily="34" charset="0"/>
              <a:buChar char="•"/>
            </a:pPr>
            <a:r>
              <a:rPr lang="da-DK" sz="1500">
                <a:solidFill>
                  <a:srgbClr val="2AB4A3"/>
                </a:solidFill>
                <a:latin typeface="Avenir Next"/>
              </a:rPr>
              <a:t>Tre dilemmaer til dialog</a:t>
            </a:r>
            <a:endParaRPr lang="da-DK" sz="1500">
              <a:solidFill>
                <a:srgbClr val="2AB4A3"/>
              </a:solidFill>
            </a:endParaRPr>
          </a:p>
          <a:p>
            <a:pPr marL="342900" indent="-342900">
              <a:buFont typeface="Arial" panose="020B0604020202020204" pitchFamily="34" charset="0"/>
              <a:buChar char="•"/>
            </a:pPr>
            <a:r>
              <a:rPr lang="da-DK" sz="1500">
                <a:solidFill>
                  <a:srgbClr val="2AB4A3"/>
                </a:solidFill>
                <a:latin typeface="Avenir Next"/>
              </a:rPr>
              <a:t>Indsigt fra projektet fra workshops og AI-LAB</a:t>
            </a:r>
            <a:endParaRPr lang="da-DK" sz="1500">
              <a:solidFill>
                <a:srgbClr val="2AB4A3"/>
              </a:solidFill>
            </a:endParaRPr>
          </a:p>
          <a:p>
            <a:pPr marL="342900" indent="-342900">
              <a:buChar char="•"/>
            </a:pPr>
            <a:endParaRPr lang="da-DK" sz="1500"/>
          </a:p>
        </p:txBody>
      </p:sp>
      <p:sp>
        <p:nvSpPr>
          <p:cNvPr id="5" name="Rektangel 4">
            <a:extLst>
              <a:ext uri="{FF2B5EF4-FFF2-40B4-BE49-F238E27FC236}">
                <a16:creationId xmlns:a16="http://schemas.microsoft.com/office/drawing/2014/main" id="{848C66DD-5D2F-42FB-BAFE-0F7F88A92725}"/>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9" name="Rektangel 8">
            <a:extLst>
              <a:ext uri="{FF2B5EF4-FFF2-40B4-BE49-F238E27FC236}">
                <a16:creationId xmlns:a16="http://schemas.microsoft.com/office/drawing/2014/main" id="{589D4B70-4B56-6D49-5C09-8F89B2797B7C}"/>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0" name="Rektangel 9">
            <a:extLst>
              <a:ext uri="{FF2B5EF4-FFF2-40B4-BE49-F238E27FC236}">
                <a16:creationId xmlns:a16="http://schemas.microsoft.com/office/drawing/2014/main" id="{C1D5EF27-9C96-70B6-1B14-EA442735E1CF}"/>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endParaRPr lang="da-DK" sz="1200">
              <a:solidFill>
                <a:srgbClr val="000000"/>
              </a:solidFill>
            </a:endParaRPr>
          </a:p>
        </p:txBody>
      </p:sp>
      <p:sp>
        <p:nvSpPr>
          <p:cNvPr id="2" name="Rektangel 1">
            <a:extLst>
              <a:ext uri="{FF2B5EF4-FFF2-40B4-BE49-F238E27FC236}">
                <a16:creationId xmlns:a16="http://schemas.microsoft.com/office/drawing/2014/main" id="{4819275A-9346-9409-EE4E-C09A5B6E6128}"/>
              </a:ext>
              <a:ext uri="{C183D7F6-B498-43B3-948B-1728B52AA6E4}">
                <adec:decorative xmlns:adec="http://schemas.microsoft.com/office/drawing/2017/decorative" val="1"/>
              </a:ext>
            </a:extLst>
          </p:cNvPr>
          <p:cNvSpPr/>
          <p:nvPr/>
        </p:nvSpPr>
        <p:spPr>
          <a:xfrm>
            <a:off x="8171734" y="3236838"/>
            <a:ext cx="2730843" cy="1705233"/>
          </a:xfrm>
          <a:prstGeom prst="rect">
            <a:avLst/>
          </a:prstGeom>
          <a:noFill/>
          <a:ln>
            <a:solidFill>
              <a:srgbClr val="14B4A3"/>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3" name="Pladsholder til indhold 17">
            <a:extLst>
              <a:ext uri="{FF2B5EF4-FFF2-40B4-BE49-F238E27FC236}">
                <a16:creationId xmlns:a16="http://schemas.microsoft.com/office/drawing/2014/main" id="{16CA1D24-BBB9-6260-6E98-90E130FCA931}"/>
              </a:ext>
              <a:ext uri="{C183D7F6-B498-43B3-948B-1728B52AA6E4}">
                <adec:decorative xmlns:adec="http://schemas.microsoft.com/office/drawing/2017/decorative" val="1"/>
              </a:ext>
            </a:extLst>
          </p:cNvPr>
          <p:cNvPicPr>
            <a:picLocks noGrp="1" noChangeAspect="1"/>
          </p:cNvPicPr>
          <p:nvPr>
            <p:ph sz="half" idx="1"/>
          </p:nvPr>
        </p:nvPicPr>
        <p:blipFill>
          <a:blip r:embed="rId4">
            <a:extLst>
              <a:ext uri="{96DAC541-7B7A-43D3-8B79-37D633B846F1}">
                <asvg:svgBlip xmlns:asvg="http://schemas.microsoft.com/office/drawing/2016/SVG/main" r:embed="rId5"/>
              </a:ext>
            </a:extLst>
          </a:blip>
          <a:srcRect l="23276" t="25734" r="25246" b="41353"/>
          <a:stretch>
            <a:fillRect/>
          </a:stretch>
        </p:blipFill>
        <p:spPr>
          <a:xfrm>
            <a:off x="8302054" y="3366584"/>
            <a:ext cx="2261287" cy="1445740"/>
          </a:xfrm>
        </p:spPr>
      </p:pic>
      <p:sp>
        <p:nvSpPr>
          <p:cNvPr id="11" name="Pladsholder til tekst 6">
            <a:extLst>
              <a:ext uri="{FF2B5EF4-FFF2-40B4-BE49-F238E27FC236}">
                <a16:creationId xmlns:a16="http://schemas.microsoft.com/office/drawing/2014/main" id="{DB3D6AD6-5469-4C8A-C87F-163DDBDC6CB6}"/>
              </a:ext>
            </a:extLst>
          </p:cNvPr>
          <p:cNvSpPr txBox="1">
            <a:spLocks/>
          </p:cNvSpPr>
          <p:nvPr/>
        </p:nvSpPr>
        <p:spPr>
          <a:xfrm>
            <a:off x="8171734" y="5071817"/>
            <a:ext cx="2730843" cy="66922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600" b="1">
                <a:solidFill>
                  <a:srgbClr val="14B4A3"/>
                </a:solidFill>
                <a:latin typeface="Avenir Next"/>
              </a:rPr>
              <a:t>Udfordringer med AI</a:t>
            </a:r>
            <a:endParaRPr kumimoji="0" lang="da-DK" sz="1600" b="1" strike="noStrike" kern="1200" cap="none" spc="0" normalizeH="0" baseline="0" noProof="0">
              <a:ln>
                <a:noFill/>
              </a:ln>
              <a:solidFill>
                <a:srgbClr val="14B4A3"/>
              </a:solidFill>
              <a:effectLst/>
              <a:uLnTx/>
              <a:uFillTx/>
              <a:latin typeface="Avenir Next" panose="020B0503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600" i="1" u="sng" strike="noStrike" kern="1200" cap="none" spc="0" normalizeH="0" baseline="0" noProof="0">
                <a:ln>
                  <a:noFill/>
                </a:ln>
                <a:solidFill>
                  <a:srgbClr val="14B4A3"/>
                </a:solidFill>
                <a:effectLst/>
                <a:uLnTx/>
                <a:uFillTx/>
                <a:latin typeface="Avenir Next"/>
                <a:hlinkClick r:id="rId6">
                  <a:extLst>
                    <a:ext uri="{A12FA001-AC4F-418D-AE19-62706E023703}">
                      <ahyp:hlinkClr xmlns:ahyp="http://schemas.microsoft.com/office/drawing/2018/hyperlinkcolor" val="tx"/>
                    </a:ext>
                  </a:extLst>
                </a:hlinkClick>
              </a:rPr>
              <a:t>Se </a:t>
            </a:r>
            <a:r>
              <a:rPr lang="da-DK" sz="1600" i="1" u="sng">
                <a:solidFill>
                  <a:srgbClr val="14B4A3"/>
                </a:solidFill>
                <a:latin typeface="Avenir Next"/>
                <a:hlinkClick r:id="rId6">
                  <a:extLst>
                    <a:ext uri="{A12FA001-AC4F-418D-AE19-62706E023703}">
                      <ahyp:hlinkClr xmlns:ahyp="http://schemas.microsoft.com/office/drawing/2018/hyperlinkcolor" val="tx"/>
                    </a:ext>
                  </a:extLst>
                </a:hlinkClick>
              </a:rPr>
              <a:t>introduktions</a:t>
            </a:r>
            <a:r>
              <a:rPr kumimoji="0" lang="da-DK" sz="1600" i="1" u="sng" strike="noStrike" kern="1200" cap="none" spc="0" normalizeH="0" baseline="0" noProof="0">
                <a:ln>
                  <a:noFill/>
                </a:ln>
                <a:solidFill>
                  <a:srgbClr val="14B4A3"/>
                </a:solidFill>
                <a:effectLst/>
                <a:uLnTx/>
                <a:uFillTx/>
                <a:latin typeface="Avenir Next"/>
                <a:hlinkClick r:id="rId6">
                  <a:extLst>
                    <a:ext uri="{A12FA001-AC4F-418D-AE19-62706E023703}">
                      <ahyp:hlinkClr xmlns:ahyp="http://schemas.microsoft.com/office/drawing/2018/hyperlinkcolor" val="tx"/>
                    </a:ext>
                  </a:extLst>
                </a:hlinkClick>
              </a:rPr>
              <a:t>video</a:t>
            </a:r>
            <a:endParaRPr lang="da-DK" sz="1600" i="1" u="sng" strike="noStrike" kern="1200" cap="none" spc="0" normalizeH="0" baseline="0" noProof="0">
              <a:ln>
                <a:noFill/>
              </a:ln>
              <a:solidFill>
                <a:srgbClr val="14B4A3"/>
              </a:solidFill>
              <a:effectLst/>
              <a:uLnTx/>
              <a:uFillTx/>
              <a:latin typeface="Avenir Next"/>
            </a:endParaRPr>
          </a:p>
        </p:txBody>
      </p:sp>
      <p:sp>
        <p:nvSpPr>
          <p:cNvPr id="16" name="Rektangel 15">
            <a:extLst>
              <a:ext uri="{FF2B5EF4-FFF2-40B4-BE49-F238E27FC236}">
                <a16:creationId xmlns:a16="http://schemas.microsoft.com/office/drawing/2014/main" id="{632E7457-6A26-F2B7-C8FE-4094CBE22FC1}"/>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rgbClr val="14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Udfordringer</a:t>
            </a:r>
          </a:p>
        </p:txBody>
      </p:sp>
      <p:sp>
        <p:nvSpPr>
          <p:cNvPr id="17" name="Rektangel 16">
            <a:extLst>
              <a:ext uri="{FF2B5EF4-FFF2-40B4-BE49-F238E27FC236}">
                <a16:creationId xmlns:a16="http://schemas.microsoft.com/office/drawing/2014/main" id="{8B6220B5-C711-2B07-1C33-126E1232D9F6}"/>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Tree>
    <p:extLst>
      <p:ext uri="{BB962C8B-B14F-4D97-AF65-F5344CB8AC3E}">
        <p14:creationId xmlns:p14="http://schemas.microsoft.com/office/powerpoint/2010/main" val="3382410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05E79-7CE0-57D5-554E-F08713C68CC1}"/>
            </a:ext>
          </a:extLst>
        </p:cNvPr>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750DCDB-1D65-5CD5-E66C-6B52E2AEEB4F}"/>
              </a:ext>
            </a:extLst>
          </p:cNvPr>
          <p:cNvSpPr>
            <a:spLocks noGrp="1"/>
          </p:cNvSpPr>
          <p:nvPr>
            <p:ph type="title" idx="4294967295"/>
          </p:nvPr>
        </p:nvSpPr>
        <p:spPr>
          <a:xfrm>
            <a:off x="444500" y="590550"/>
            <a:ext cx="10010775"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Fire typer af </a:t>
            </a:r>
            <a:r>
              <a:rPr kumimoji="0" lang="da-DK" sz="2800" b="1" i="0" u="none" strike="noStrike" kern="1200" cap="none" spc="0" normalizeH="0" baseline="0" noProof="0">
                <a:ln>
                  <a:noFill/>
                </a:ln>
                <a:solidFill>
                  <a:srgbClr val="000000"/>
                </a:solidFill>
                <a:effectLst/>
                <a:uLnTx/>
                <a:uFillTx/>
                <a:latin typeface="Avenir Next"/>
                <a:ea typeface="+mn-ea"/>
                <a:cs typeface="+mn-cs"/>
              </a:rPr>
              <a:t>risici </a:t>
            </a:r>
            <a:r>
              <a:rPr kumimoji="0" lang="da-DK" sz="2800" b="1" i="0" u="none" strike="noStrike" kern="1200" cap="none" spc="0" normalizeH="0" baseline="0" noProof="0">
                <a:ln>
                  <a:noFill/>
                </a:ln>
                <a:solidFill>
                  <a:schemeClr val="tx1"/>
                </a:solidFill>
                <a:effectLst/>
                <a:uLnTx/>
                <a:uFillTx/>
                <a:latin typeface="Avenir Next"/>
                <a:ea typeface="+mn-ea"/>
                <a:cs typeface="+mn-cs"/>
              </a:rPr>
              <a:t>ved AI</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2" name="Pladsholder til indhold 1">
            <a:extLst>
              <a:ext uri="{FF2B5EF4-FFF2-40B4-BE49-F238E27FC236}">
                <a16:creationId xmlns:a16="http://schemas.microsoft.com/office/drawing/2014/main" id="{FE9DF1DE-28C3-B314-5ACE-DF8E3D2CFBDB}"/>
              </a:ext>
            </a:extLst>
          </p:cNvPr>
          <p:cNvSpPr>
            <a:spLocks noGrp="1"/>
          </p:cNvSpPr>
          <p:nvPr>
            <p:ph sz="half" idx="1"/>
          </p:nvPr>
        </p:nvSpPr>
        <p:spPr>
          <a:xfrm>
            <a:off x="445102" y="1715512"/>
            <a:ext cx="3755124" cy="4850388"/>
          </a:xfrm>
        </p:spPr>
        <p:txBody>
          <a:bodyPr vert="horz" lIns="91440" tIns="45720" rIns="91440" bIns="45720" rtlCol="0" anchor="t">
            <a:noAutofit/>
          </a:bodyPr>
          <a:lstStyle/>
          <a:p>
            <a:pPr>
              <a:lnSpc>
                <a:spcPct val="100000"/>
              </a:lnSpc>
            </a:pPr>
            <a:r>
              <a:rPr lang="da-DK" sz="1600" b="1">
                <a:solidFill>
                  <a:srgbClr val="11A898"/>
                </a:solidFill>
                <a:latin typeface="Avenir Next"/>
              </a:rPr>
              <a:t>Upålidelighed </a:t>
            </a:r>
          </a:p>
          <a:p>
            <a:pPr marL="283845" indent="-285750">
              <a:lnSpc>
                <a:spcPct val="100000"/>
              </a:lnSpc>
              <a:spcBef>
                <a:spcPts val="1200"/>
              </a:spcBef>
              <a:buFont typeface="Arial,Sans-Serif" panose="020B0604020202020204" pitchFamily="34" charset="0"/>
              <a:buChar char="•"/>
            </a:pPr>
            <a:r>
              <a:rPr lang="da-DK" sz="1500">
                <a:latin typeface="Avenir Next"/>
              </a:rPr>
              <a:t>AI kan begå fejl, fx ved at fejltolke eller hallucinere i dens output.</a:t>
            </a:r>
            <a:endParaRPr lang="en-US" sz="1500">
              <a:latin typeface="Avenir Next"/>
            </a:endParaRPr>
          </a:p>
          <a:p>
            <a:pPr marL="283845" indent="-285750">
              <a:lnSpc>
                <a:spcPct val="100000"/>
              </a:lnSpc>
              <a:spcBef>
                <a:spcPts val="1200"/>
              </a:spcBef>
              <a:buFont typeface="Arial,Sans-Serif" panose="020B0604020202020204" pitchFamily="34" charset="0"/>
              <a:buChar char="•"/>
            </a:pPr>
            <a:r>
              <a:rPr lang="da-DK" sz="1500">
                <a:latin typeface="Avenir Next"/>
              </a:rPr>
              <a:t>AI kan have (skjult) bias i data, som skævvrider dens output.</a:t>
            </a:r>
            <a:endParaRPr lang="da-DK" sz="1500"/>
          </a:p>
          <a:p>
            <a:pPr marL="283845" indent="-285750">
              <a:lnSpc>
                <a:spcPct val="100000"/>
              </a:lnSpc>
              <a:spcBef>
                <a:spcPts val="1200"/>
              </a:spcBef>
              <a:buFont typeface="Arial,Sans-Serif" panose="020B0604020202020204" pitchFamily="34" charset="0"/>
              <a:buChar char="•"/>
            </a:pPr>
            <a:r>
              <a:rPr lang="da-DK" sz="1500">
                <a:latin typeface="Avenir Next"/>
              </a:rPr>
              <a:t>Det er svært at redegøre for, hvordan AI når frem sine resultater.</a:t>
            </a:r>
          </a:p>
          <a:p>
            <a:pPr>
              <a:lnSpc>
                <a:spcPct val="100000"/>
              </a:lnSpc>
              <a:defRPr/>
            </a:pPr>
            <a:r>
              <a:rPr lang="da-DK" sz="1600" b="1">
                <a:solidFill>
                  <a:srgbClr val="11A898"/>
                </a:solidFill>
                <a:latin typeface="Avenir Next"/>
              </a:rPr>
              <a:t>Problemer med data- og retssikkerhed </a:t>
            </a:r>
          </a:p>
          <a:p>
            <a:pPr marL="285750" indent="-285750">
              <a:lnSpc>
                <a:spcPct val="100000"/>
              </a:lnSpc>
              <a:buFont typeface="Arial" panose="020B0604020202020204" pitchFamily="34" charset="0"/>
              <a:buChar char="•"/>
              <a:defRPr/>
            </a:pPr>
            <a:r>
              <a:rPr lang="da-DK" sz="1500">
                <a:solidFill>
                  <a:srgbClr val="000000"/>
                </a:solidFill>
                <a:latin typeface="Avenir Next"/>
              </a:rPr>
              <a:t>Det kan være svært at gennemskue mellemregningerne i afgørelser, hvor AI har understøttet i processen.</a:t>
            </a:r>
          </a:p>
          <a:p>
            <a:pPr marL="285750" indent="-285750">
              <a:lnSpc>
                <a:spcPct val="100000"/>
              </a:lnSpc>
              <a:buChar char="•"/>
              <a:defRPr/>
            </a:pPr>
            <a:r>
              <a:rPr lang="da-DK" sz="1500">
                <a:solidFill>
                  <a:srgbClr val="000000"/>
                </a:solidFill>
                <a:latin typeface="Avenir Next"/>
              </a:rPr>
              <a:t>Risiko for deling eller misbrug af persondata. </a:t>
            </a:r>
            <a:endParaRPr lang="da-DK" sz="1500"/>
          </a:p>
          <a:p>
            <a:pPr marL="285750" indent="-285750">
              <a:lnSpc>
                <a:spcPct val="100000"/>
              </a:lnSpc>
              <a:buChar char="•"/>
              <a:defRPr/>
            </a:pPr>
            <a:r>
              <a:rPr lang="da-DK" sz="1500">
                <a:latin typeface="Avenir Next"/>
              </a:rPr>
              <a:t>For stor afhængighed af bestemte teknologier og </a:t>
            </a:r>
            <a:r>
              <a:rPr lang="da-DK" sz="1500" err="1">
                <a:latin typeface="Avenir Next"/>
              </a:rPr>
              <a:t>techfirmaer</a:t>
            </a:r>
            <a:r>
              <a:rPr lang="da-DK" sz="1500">
                <a:latin typeface="Avenir Next"/>
              </a:rPr>
              <a:t>.  </a:t>
            </a:r>
            <a:endParaRPr lang="da-DK" sz="1500"/>
          </a:p>
          <a:p>
            <a:pPr>
              <a:lnSpc>
                <a:spcPct val="100000"/>
              </a:lnSpc>
              <a:spcBef>
                <a:spcPts val="1200"/>
              </a:spcBef>
            </a:pPr>
            <a:endParaRPr lang="da-DK" sz="1500"/>
          </a:p>
        </p:txBody>
      </p:sp>
      <p:sp>
        <p:nvSpPr>
          <p:cNvPr id="5" name="Pladsholder til indhold 1">
            <a:extLst>
              <a:ext uri="{FF2B5EF4-FFF2-40B4-BE49-F238E27FC236}">
                <a16:creationId xmlns:a16="http://schemas.microsoft.com/office/drawing/2014/main" id="{8AE96525-62E2-2E44-9782-2926E3E28E33}"/>
              </a:ext>
            </a:extLst>
          </p:cNvPr>
          <p:cNvSpPr txBox="1">
            <a:spLocks/>
          </p:cNvSpPr>
          <p:nvPr/>
        </p:nvSpPr>
        <p:spPr>
          <a:xfrm>
            <a:off x="4590966" y="1715512"/>
            <a:ext cx="3733864" cy="485038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da-DK" sz="1600" b="1">
                <a:solidFill>
                  <a:srgbClr val="11A898"/>
                </a:solidFill>
                <a:latin typeface="Avenir Next"/>
              </a:rPr>
              <a:t>Fremmedgørelse  </a:t>
            </a:r>
            <a:r>
              <a:rPr lang="da-DK" sz="1800" b="1">
                <a:solidFill>
                  <a:srgbClr val="11A898"/>
                </a:solidFill>
                <a:latin typeface="Avenir Next"/>
              </a:rPr>
              <a:t> </a:t>
            </a:r>
            <a:endParaRPr kumimoji="0" lang="da-DK" sz="1600" b="1" i="0" u="none" strike="noStrike" kern="1200" cap="none" spc="0" normalizeH="0" baseline="0" noProof="0">
              <a:ln>
                <a:noFill/>
              </a:ln>
              <a:solidFill>
                <a:srgbClr val="11A898"/>
              </a:solidFill>
              <a:effectLst/>
              <a:uLnTx/>
              <a:uFillTx/>
              <a:latin typeface="Avenir Next"/>
            </a:endParaRPr>
          </a:p>
          <a:p>
            <a:pPr marL="283845" indent="-285750">
              <a:lnSpc>
                <a:spcPct val="100000"/>
              </a:lnSpc>
              <a:spcBef>
                <a:spcPts val="1200"/>
              </a:spcBef>
              <a:buFont typeface="Arial,Sans-Serif" panose="020B0604020202020204" pitchFamily="34" charset="0"/>
              <a:buChar char="•"/>
              <a:defRPr/>
            </a:pPr>
            <a:r>
              <a:rPr lang="da-DK" sz="1500">
                <a:latin typeface="Avenir Next"/>
              </a:rPr>
              <a:t>Mennesker kan miste tillid til kommunikation og afgørelser, baseret i for høj grad på AI, fremfor menneskelig faglighed. </a:t>
            </a:r>
          </a:p>
          <a:p>
            <a:pPr marL="283845" indent="-285750">
              <a:lnSpc>
                <a:spcPct val="100000"/>
              </a:lnSpc>
              <a:spcBef>
                <a:spcPts val="1200"/>
              </a:spcBef>
              <a:buFont typeface="Arial,Sans-Serif" panose="020B0604020202020204" pitchFamily="34" charset="0"/>
              <a:buChar char="•"/>
              <a:defRPr/>
            </a:pPr>
            <a:r>
              <a:rPr lang="da-DK" sz="1500">
                <a:latin typeface="Avenir Next"/>
              </a:rPr>
              <a:t>Mennesker kan opleve, at AI-baserede løsninger svækker de fællesskabende relationer i arbejdet.</a:t>
            </a:r>
          </a:p>
          <a:p>
            <a:pPr>
              <a:lnSpc>
                <a:spcPct val="100000"/>
              </a:lnSpc>
              <a:defRPr/>
            </a:pPr>
            <a:r>
              <a:rPr lang="da-DK" sz="1600" b="1">
                <a:solidFill>
                  <a:srgbClr val="11A898"/>
                </a:solidFill>
                <a:latin typeface="Avenir Next"/>
              </a:rPr>
              <a:t>Tab af viden og faglighed </a:t>
            </a:r>
            <a:endParaRPr lang="da-DK" sz="1600" b="1">
              <a:latin typeface="Avenir Next"/>
            </a:endParaRPr>
          </a:p>
          <a:p>
            <a:pPr marL="283845" indent="-285750">
              <a:lnSpc>
                <a:spcPct val="100000"/>
              </a:lnSpc>
              <a:spcBef>
                <a:spcPts val="1200"/>
              </a:spcBef>
              <a:buFont typeface="Arial,Sans-Serif" panose="020B0604020202020204" pitchFamily="34" charset="0"/>
              <a:buChar char="•"/>
              <a:defRPr/>
            </a:pPr>
            <a:r>
              <a:rPr lang="da-DK" sz="1500">
                <a:solidFill>
                  <a:srgbClr val="000000"/>
                </a:solidFill>
                <a:latin typeface="Avenir Next"/>
              </a:rPr>
              <a:t>Det kan underminere viden og  faglighed, når flere dele af opgaver udliciteres til AI-løsninger. </a:t>
            </a:r>
          </a:p>
          <a:p>
            <a:pPr marL="283845" indent="-285750">
              <a:lnSpc>
                <a:spcPct val="100000"/>
              </a:lnSpc>
              <a:spcBef>
                <a:spcPts val="1200"/>
              </a:spcBef>
              <a:buFont typeface="Arial,Sans-Serif" panose="020B0604020202020204" pitchFamily="34" charset="0"/>
              <a:buChar char="•"/>
              <a:defRPr/>
            </a:pPr>
            <a:r>
              <a:rPr lang="da-DK" sz="1500">
                <a:solidFill>
                  <a:srgbClr val="000000"/>
                </a:solidFill>
                <a:latin typeface="Avenir Next"/>
              </a:rPr>
              <a:t>Adgang til AI-løsninger kan fremme "faglig dovenskab", hvor den kritiske sans svækkes, og AI-forslag anvendes ureflekteret.</a:t>
            </a:r>
            <a:endParaRPr lang="da-DK" sz="1500">
              <a:solidFill>
                <a:srgbClr val="000000"/>
              </a:solidFill>
            </a:endParaRPr>
          </a:p>
          <a:p>
            <a:pPr>
              <a:lnSpc>
                <a:spcPct val="100000"/>
              </a:lnSpc>
              <a:spcBef>
                <a:spcPts val="1200"/>
              </a:spcBef>
              <a:defRPr/>
            </a:pPr>
            <a:endParaRPr lang="da-DK" sz="1600"/>
          </a:p>
          <a:p>
            <a:pPr marL="283845" indent="-285750">
              <a:lnSpc>
                <a:spcPct val="100000"/>
              </a:lnSpc>
              <a:spcBef>
                <a:spcPts val="1200"/>
              </a:spcBef>
              <a:buFont typeface="Arial,Sans-Serif" panose="020B0604020202020204" pitchFamily="34" charset="0"/>
              <a:buChar char="•"/>
              <a:defRPr/>
            </a:pPr>
            <a:endParaRPr lang="da-DK" sz="1600"/>
          </a:p>
          <a:p>
            <a:pPr marL="283845" indent="-285750">
              <a:lnSpc>
                <a:spcPct val="100000"/>
              </a:lnSpc>
              <a:spcBef>
                <a:spcPts val="1200"/>
              </a:spcBef>
              <a:buFont typeface="Arial,Sans-Serif" panose="020B0604020202020204" pitchFamily="34" charset="0"/>
              <a:buChar char="•"/>
              <a:defRPr/>
            </a:pPr>
            <a:endParaRPr lang="da-DK" sz="1600"/>
          </a:p>
          <a:p>
            <a:pPr marL="283845" indent="-285750">
              <a:lnSpc>
                <a:spcPct val="100000"/>
              </a:lnSpc>
              <a:spcBef>
                <a:spcPts val="1200"/>
              </a:spcBef>
              <a:buFont typeface="Arial,Sans-Serif" panose="020B0604020202020204" pitchFamily="34" charset="0"/>
              <a:buChar char="•"/>
              <a:defRPr/>
            </a:pPr>
            <a:endParaRPr lang="da-DK" sz="1600"/>
          </a:p>
          <a:p>
            <a:pPr marL="342900" indent="-342900">
              <a:buChar char="•"/>
              <a:defRPr/>
            </a:pPr>
            <a:endParaRPr lang="da-DK"/>
          </a:p>
        </p:txBody>
      </p:sp>
      <p:sp>
        <p:nvSpPr>
          <p:cNvPr id="9" name="Rektangel 8">
            <a:extLst>
              <a:ext uri="{FF2B5EF4-FFF2-40B4-BE49-F238E27FC236}">
                <a16:creationId xmlns:a16="http://schemas.microsoft.com/office/drawing/2014/main" id="{EFAB4DF3-7E42-A17D-3C30-D8FD3808FDA5}"/>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0595AA"/>
                </a:solidFill>
              </a:rPr>
              <a:t>AI </a:t>
            </a:r>
            <a:r>
              <a:rPr lang="da-DK" sz="1200" b="1">
                <a:solidFill>
                  <a:srgbClr val="11A898"/>
                </a:solidFill>
              </a:rPr>
              <a:t>generelt</a:t>
            </a:r>
            <a:endParaRPr lang="da-DK" sz="1200">
              <a:solidFill>
                <a:srgbClr val="11A898"/>
              </a:solidFill>
            </a:endParaRPr>
          </a:p>
        </p:txBody>
      </p:sp>
      <p:sp>
        <p:nvSpPr>
          <p:cNvPr id="14" name="Pladsholder til indhold 1">
            <a:extLst>
              <a:ext uri="{FF2B5EF4-FFF2-40B4-BE49-F238E27FC236}">
                <a16:creationId xmlns:a16="http://schemas.microsoft.com/office/drawing/2014/main" id="{6034EC7E-A2C5-9CB3-13CA-83BB85C434F9}"/>
              </a:ext>
              <a:ext uri="{C183D7F6-B498-43B3-948B-1728B52AA6E4}">
                <adec:decorative xmlns:adec="http://schemas.microsoft.com/office/drawing/2017/decorative" val="1"/>
              </a:ext>
            </a:extLst>
          </p:cNvPr>
          <p:cNvSpPr txBox="1">
            <a:spLocks/>
          </p:cNvSpPr>
          <p:nvPr/>
        </p:nvSpPr>
        <p:spPr>
          <a:xfrm>
            <a:off x="11722100" y="6565900"/>
            <a:ext cx="480020" cy="2921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24</a:t>
            </a:fld>
            <a:endParaRPr lang="da-DK" sz="1200"/>
          </a:p>
        </p:txBody>
      </p:sp>
      <p:sp>
        <p:nvSpPr>
          <p:cNvPr id="15" name="Rektangel 14">
            <a:extLst>
              <a:ext uri="{FF2B5EF4-FFF2-40B4-BE49-F238E27FC236}">
                <a16:creationId xmlns:a16="http://schemas.microsoft.com/office/drawing/2014/main" id="{CEAFA492-9E31-9D66-4801-51E2ECA8C950}"/>
              </a:ext>
            </a:extLst>
          </p:cNvPr>
          <p:cNvSpPr/>
          <p:nvPr/>
        </p:nvSpPr>
        <p:spPr>
          <a:xfrm>
            <a:off x="8716063" y="1846838"/>
            <a:ext cx="3006037" cy="3062692"/>
          </a:xfrm>
          <a:prstGeom prst="rect">
            <a:avLst/>
          </a:prstGeom>
          <a:solidFill>
            <a:srgbClr val="14B4A3">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r>
              <a:rPr lang="da-DK" sz="1600">
                <a:solidFill>
                  <a:schemeClr val="tx1"/>
                </a:solidFill>
              </a:rPr>
              <a:t>Hvad kunne være den største udfordring for os ved at anvende AI?</a:t>
            </a:r>
          </a:p>
          <a:p>
            <a:pPr marL="342900" indent="-342900">
              <a:buFont typeface="Arial" panose="020B0604020202020204" pitchFamily="34" charset="0"/>
              <a:buChar char="•"/>
            </a:pPr>
            <a:endParaRPr lang="da-DK" sz="1600">
              <a:solidFill>
                <a:schemeClr val="tx1"/>
              </a:solidFill>
            </a:endParaRPr>
          </a:p>
          <a:p>
            <a:r>
              <a:rPr lang="da-DK" sz="1600">
                <a:solidFill>
                  <a:schemeClr val="tx1"/>
                </a:solidFill>
              </a:rPr>
              <a:t>Hvilke bekymringer kan borgerne have ved en øget anvendelse af AI?</a:t>
            </a:r>
          </a:p>
        </p:txBody>
      </p:sp>
      <p:sp>
        <p:nvSpPr>
          <p:cNvPr id="23" name="Rektangel 22">
            <a:extLst>
              <a:ext uri="{FF2B5EF4-FFF2-40B4-BE49-F238E27FC236}">
                <a16:creationId xmlns:a16="http://schemas.microsoft.com/office/drawing/2014/main" id="{68D9E014-AE76-0D5D-7ECE-9265D216ED83}"/>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24" name="Rektangel 23">
            <a:extLst>
              <a:ext uri="{FF2B5EF4-FFF2-40B4-BE49-F238E27FC236}">
                <a16:creationId xmlns:a16="http://schemas.microsoft.com/office/drawing/2014/main" id="{430784CB-5172-CC7D-DC77-73D5FD74FF76}"/>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25" name="Rektangel 24">
            <a:extLst>
              <a:ext uri="{FF2B5EF4-FFF2-40B4-BE49-F238E27FC236}">
                <a16:creationId xmlns:a16="http://schemas.microsoft.com/office/drawing/2014/main" id="{79F17C1C-57DA-5353-0101-FD709AA61DA7}"/>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rgbClr val="14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Udfordringer</a:t>
            </a:r>
          </a:p>
        </p:txBody>
      </p:sp>
      <p:sp>
        <p:nvSpPr>
          <p:cNvPr id="26" name="Rektangel 25">
            <a:extLst>
              <a:ext uri="{FF2B5EF4-FFF2-40B4-BE49-F238E27FC236}">
                <a16:creationId xmlns:a16="http://schemas.microsoft.com/office/drawing/2014/main" id="{73DD6D2C-7DD4-6F3A-C527-7D047EC3C635}"/>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7" name="Rektangel 26">
            <a:extLst>
              <a:ext uri="{FF2B5EF4-FFF2-40B4-BE49-F238E27FC236}">
                <a16:creationId xmlns:a16="http://schemas.microsoft.com/office/drawing/2014/main" id="{E918EA2F-39E8-F0FC-8652-B01B82E990F4}"/>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pic>
        <p:nvPicPr>
          <p:cNvPr id="28" name="Grafik 27">
            <a:extLst>
              <a:ext uri="{FF2B5EF4-FFF2-40B4-BE49-F238E27FC236}">
                <a16:creationId xmlns:a16="http://schemas.microsoft.com/office/drawing/2014/main" id="{042366E5-E6B7-E88C-AF2C-DD15F3422E3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8176" y="1910554"/>
            <a:ext cx="914400" cy="914400"/>
          </a:xfrm>
          <a:prstGeom prst="rect">
            <a:avLst/>
          </a:prstGeom>
        </p:spPr>
      </p:pic>
      <p:pic>
        <p:nvPicPr>
          <p:cNvPr id="10" name="Grafik 9">
            <a:extLst>
              <a:ext uri="{FF2B5EF4-FFF2-40B4-BE49-F238E27FC236}">
                <a16:creationId xmlns:a16="http://schemas.microsoft.com/office/drawing/2014/main" id="{32540F6D-A0BD-C7B7-65E1-DAA38FF8868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8756604" y="5173595"/>
            <a:ext cx="485105" cy="474373"/>
          </a:xfrm>
          <a:prstGeom prst="rect">
            <a:avLst/>
          </a:prstGeom>
        </p:spPr>
      </p:pic>
      <p:sp>
        <p:nvSpPr>
          <p:cNvPr id="11" name="Tekstfelt 10">
            <a:extLst>
              <a:ext uri="{FF2B5EF4-FFF2-40B4-BE49-F238E27FC236}">
                <a16:creationId xmlns:a16="http://schemas.microsoft.com/office/drawing/2014/main" id="{F6061869-EEE0-EF20-2260-E217F91F089E}"/>
              </a:ext>
            </a:extLst>
          </p:cNvPr>
          <p:cNvSpPr txBox="1"/>
          <p:nvPr/>
        </p:nvSpPr>
        <p:spPr>
          <a:xfrm>
            <a:off x="8716557" y="5772655"/>
            <a:ext cx="2768958" cy="817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200" u="sng">
                <a:cs typeface="Segoe UI"/>
                <a:hlinkClick r:id="rId7">
                  <a:extLst>
                    <a:ext uri="{A12FA001-AC4F-418D-AE19-62706E023703}">
                      <ahyp:hlinkClr xmlns:ahyp="http://schemas.microsoft.com/office/drawing/2018/hyperlinkcolor" val="tx"/>
                    </a:ext>
                  </a:extLst>
                </a:hlinkClick>
              </a:rPr>
              <a:t>Læs om dataetsike udfordringer me</a:t>
            </a:r>
            <a:r>
              <a:rPr lang="da-DK" sz="1200" u="sng">
                <a:cs typeface="Segoe UI"/>
              </a:rPr>
              <a:t>d</a:t>
            </a:r>
            <a:r>
              <a:rPr lang="da-DK" sz="1200" u="sng">
                <a:cs typeface="Segoe UI"/>
                <a:hlinkClick r:id="rId7">
                  <a:extLst>
                    <a:ext uri="{A12FA001-AC4F-418D-AE19-62706E023703}">
                      <ahyp:hlinkClr xmlns:ahyp="http://schemas.microsoft.com/office/drawing/2018/hyperlinkcolor" val="tx"/>
                    </a:ext>
                  </a:extLst>
                </a:hlinkClick>
              </a:rPr>
              <a:t> generativ AI i offentlige myndigheder (DataetiskRåd)</a:t>
            </a:r>
            <a:r>
              <a:rPr lang="da-DK" sz="1200">
                <a:cs typeface="Segoe UI"/>
              </a:rPr>
              <a:t>​</a:t>
            </a:r>
            <a:endParaRPr lang="en-US" sz="1200">
              <a:cs typeface="Segoe UI"/>
            </a:endParaRPr>
          </a:p>
          <a:p>
            <a:pPr>
              <a:lnSpc>
                <a:spcPts val="1275"/>
              </a:lnSpc>
            </a:pPr>
            <a:r>
              <a:rPr lang="da-DK" sz="1200">
                <a:cs typeface="Segoe UI"/>
              </a:rPr>
              <a:t>​</a:t>
            </a:r>
          </a:p>
        </p:txBody>
      </p:sp>
    </p:spTree>
    <p:extLst>
      <p:ext uri="{BB962C8B-B14F-4D97-AF65-F5344CB8AC3E}">
        <p14:creationId xmlns:p14="http://schemas.microsoft.com/office/powerpoint/2010/main" val="2217701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284C0-629E-4667-9670-2B96390AE9DF}"/>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282AAF27-52A0-C6FD-D385-E217E42CD987}"/>
              </a:ext>
            </a:extLst>
          </p:cNvPr>
          <p:cNvSpPr>
            <a:spLocks noGrp="1"/>
          </p:cNvSpPr>
          <p:nvPr>
            <p:ph type="title" idx="4294967295"/>
          </p:nvPr>
        </p:nvSpPr>
        <p:spPr>
          <a:xfrm>
            <a:off x="587375" y="585788"/>
            <a:ext cx="9064625"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Tre dilemmaer til dialog</a:t>
            </a:r>
            <a:endParaRPr kumimoji="0" lang="da-DK" sz="2800" b="1" i="0" u="none" strike="noStrike" kern="1200" cap="none" spc="0" normalizeH="0" baseline="0" noProof="0">
              <a:ln>
                <a:noFill/>
              </a:ln>
              <a:solidFill>
                <a:srgbClr val="FF0000"/>
              </a:solidFill>
              <a:effectLst/>
              <a:uLnTx/>
              <a:uFillTx/>
              <a:latin typeface="Avenir Next"/>
              <a:ea typeface="+mn-ea"/>
              <a:cs typeface="+mn-cs"/>
            </a:endParaRPr>
          </a:p>
        </p:txBody>
      </p:sp>
      <p:sp>
        <p:nvSpPr>
          <p:cNvPr id="6" name="Rektangel 5">
            <a:extLst>
              <a:ext uri="{FF2B5EF4-FFF2-40B4-BE49-F238E27FC236}">
                <a16:creationId xmlns:a16="http://schemas.microsoft.com/office/drawing/2014/main" id="{136AA72C-B3A2-7C13-CA19-EC97D3421E49}"/>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3B4A3"/>
                </a:solidFill>
              </a:rPr>
              <a:t>AI generelt</a:t>
            </a:r>
            <a:endParaRPr lang="da-DK" sz="1200">
              <a:solidFill>
                <a:srgbClr val="13B4A3"/>
              </a:solidFill>
            </a:endParaRPr>
          </a:p>
        </p:txBody>
      </p:sp>
      <p:sp>
        <p:nvSpPr>
          <p:cNvPr id="2" name="Tekstfelt 1">
            <a:extLst>
              <a:ext uri="{FF2B5EF4-FFF2-40B4-BE49-F238E27FC236}">
                <a16:creationId xmlns:a16="http://schemas.microsoft.com/office/drawing/2014/main" id="{85A91AAD-A0E6-9E19-5F88-C06FFEF5A387}"/>
              </a:ext>
            </a:extLst>
          </p:cNvPr>
          <p:cNvSpPr txBox="1"/>
          <p:nvPr/>
        </p:nvSpPr>
        <p:spPr>
          <a:xfrm>
            <a:off x="447810" y="2363183"/>
            <a:ext cx="36000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3000" b="1">
                <a:solidFill>
                  <a:srgbClr val="13B4A3"/>
                </a:solidFill>
              </a:rPr>
              <a:t>Faglighed</a:t>
            </a:r>
            <a:endParaRPr lang="da-DK" sz="3000" b="1">
              <a:solidFill>
                <a:srgbClr val="FF0000"/>
              </a:solidFill>
            </a:endParaRPr>
          </a:p>
          <a:p>
            <a:pPr algn="ctr"/>
            <a:endParaRPr lang="da-DK" sz="1600">
              <a:solidFill>
                <a:srgbClr val="000000"/>
              </a:solidFill>
              <a:ea typeface="+mn-lt"/>
              <a:cs typeface="+mn-lt"/>
            </a:endParaRPr>
          </a:p>
          <a:p>
            <a:pPr algn="ctr"/>
            <a:r>
              <a:rPr lang="da-DK" sz="1600">
                <a:solidFill>
                  <a:srgbClr val="000000"/>
                </a:solidFill>
                <a:ea typeface="+mn-lt"/>
                <a:cs typeface="+mn-lt"/>
              </a:rPr>
              <a:t>AI kan på den ene side være en hjælp til at styrke fagligheden, fx ved at hjælpe med sparring, kvalitetssikring og analyse. På den anden side kan AI gøre os fagligt usikre, dovne eller med tiden måske mindre kompetente. </a:t>
            </a:r>
            <a:endParaRPr lang="da-DK"/>
          </a:p>
          <a:p>
            <a:pPr algn="ctr"/>
            <a:endParaRPr lang="da-DK"/>
          </a:p>
          <a:p>
            <a:pPr algn="ctr"/>
            <a:r>
              <a:rPr lang="da-DK" sz="1600">
                <a:solidFill>
                  <a:srgbClr val="000000"/>
                </a:solidFill>
                <a:ea typeface="+mn-lt"/>
                <a:cs typeface="+mn-lt"/>
              </a:rPr>
              <a:t>Hvad er vores vurdering:</a:t>
            </a:r>
            <a:endParaRPr lang="da-DK">
              <a:solidFill>
                <a:srgbClr val="000000"/>
              </a:solidFill>
              <a:ea typeface="+mn-lt"/>
              <a:cs typeface="+mn-lt"/>
            </a:endParaRPr>
          </a:p>
          <a:p>
            <a:pPr algn="ctr"/>
            <a:r>
              <a:rPr lang="da-DK" sz="1600" b="1">
                <a:solidFill>
                  <a:srgbClr val="000000"/>
                </a:solidFill>
                <a:ea typeface="+mn-lt"/>
                <a:cs typeface="+mn-lt"/>
              </a:rPr>
              <a:t>Styrker eller udfordrer </a:t>
            </a:r>
            <a:br>
              <a:rPr lang="da-DK" sz="1600" b="1">
                <a:ea typeface="+mn-lt"/>
                <a:cs typeface="+mn-lt"/>
              </a:rPr>
            </a:br>
            <a:r>
              <a:rPr lang="da-DK" sz="1600" b="1">
                <a:solidFill>
                  <a:srgbClr val="000000"/>
                </a:solidFill>
                <a:ea typeface="+mn-lt"/>
                <a:cs typeface="+mn-lt"/>
              </a:rPr>
              <a:t>AI vores faglighed?</a:t>
            </a:r>
            <a:endParaRPr lang="da-DK" b="1">
              <a:ea typeface="+mn-lt"/>
              <a:cs typeface="+mn-lt"/>
            </a:endParaRPr>
          </a:p>
        </p:txBody>
      </p:sp>
      <p:sp>
        <p:nvSpPr>
          <p:cNvPr id="46" name="Tekstfelt 45">
            <a:extLst>
              <a:ext uri="{FF2B5EF4-FFF2-40B4-BE49-F238E27FC236}">
                <a16:creationId xmlns:a16="http://schemas.microsoft.com/office/drawing/2014/main" id="{737B8034-2E72-25AD-4AB0-729DE350AC13}"/>
              </a:ext>
            </a:extLst>
          </p:cNvPr>
          <p:cNvSpPr txBox="1"/>
          <p:nvPr/>
        </p:nvSpPr>
        <p:spPr>
          <a:xfrm>
            <a:off x="4295600" y="2363183"/>
            <a:ext cx="3600000"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3000" b="1">
                <a:solidFill>
                  <a:srgbClr val="13B4A3"/>
                </a:solidFill>
              </a:rPr>
              <a:t>Tillid</a:t>
            </a:r>
            <a:endParaRPr lang="da-DK"/>
          </a:p>
          <a:p>
            <a:pPr algn="ctr"/>
            <a:endParaRPr lang="da-DK" sz="1600">
              <a:solidFill>
                <a:srgbClr val="000000"/>
              </a:solidFill>
              <a:ea typeface="+mn-lt"/>
              <a:cs typeface="+mn-lt"/>
            </a:endParaRPr>
          </a:p>
          <a:p>
            <a:pPr algn="ctr"/>
            <a:r>
              <a:rPr lang="da-DK" sz="1600">
                <a:solidFill>
                  <a:srgbClr val="000000"/>
                </a:solidFill>
                <a:ea typeface="+mn-lt"/>
                <a:cs typeface="+mn-lt"/>
              </a:rPr>
              <a:t>Velfærdssamfundet er bygget på tillid til, at myndighederne træffer korrekte og retfærdige afgørelser.  Både mennesker og AI kan begå fejl, der kan svække borgernes tilliden til kommunen – især hvis det er uklart, hvad der ligger til grund for en afgørelse. </a:t>
            </a:r>
            <a:endParaRPr lang="da-DK" sz="1600"/>
          </a:p>
          <a:p>
            <a:pPr algn="ctr"/>
            <a:endParaRPr lang="da-DK" sz="1600">
              <a:ea typeface="+mn-lt"/>
              <a:cs typeface="+mn-lt"/>
            </a:endParaRPr>
          </a:p>
          <a:p>
            <a:pPr algn="ctr"/>
            <a:r>
              <a:rPr lang="da-DK" sz="1600">
                <a:ea typeface="+mn-lt"/>
                <a:cs typeface="+mn-lt"/>
              </a:rPr>
              <a:t>Hvad er vores vurdering:</a:t>
            </a:r>
          </a:p>
          <a:p>
            <a:pPr algn="ctr"/>
            <a:r>
              <a:rPr lang="da-DK" sz="1600" b="1">
                <a:ea typeface="+mn-lt"/>
                <a:cs typeface="+mn-lt"/>
              </a:rPr>
              <a:t>Vil AI-understøttede afgørelser mindske eller øge borgernes tillid til kommunen?</a:t>
            </a:r>
          </a:p>
        </p:txBody>
      </p:sp>
      <p:sp>
        <p:nvSpPr>
          <p:cNvPr id="44" name="Tekstfelt 43">
            <a:extLst>
              <a:ext uri="{FF2B5EF4-FFF2-40B4-BE49-F238E27FC236}">
                <a16:creationId xmlns:a16="http://schemas.microsoft.com/office/drawing/2014/main" id="{6CC85FC0-A4C4-681A-EFA7-F8B00511B506}"/>
              </a:ext>
            </a:extLst>
          </p:cNvPr>
          <p:cNvSpPr txBox="1"/>
          <p:nvPr/>
        </p:nvSpPr>
        <p:spPr>
          <a:xfrm>
            <a:off x="8143390" y="2363183"/>
            <a:ext cx="3600000"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3000" b="1">
                <a:solidFill>
                  <a:srgbClr val="13B4A3"/>
                </a:solidFill>
              </a:rPr>
              <a:t>Rolle</a:t>
            </a:r>
            <a:endParaRPr lang="da-DK"/>
          </a:p>
          <a:p>
            <a:pPr algn="ctr"/>
            <a:endParaRPr lang="da-DK" sz="1600"/>
          </a:p>
          <a:p>
            <a:pPr algn="ctr"/>
            <a:r>
              <a:rPr lang="da-DK" sz="1600"/>
              <a:t>'Ingen</a:t>
            </a:r>
            <a:r>
              <a:rPr lang="da-DK" sz="1600">
                <a:solidFill>
                  <a:srgbClr val="000000"/>
                </a:solidFill>
                <a:ea typeface="+mn-lt"/>
                <a:cs typeface="+mn-lt"/>
              </a:rPr>
              <a:t> kunstig intelligens uden ægte intelligens' er et udtryk for det princip, at AI er en </a:t>
            </a:r>
            <a:r>
              <a:rPr lang="da-DK" sz="1600" i="1">
                <a:solidFill>
                  <a:srgbClr val="000000"/>
                </a:solidFill>
                <a:ea typeface="+mn-lt"/>
                <a:cs typeface="+mn-lt"/>
              </a:rPr>
              <a:t>hjælper</a:t>
            </a:r>
            <a:r>
              <a:rPr lang="da-DK" sz="1600">
                <a:solidFill>
                  <a:srgbClr val="000000"/>
                </a:solidFill>
                <a:ea typeface="+mn-lt"/>
                <a:cs typeface="+mn-lt"/>
              </a:rPr>
              <a:t>, der understøtter medarbejderes arbejde. Andre ser potentialer i, at AI bliver en smart agent, der automatisk kan udføre opgaver og træffe beslutninger, uden menneskelig indblanding.</a:t>
            </a:r>
            <a:endParaRPr lang="da-DK" sz="1600"/>
          </a:p>
          <a:p>
            <a:pPr algn="ctr"/>
            <a:endParaRPr lang="da-DK" sz="1600">
              <a:solidFill>
                <a:srgbClr val="000000"/>
              </a:solidFill>
            </a:endParaRPr>
          </a:p>
          <a:p>
            <a:pPr algn="ctr"/>
            <a:r>
              <a:rPr lang="da-DK" sz="1600">
                <a:solidFill>
                  <a:srgbClr val="000000"/>
                </a:solidFill>
              </a:rPr>
              <a:t>Hvad er vores vurdering:</a:t>
            </a:r>
          </a:p>
          <a:p>
            <a:pPr algn="ctr"/>
            <a:r>
              <a:rPr lang="da-DK" sz="1600" b="1">
                <a:solidFill>
                  <a:srgbClr val="000000"/>
                </a:solidFill>
              </a:rPr>
              <a:t>Skal AI kun bruges til at understøtte eller også til at overtage opgaver?</a:t>
            </a:r>
            <a:endParaRPr lang="da-DK"/>
          </a:p>
        </p:txBody>
      </p:sp>
      <p:sp>
        <p:nvSpPr>
          <p:cNvPr id="3" name="Rektangel 2">
            <a:extLst>
              <a:ext uri="{FF2B5EF4-FFF2-40B4-BE49-F238E27FC236}">
                <a16:creationId xmlns:a16="http://schemas.microsoft.com/office/drawing/2014/main" id="{BC8825B6-033A-E1DB-7F5E-FC0CA5A5731B}"/>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1" name="Rektangel 10">
            <a:extLst>
              <a:ext uri="{FF2B5EF4-FFF2-40B4-BE49-F238E27FC236}">
                <a16:creationId xmlns:a16="http://schemas.microsoft.com/office/drawing/2014/main" id="{AFD29D54-F72C-F7E9-2047-EA3350013EC5}"/>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2" name="Rektangel 11">
            <a:extLst>
              <a:ext uri="{FF2B5EF4-FFF2-40B4-BE49-F238E27FC236}">
                <a16:creationId xmlns:a16="http://schemas.microsoft.com/office/drawing/2014/main" id="{B0318DA7-97C2-9288-AEF1-1412FF4C1C3F}"/>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rgbClr val="13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Udfordringer</a:t>
            </a:r>
          </a:p>
        </p:txBody>
      </p:sp>
      <p:sp>
        <p:nvSpPr>
          <p:cNvPr id="13" name="Rektangel 12">
            <a:extLst>
              <a:ext uri="{FF2B5EF4-FFF2-40B4-BE49-F238E27FC236}">
                <a16:creationId xmlns:a16="http://schemas.microsoft.com/office/drawing/2014/main" id="{FF980B8A-C93E-A56D-8D02-8C0D05F57052}"/>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4" name="Rektangel 13">
            <a:extLst>
              <a:ext uri="{FF2B5EF4-FFF2-40B4-BE49-F238E27FC236}">
                <a16:creationId xmlns:a16="http://schemas.microsoft.com/office/drawing/2014/main" id="{A3B973DA-3C92-77A5-73F2-BFA0F9D8B4B2}"/>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pic>
        <p:nvPicPr>
          <p:cNvPr id="7" name="Grafik 6">
            <a:extLst>
              <a:ext uri="{FF2B5EF4-FFF2-40B4-BE49-F238E27FC236}">
                <a16:creationId xmlns:a16="http://schemas.microsoft.com/office/drawing/2014/main" id="{34BC6E2E-0690-394C-8BF8-9DDC02E457F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6751" y="1691208"/>
            <a:ext cx="582118" cy="582118"/>
          </a:xfrm>
          <a:prstGeom prst="rect">
            <a:avLst/>
          </a:prstGeom>
        </p:spPr>
      </p:pic>
      <p:pic>
        <p:nvPicPr>
          <p:cNvPr id="9" name="Grafik 8">
            <a:extLst>
              <a:ext uri="{FF2B5EF4-FFF2-40B4-BE49-F238E27FC236}">
                <a16:creationId xmlns:a16="http://schemas.microsoft.com/office/drawing/2014/main" id="{4F9DAA66-066A-0F45-0877-765E47CEAAF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9611" y="1642969"/>
            <a:ext cx="617495" cy="617495"/>
          </a:xfrm>
          <a:prstGeom prst="rect">
            <a:avLst/>
          </a:prstGeom>
        </p:spPr>
      </p:pic>
      <p:grpSp>
        <p:nvGrpSpPr>
          <p:cNvPr id="26" name="Gruppe 25">
            <a:extLst>
              <a:ext uri="{FF2B5EF4-FFF2-40B4-BE49-F238E27FC236}">
                <a16:creationId xmlns:a16="http://schemas.microsoft.com/office/drawing/2014/main" id="{F5D6D025-33E7-6E17-5AE4-8D0B674936B7}"/>
              </a:ext>
              <a:ext uri="{C183D7F6-B498-43B3-948B-1728B52AA6E4}">
                <adec:decorative xmlns:adec="http://schemas.microsoft.com/office/drawing/2017/decorative" val="1"/>
              </a:ext>
            </a:extLst>
          </p:cNvPr>
          <p:cNvGrpSpPr/>
          <p:nvPr/>
        </p:nvGrpSpPr>
        <p:grpSpPr>
          <a:xfrm>
            <a:off x="9487528" y="1828677"/>
            <a:ext cx="911724" cy="336215"/>
            <a:chOff x="9533622" y="1838154"/>
            <a:chExt cx="911724" cy="336215"/>
          </a:xfrm>
        </p:grpSpPr>
        <p:sp>
          <p:nvSpPr>
            <p:cNvPr id="18" name="Kombinationskurve 17">
              <a:extLst>
                <a:ext uri="{FF2B5EF4-FFF2-40B4-BE49-F238E27FC236}">
                  <a16:creationId xmlns:a16="http://schemas.microsoft.com/office/drawing/2014/main" id="{9C662808-A032-9882-991A-B968AEB378AA}"/>
                </a:ext>
              </a:extLst>
            </p:cNvPr>
            <p:cNvSpPr/>
            <p:nvPr/>
          </p:nvSpPr>
          <p:spPr>
            <a:xfrm>
              <a:off x="9910804" y="1982267"/>
              <a:ext cx="136514" cy="52404"/>
            </a:xfrm>
            <a:custGeom>
              <a:avLst/>
              <a:gdLst>
                <a:gd name="connsiteX0" fmla="*/ 136514 w 136514"/>
                <a:gd name="connsiteY0" fmla="*/ 52405 h 52404"/>
                <a:gd name="connsiteX1" fmla="*/ 133763 w 136514"/>
                <a:gd name="connsiteY1" fmla="*/ 19652 h 52404"/>
                <a:gd name="connsiteX2" fmla="*/ 134811 w 136514"/>
                <a:gd name="connsiteY2" fmla="*/ 0 h 52404"/>
                <a:gd name="connsiteX3" fmla="*/ 1703 w 136514"/>
                <a:gd name="connsiteY3" fmla="*/ 0 h 52404"/>
                <a:gd name="connsiteX4" fmla="*/ 2751 w 136514"/>
                <a:gd name="connsiteY4" fmla="*/ 19652 h 52404"/>
                <a:gd name="connsiteX5" fmla="*/ 0 w 136514"/>
                <a:gd name="connsiteY5" fmla="*/ 52405 h 5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514" h="52404">
                  <a:moveTo>
                    <a:pt x="136514" y="52405"/>
                  </a:moveTo>
                  <a:cubicBezTo>
                    <a:pt x="134736" y="41577"/>
                    <a:pt x="133817" y="30625"/>
                    <a:pt x="133763" y="19652"/>
                  </a:cubicBezTo>
                  <a:cubicBezTo>
                    <a:pt x="133779" y="13088"/>
                    <a:pt x="134128" y="6528"/>
                    <a:pt x="134811" y="0"/>
                  </a:cubicBezTo>
                  <a:lnTo>
                    <a:pt x="1703" y="0"/>
                  </a:lnTo>
                  <a:cubicBezTo>
                    <a:pt x="2386" y="6528"/>
                    <a:pt x="2735" y="13088"/>
                    <a:pt x="2751" y="19652"/>
                  </a:cubicBezTo>
                  <a:cubicBezTo>
                    <a:pt x="2698" y="30625"/>
                    <a:pt x="1778" y="41577"/>
                    <a:pt x="0" y="52405"/>
                  </a:cubicBezTo>
                  <a:close/>
                </a:path>
              </a:pathLst>
            </a:custGeom>
            <a:solidFill>
              <a:srgbClr val="2AB4A3"/>
            </a:solidFill>
            <a:ln w="13097" cap="flat">
              <a:noFill/>
              <a:prstDash val="solid"/>
              <a:miter/>
            </a:ln>
          </p:spPr>
          <p:txBody>
            <a:bodyPr rtlCol="0" anchor="ctr"/>
            <a:lstStyle/>
            <a:p>
              <a:endParaRPr lang="da-DK"/>
            </a:p>
          </p:txBody>
        </p:sp>
        <p:sp>
          <p:nvSpPr>
            <p:cNvPr id="20" name="Kombinationskurve 19">
              <a:extLst>
                <a:ext uri="{FF2B5EF4-FFF2-40B4-BE49-F238E27FC236}">
                  <a16:creationId xmlns:a16="http://schemas.microsoft.com/office/drawing/2014/main" id="{C4C1AD63-2359-FBE8-4963-52E269AE4E7C}"/>
                </a:ext>
              </a:extLst>
            </p:cNvPr>
            <p:cNvSpPr/>
            <p:nvPr/>
          </p:nvSpPr>
          <p:spPr>
            <a:xfrm>
              <a:off x="9533622" y="1838154"/>
              <a:ext cx="327529" cy="327529"/>
            </a:xfrm>
            <a:custGeom>
              <a:avLst/>
              <a:gdLst>
                <a:gd name="connsiteX0" fmla="*/ 163765 w 327529"/>
                <a:gd name="connsiteY0" fmla="*/ 0 h 327529"/>
                <a:gd name="connsiteX1" fmla="*/ 0 w 327529"/>
                <a:gd name="connsiteY1" fmla="*/ 163765 h 327529"/>
                <a:gd name="connsiteX2" fmla="*/ 163765 w 327529"/>
                <a:gd name="connsiteY2" fmla="*/ 327529 h 327529"/>
                <a:gd name="connsiteX3" fmla="*/ 327529 w 327529"/>
                <a:gd name="connsiteY3" fmla="*/ 163765 h 327529"/>
                <a:gd name="connsiteX4" fmla="*/ 163765 w 327529"/>
                <a:gd name="connsiteY4" fmla="*/ 0 h 327529"/>
                <a:gd name="connsiteX5" fmla="*/ 163765 w 327529"/>
                <a:gd name="connsiteY5" fmla="*/ 63803 h 327529"/>
                <a:gd name="connsiteX6" fmla="*/ 209881 w 327529"/>
                <a:gd name="connsiteY6" fmla="*/ 109657 h 327529"/>
                <a:gd name="connsiteX7" fmla="*/ 164027 w 327529"/>
                <a:gd name="connsiteY7" fmla="*/ 155773 h 327529"/>
                <a:gd name="connsiteX8" fmla="*/ 117911 w 327529"/>
                <a:gd name="connsiteY8" fmla="*/ 109919 h 327529"/>
                <a:gd name="connsiteX9" fmla="*/ 117911 w 327529"/>
                <a:gd name="connsiteY9" fmla="*/ 109657 h 327529"/>
                <a:gd name="connsiteX10" fmla="*/ 163765 w 327529"/>
                <a:gd name="connsiteY10" fmla="*/ 63803 h 327529"/>
                <a:gd name="connsiteX11" fmla="*/ 255473 w 327529"/>
                <a:gd name="connsiteY11" fmla="*/ 248005 h 327529"/>
                <a:gd name="connsiteX12" fmla="*/ 72056 w 327529"/>
                <a:gd name="connsiteY12" fmla="*/ 248005 h 327529"/>
                <a:gd name="connsiteX13" fmla="*/ 72056 w 327529"/>
                <a:gd name="connsiteY13" fmla="*/ 213025 h 327529"/>
                <a:gd name="connsiteX14" fmla="*/ 81227 w 327529"/>
                <a:gd name="connsiteY14" fmla="*/ 194683 h 327529"/>
                <a:gd name="connsiteX15" fmla="*/ 126033 w 327529"/>
                <a:gd name="connsiteY15" fmla="*/ 172804 h 327529"/>
                <a:gd name="connsiteX16" fmla="*/ 163896 w 327529"/>
                <a:gd name="connsiteY16" fmla="*/ 167040 h 327529"/>
                <a:gd name="connsiteX17" fmla="*/ 201758 w 327529"/>
                <a:gd name="connsiteY17" fmla="*/ 172804 h 327529"/>
                <a:gd name="connsiteX18" fmla="*/ 246564 w 327529"/>
                <a:gd name="connsiteY18" fmla="*/ 194683 h 327529"/>
                <a:gd name="connsiteX19" fmla="*/ 255735 w 327529"/>
                <a:gd name="connsiteY19" fmla="*/ 213025 h 32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7529" h="327529">
                  <a:moveTo>
                    <a:pt x="163765" y="0"/>
                  </a:moveTo>
                  <a:cubicBezTo>
                    <a:pt x="73319" y="0"/>
                    <a:pt x="0" y="73319"/>
                    <a:pt x="0" y="163765"/>
                  </a:cubicBezTo>
                  <a:cubicBezTo>
                    <a:pt x="0" y="254210"/>
                    <a:pt x="73319" y="327529"/>
                    <a:pt x="163765" y="327529"/>
                  </a:cubicBezTo>
                  <a:cubicBezTo>
                    <a:pt x="254210" y="327529"/>
                    <a:pt x="327529" y="254210"/>
                    <a:pt x="327529" y="163765"/>
                  </a:cubicBezTo>
                  <a:cubicBezTo>
                    <a:pt x="327529" y="73319"/>
                    <a:pt x="254210" y="0"/>
                    <a:pt x="163765" y="0"/>
                  </a:cubicBezTo>
                  <a:close/>
                  <a:moveTo>
                    <a:pt x="163765" y="63803"/>
                  </a:moveTo>
                  <a:cubicBezTo>
                    <a:pt x="189161" y="63731"/>
                    <a:pt x="209809" y="84260"/>
                    <a:pt x="209881" y="109657"/>
                  </a:cubicBezTo>
                  <a:cubicBezTo>
                    <a:pt x="209953" y="135053"/>
                    <a:pt x="189423" y="155701"/>
                    <a:pt x="164027" y="155773"/>
                  </a:cubicBezTo>
                  <a:cubicBezTo>
                    <a:pt x="138630" y="155845"/>
                    <a:pt x="117983" y="135315"/>
                    <a:pt x="117911" y="109919"/>
                  </a:cubicBezTo>
                  <a:cubicBezTo>
                    <a:pt x="117911" y="109831"/>
                    <a:pt x="117911" y="109745"/>
                    <a:pt x="117911" y="109657"/>
                  </a:cubicBezTo>
                  <a:cubicBezTo>
                    <a:pt x="117983" y="84362"/>
                    <a:pt x="138470" y="63875"/>
                    <a:pt x="163765" y="63803"/>
                  </a:cubicBezTo>
                  <a:close/>
                  <a:moveTo>
                    <a:pt x="255473" y="248005"/>
                  </a:moveTo>
                  <a:lnTo>
                    <a:pt x="72056" y="248005"/>
                  </a:lnTo>
                  <a:lnTo>
                    <a:pt x="72056" y="213025"/>
                  </a:lnTo>
                  <a:cubicBezTo>
                    <a:pt x="72231" y="205851"/>
                    <a:pt x="75592" y="199127"/>
                    <a:pt x="81227" y="194683"/>
                  </a:cubicBezTo>
                  <a:cubicBezTo>
                    <a:pt x="94824" y="184918"/>
                    <a:pt x="109973" y="177521"/>
                    <a:pt x="126033" y="172804"/>
                  </a:cubicBezTo>
                  <a:cubicBezTo>
                    <a:pt x="138346" y="169226"/>
                    <a:pt x="151076" y="167289"/>
                    <a:pt x="163896" y="167040"/>
                  </a:cubicBezTo>
                  <a:cubicBezTo>
                    <a:pt x="176729" y="167118"/>
                    <a:pt x="189482" y="169060"/>
                    <a:pt x="201758" y="172804"/>
                  </a:cubicBezTo>
                  <a:cubicBezTo>
                    <a:pt x="218007" y="177024"/>
                    <a:pt x="233244" y="184464"/>
                    <a:pt x="246564" y="194683"/>
                  </a:cubicBezTo>
                  <a:cubicBezTo>
                    <a:pt x="252199" y="199127"/>
                    <a:pt x="255561" y="205851"/>
                    <a:pt x="255735" y="213025"/>
                  </a:cubicBezTo>
                  <a:close/>
                </a:path>
              </a:pathLst>
            </a:custGeom>
            <a:solidFill>
              <a:srgbClr val="2AB4A3"/>
            </a:solidFill>
            <a:ln w="13097" cap="flat">
              <a:noFill/>
              <a:prstDash val="solid"/>
              <a:miter/>
            </a:ln>
          </p:spPr>
          <p:txBody>
            <a:bodyPr rtlCol="0" anchor="ctr"/>
            <a:lstStyle/>
            <a:p>
              <a:endParaRPr lang="da-DK"/>
            </a:p>
          </p:txBody>
        </p:sp>
        <p:sp>
          <p:nvSpPr>
            <p:cNvPr id="23" name="Ellipse 22">
              <a:extLst>
                <a:ext uri="{FF2B5EF4-FFF2-40B4-BE49-F238E27FC236}">
                  <a16:creationId xmlns:a16="http://schemas.microsoft.com/office/drawing/2014/main" id="{9888A38E-5015-D3E6-3BE3-901E4A5F866A}"/>
                </a:ext>
              </a:extLst>
            </p:cNvPr>
            <p:cNvSpPr/>
            <p:nvPr/>
          </p:nvSpPr>
          <p:spPr>
            <a:xfrm>
              <a:off x="10117817" y="1846840"/>
              <a:ext cx="327529" cy="327529"/>
            </a:xfrm>
            <a:prstGeom prst="ellipse">
              <a:avLst/>
            </a:prstGeom>
            <a:solidFill>
              <a:srgbClr val="2A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25" name="Grafik 24" descr="Skærm med massiv udfyldning">
              <a:extLst>
                <a:ext uri="{FF2B5EF4-FFF2-40B4-BE49-F238E27FC236}">
                  <a16:creationId xmlns:a16="http://schemas.microsoft.com/office/drawing/2014/main" id="{5AFC0B7B-6BD8-1550-FACA-714FFDAB3D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57340" y="1898937"/>
              <a:ext cx="246244" cy="246244"/>
            </a:xfrm>
            <a:prstGeom prst="rect">
              <a:avLst/>
            </a:prstGeom>
          </p:spPr>
        </p:pic>
      </p:grpSp>
    </p:spTree>
    <p:extLst>
      <p:ext uri="{BB962C8B-B14F-4D97-AF65-F5344CB8AC3E}">
        <p14:creationId xmlns:p14="http://schemas.microsoft.com/office/powerpoint/2010/main" val="2809216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66F93756-0279-3395-42A2-4A09CFCFB440}"/>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BEB7183C-5CC8-DA7F-7FF5-4D16BDF32DC7}"/>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3" name="Rektangel 2">
            <a:extLst>
              <a:ext uri="{FF2B5EF4-FFF2-40B4-BE49-F238E27FC236}">
                <a16:creationId xmlns:a16="http://schemas.microsoft.com/office/drawing/2014/main" id="{D87D011D-16D0-1F65-666D-E1CA554359F6}"/>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8" name="Rektangel 17">
            <a:extLst>
              <a:ext uri="{FF2B5EF4-FFF2-40B4-BE49-F238E27FC236}">
                <a16:creationId xmlns:a16="http://schemas.microsoft.com/office/drawing/2014/main" id="{D660E078-AB4A-C843-B060-04F5FDEFADBF}"/>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9" name="Rektangel 18">
            <a:extLst>
              <a:ext uri="{FF2B5EF4-FFF2-40B4-BE49-F238E27FC236}">
                <a16:creationId xmlns:a16="http://schemas.microsoft.com/office/drawing/2014/main" id="{863FF4D4-3AE7-4168-1A3E-9C691083A464}"/>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pic>
        <p:nvPicPr>
          <p:cNvPr id="5" name="Grafik 4">
            <a:extLst>
              <a:ext uri="{FF2B5EF4-FFF2-40B4-BE49-F238E27FC236}">
                <a16:creationId xmlns:a16="http://schemas.microsoft.com/office/drawing/2014/main" id="{6008564D-9E65-3292-5457-D964F6F8101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803729"/>
            <a:ext cx="914400" cy="914400"/>
          </a:xfrm>
          <a:prstGeom prst="rect">
            <a:avLst/>
          </a:prstGeom>
        </p:spPr>
      </p:pic>
      <p:sp>
        <p:nvSpPr>
          <p:cNvPr id="6" name="Rektangel 5">
            <a:extLst>
              <a:ext uri="{FF2B5EF4-FFF2-40B4-BE49-F238E27FC236}">
                <a16:creationId xmlns:a16="http://schemas.microsoft.com/office/drawing/2014/main" id="{6F5305FD-A6F4-19B5-DD5F-84361F0E5FE4}"/>
              </a:ext>
              <a:ext uri="{C183D7F6-B498-43B3-948B-1728B52AA6E4}">
                <adec:decorative xmlns:adec="http://schemas.microsoft.com/office/drawing/2017/decorative" val="0"/>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2AB4A3"/>
                </a:solidFill>
              </a:rPr>
              <a:t>AI generelt</a:t>
            </a:r>
            <a:endParaRPr lang="da-DK" sz="1200">
              <a:solidFill>
                <a:srgbClr val="2AB4A3"/>
              </a:solidFill>
            </a:endParaRPr>
          </a:p>
        </p:txBody>
      </p:sp>
      <p:sp>
        <p:nvSpPr>
          <p:cNvPr id="11" name="Rektangel 10">
            <a:extLst>
              <a:ext uri="{FF2B5EF4-FFF2-40B4-BE49-F238E27FC236}">
                <a16:creationId xmlns:a16="http://schemas.microsoft.com/office/drawing/2014/main" id="{95CE59F7-C7E3-84E0-D77F-E2C12D33720B}"/>
              </a:ext>
              <a:ext uri="{C183D7F6-B498-43B3-948B-1728B52AA6E4}">
                <adec:decorative xmlns:adec="http://schemas.microsoft.com/office/drawing/2017/decorative" val="0"/>
              </a:ext>
            </a:extLst>
          </p:cNvPr>
          <p:cNvSpPr>
            <a:spLocks noChangeAspect="1"/>
          </p:cNvSpPr>
          <p:nvPr/>
        </p:nvSpPr>
        <p:spPr>
          <a:xfrm>
            <a:off x="6604590" y="-2"/>
            <a:ext cx="1872000" cy="462954"/>
          </a:xfrm>
          <a:prstGeom prst="rect">
            <a:avLst/>
          </a:prstGeom>
          <a:solidFill>
            <a:srgbClr val="11A898"/>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Udfordringer</a:t>
            </a:r>
          </a:p>
        </p:txBody>
      </p:sp>
      <p:sp>
        <p:nvSpPr>
          <p:cNvPr id="7" name="Pladsholder til indhold 3">
            <a:extLst>
              <a:ext uri="{FF2B5EF4-FFF2-40B4-BE49-F238E27FC236}">
                <a16:creationId xmlns:a16="http://schemas.microsoft.com/office/drawing/2014/main" id="{1E2061AE-8EF8-9596-870D-360C2ABA8115}"/>
              </a:ext>
            </a:extLst>
          </p:cNvPr>
          <p:cNvSpPr txBox="1">
            <a:spLocks noGrp="1"/>
          </p:cNvSpPr>
          <p:nvPr>
            <p:ph type="title" idx="4294967295"/>
          </p:nvPr>
        </p:nvSpPr>
        <p:spPr>
          <a:xfrm>
            <a:off x="1375932" y="653210"/>
            <a:ext cx="4885972"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3200" b="1" i="0" u="none" strike="noStrike" kern="1200" cap="none" spc="0" normalizeH="0" baseline="0" noProof="0">
                <a:ln>
                  <a:noFill/>
                </a:ln>
                <a:solidFill>
                  <a:schemeClr val="accent4"/>
                </a:solidFill>
                <a:effectLst/>
                <a:uLnTx/>
                <a:uFillTx/>
                <a:latin typeface="Avenir Next"/>
                <a:ea typeface="+mn-ea"/>
                <a:cs typeface="+mn-cs"/>
              </a:rPr>
              <a:t>INDSIGT fra projektet</a:t>
            </a:r>
          </a:p>
        </p:txBody>
      </p:sp>
      <p:sp>
        <p:nvSpPr>
          <p:cNvPr id="24" name="Pladsholder til indhold 1">
            <a:extLst>
              <a:ext uri="{FF2B5EF4-FFF2-40B4-BE49-F238E27FC236}">
                <a16:creationId xmlns:a16="http://schemas.microsoft.com/office/drawing/2014/main" id="{C554812D-46BE-94F2-B42C-2088FC81DCB8}"/>
              </a:ext>
            </a:extLst>
          </p:cNvPr>
          <p:cNvSpPr txBox="1">
            <a:spLocks/>
          </p:cNvSpPr>
          <p:nvPr/>
        </p:nvSpPr>
        <p:spPr>
          <a:xfrm>
            <a:off x="403678" y="1881944"/>
            <a:ext cx="6720453" cy="452092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a-DK" sz="1400" b="1">
                <a:solidFill>
                  <a:schemeClr val="accent4"/>
                </a:solidFill>
                <a:latin typeface="Avenir Next"/>
              </a:rPr>
              <a:t>Tab af faglighed og refleksion: </a:t>
            </a:r>
            <a:r>
              <a:rPr lang="da-DK" sz="1400">
                <a:solidFill>
                  <a:schemeClr val="accent4"/>
                </a:solidFill>
                <a:latin typeface="Avenir Next"/>
              </a:rPr>
              <a:t>Der udtrykkes bekymring for, at medarbejdere kan miste fornemmelsen for deres egen faglighed, faglig eftertanke og mellemregningerne i arbejdet. </a:t>
            </a:r>
          </a:p>
          <a:p>
            <a:pPr marL="342900" indent="-342900">
              <a:buFont typeface="Arial" panose="020B0604020202020204" pitchFamily="34" charset="0"/>
              <a:buChar char="•"/>
            </a:pPr>
            <a:r>
              <a:rPr lang="da-DK" sz="1400" b="1">
                <a:solidFill>
                  <a:schemeClr val="accent4"/>
                </a:solidFill>
                <a:latin typeface="Avenir Next"/>
              </a:rPr>
              <a:t>Mangel på kompetencer: </a:t>
            </a:r>
            <a:r>
              <a:rPr lang="da-DK" sz="1400">
                <a:solidFill>
                  <a:schemeClr val="accent4"/>
                </a:solidFill>
                <a:latin typeface="Avenir Next"/>
              </a:rPr>
              <a:t>Det fremhæves at uden grundlæggende teknologiforståelse og AI-dannelse kan fejlkilder, bias og misforståelser vokse — og svække den den kritiske tænkning.</a:t>
            </a:r>
            <a:endParaRPr lang="da-DK" sz="1400" b="1">
              <a:solidFill>
                <a:schemeClr val="accent4"/>
              </a:solidFill>
              <a:latin typeface="Avenir Next"/>
            </a:endParaRPr>
          </a:p>
          <a:p>
            <a:pPr marL="342900" indent="-342900">
              <a:buFont typeface="Arial" panose="020B0604020202020204" pitchFamily="34" charset="0"/>
              <a:buChar char="•"/>
            </a:pPr>
            <a:r>
              <a:rPr lang="da-DK" sz="1400" b="1">
                <a:solidFill>
                  <a:schemeClr val="accent4"/>
                </a:solidFill>
                <a:latin typeface="Avenir Next"/>
              </a:rPr>
              <a:t>Etiske dilemmaer: </a:t>
            </a:r>
            <a:r>
              <a:rPr lang="da-DK" sz="1400">
                <a:solidFill>
                  <a:schemeClr val="accent4"/>
                </a:solidFill>
                <a:latin typeface="Avenir Next"/>
              </a:rPr>
              <a:t>Etiske dilemmaer fylder meget i forhold til, om AI styrker eller svækker velfærden. Datasikkerhed og behandling af personfølsomme oplysninger giver dilemmaer. </a:t>
            </a:r>
            <a:endParaRPr lang="da-DK" sz="1400" b="1">
              <a:solidFill>
                <a:schemeClr val="accent4"/>
              </a:solidFill>
              <a:latin typeface="Avenir Next"/>
            </a:endParaRPr>
          </a:p>
          <a:p>
            <a:pPr marL="342900" indent="-342900">
              <a:buFont typeface="Arial" panose="020B0604020202020204" pitchFamily="34" charset="0"/>
              <a:buChar char="•"/>
            </a:pPr>
            <a:r>
              <a:rPr lang="da-DK" sz="1400" b="1">
                <a:solidFill>
                  <a:schemeClr val="accent4"/>
                </a:solidFill>
                <a:latin typeface="Avenir Next"/>
              </a:rPr>
              <a:t>Ulighed og utryghed i udviklingen:</a:t>
            </a:r>
            <a:r>
              <a:rPr lang="da-DK" sz="1400">
                <a:solidFill>
                  <a:schemeClr val="accent4"/>
                </a:solidFill>
                <a:latin typeface="Avenir Next"/>
              </a:rPr>
              <a:t> Der er opmærksomhed på risikoen for et A- og B-hold, hvor nogle medarbejdere får forspring, mens andre bliver hægtet af.</a:t>
            </a:r>
            <a:endParaRPr lang="da-DK" sz="1400" b="1">
              <a:solidFill>
                <a:schemeClr val="accent4"/>
              </a:solidFill>
              <a:latin typeface="Avenir Next"/>
            </a:endParaRPr>
          </a:p>
          <a:p>
            <a:pPr marL="342900" indent="-342900">
              <a:buFont typeface="Arial" panose="020B0604020202020204" pitchFamily="34" charset="0"/>
              <a:buChar char="•"/>
            </a:pPr>
            <a:r>
              <a:rPr lang="da-DK" sz="1400" b="1">
                <a:solidFill>
                  <a:schemeClr val="accent4"/>
                </a:solidFill>
                <a:latin typeface="Avenir Next"/>
              </a:rPr>
              <a:t>Klima og energiforbrug: </a:t>
            </a:r>
            <a:r>
              <a:rPr lang="da-DK" sz="1400">
                <a:solidFill>
                  <a:schemeClr val="accent4"/>
                </a:solidFill>
                <a:latin typeface="Avenir Next"/>
              </a:rPr>
              <a:t>Flere fremhæver det høje og uigennemskuelige energiforbrug med AI og konsekvenserne for klimaet.</a:t>
            </a:r>
            <a:endParaRPr lang="da-DK" sz="1400" i="1">
              <a:solidFill>
                <a:schemeClr val="accent4"/>
              </a:solidFill>
              <a:latin typeface="Avenir Next"/>
            </a:endParaRPr>
          </a:p>
          <a:p>
            <a:br>
              <a:rPr lang="da-DK" sz="1400" i="1">
                <a:latin typeface="Avenir Next"/>
              </a:rPr>
            </a:br>
            <a:r>
              <a:rPr lang="da-DK" sz="1400" i="1">
                <a:solidFill>
                  <a:schemeClr val="accent4"/>
                </a:solidFill>
                <a:latin typeface="Avenir Next"/>
              </a:rPr>
              <a:t>Kilde: Projektets AI-laboratorier og </a:t>
            </a:r>
            <a:r>
              <a:rPr lang="da-DK" sz="1400" i="1" err="1">
                <a:solidFill>
                  <a:schemeClr val="accent4"/>
                </a:solidFill>
                <a:latin typeface="Avenir Next"/>
              </a:rPr>
              <a:t>casedialoger</a:t>
            </a:r>
            <a:r>
              <a:rPr lang="da-DK" sz="1400" i="1">
                <a:solidFill>
                  <a:schemeClr val="accent4"/>
                </a:solidFill>
                <a:latin typeface="Avenir Next"/>
              </a:rPr>
              <a:t>.</a:t>
            </a:r>
            <a:endParaRPr lang="da-DK" sz="1400" i="1">
              <a:solidFill>
                <a:schemeClr val="accent4"/>
              </a:solidFill>
            </a:endParaRPr>
          </a:p>
        </p:txBody>
      </p:sp>
      <p:sp>
        <p:nvSpPr>
          <p:cNvPr id="25" name="Rektangel 24">
            <a:extLst>
              <a:ext uri="{FF2B5EF4-FFF2-40B4-BE49-F238E27FC236}">
                <a16:creationId xmlns:a16="http://schemas.microsoft.com/office/drawing/2014/main" id="{0034A4B5-DAFF-221F-B535-57F83D57A630}"/>
              </a:ext>
            </a:extLst>
          </p:cNvPr>
          <p:cNvSpPr/>
          <p:nvPr/>
        </p:nvSpPr>
        <p:spPr>
          <a:xfrm>
            <a:off x="1292176" y="5962305"/>
            <a:ext cx="8423325"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chemeClr val="accent4"/>
                </a:solidFill>
              </a:rPr>
              <a:t>Hvordan svarer disse udfordringer overens med dem vi ser?</a:t>
            </a:r>
          </a:p>
        </p:txBody>
      </p:sp>
      <p:sp>
        <p:nvSpPr>
          <p:cNvPr id="8" name="Rektangulær billedforklaring 7">
            <a:extLst>
              <a:ext uri="{FF2B5EF4-FFF2-40B4-BE49-F238E27FC236}">
                <a16:creationId xmlns:a16="http://schemas.microsoft.com/office/drawing/2014/main" id="{C2B5E46D-3C28-6A10-2741-E0BEBB46EFED}"/>
              </a:ext>
            </a:extLst>
          </p:cNvPr>
          <p:cNvSpPr/>
          <p:nvPr/>
        </p:nvSpPr>
        <p:spPr>
          <a:xfrm>
            <a:off x="8294715" y="1064525"/>
            <a:ext cx="2994411" cy="1907264"/>
          </a:xfrm>
          <a:prstGeom prst="wedge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r>
              <a:rPr lang="da-DK" sz="1400" b="1" i="1">
                <a:solidFill>
                  <a:schemeClr val="tx1"/>
                </a:solidFill>
              </a:rPr>
              <a:t>Der er forskning, der peger på, at hvor man har </a:t>
            </a:r>
            <a:r>
              <a:rPr lang="da-DK" sz="1400" b="1" i="1" err="1">
                <a:solidFill>
                  <a:schemeClr val="tx1"/>
                </a:solidFill>
              </a:rPr>
              <a:t>implemen-teret</a:t>
            </a:r>
            <a:r>
              <a:rPr lang="da-DK" sz="1400" b="1" i="1">
                <a:solidFill>
                  <a:schemeClr val="tx1"/>
                </a:solidFill>
              </a:rPr>
              <a:t> det, så begynder man ligesom at lade sine </a:t>
            </a:r>
            <a:r>
              <a:rPr lang="da-DK" sz="1400" b="1" i="1" err="1">
                <a:solidFill>
                  <a:schemeClr val="tx1"/>
                </a:solidFill>
              </a:rPr>
              <a:t>beslutnin-ger</a:t>
            </a:r>
            <a:r>
              <a:rPr lang="da-DK" sz="1400" b="1" i="1">
                <a:solidFill>
                  <a:schemeClr val="tx1"/>
                </a:solidFill>
              </a:rPr>
              <a:t> hvile mere og mere på den her AI – og til sidst følger man måske bare den.</a:t>
            </a:r>
          </a:p>
        </p:txBody>
      </p:sp>
      <p:sp>
        <p:nvSpPr>
          <p:cNvPr id="9" name="Tekstfelt 8">
            <a:extLst>
              <a:ext uri="{FF2B5EF4-FFF2-40B4-BE49-F238E27FC236}">
                <a16:creationId xmlns:a16="http://schemas.microsoft.com/office/drawing/2014/main" id="{3163FD8E-F64B-FD56-51D0-6EC1C45E8966}"/>
              </a:ext>
            </a:extLst>
          </p:cNvPr>
          <p:cNvSpPr txBox="1"/>
          <p:nvPr/>
        </p:nvSpPr>
        <p:spPr>
          <a:xfrm>
            <a:off x="9532573" y="3059668"/>
            <a:ext cx="2460384" cy="461665"/>
          </a:xfrm>
          <a:prstGeom prst="rect">
            <a:avLst/>
          </a:prstGeom>
          <a:noFill/>
        </p:spPr>
        <p:txBody>
          <a:bodyPr wrap="square">
            <a:spAutoFit/>
          </a:bodyPr>
          <a:lstStyle/>
          <a:p>
            <a:r>
              <a:rPr lang="da-DK" sz="1200" b="1">
                <a:solidFill>
                  <a:srgbClr val="2AB4A3"/>
                </a:solidFill>
                <a:latin typeface="Avenir Next" panose="020B0503020202020204" pitchFamily="34" charset="0"/>
                <a:ea typeface="Calibri" panose="020F0502020204030204" pitchFamily="34" charset="0"/>
                <a:cs typeface="Times New Roman" panose="02020603050405020304" pitchFamily="18" charset="0"/>
              </a:rPr>
              <a:t>Niels Bjørn Grund Petersen</a:t>
            </a:r>
            <a:br>
              <a:rPr lang="da-DK" sz="1200">
                <a:solidFill>
                  <a:srgbClr val="2AB4A3"/>
                </a:solidFill>
                <a:latin typeface="Avenir Next" panose="020B0503020202020204" pitchFamily="34" charset="0"/>
                <a:ea typeface="Calibri" panose="020F0502020204030204" pitchFamily="34" charset="0"/>
                <a:cs typeface="Times New Roman" panose="02020603050405020304" pitchFamily="18" charset="0"/>
              </a:rPr>
            </a:br>
            <a:r>
              <a:rPr lang="da-DK" sz="1200">
                <a:solidFill>
                  <a:srgbClr val="2AB4A3"/>
                </a:solidFill>
                <a:latin typeface="Avenir Next" panose="020B0503020202020204" pitchFamily="34" charset="0"/>
                <a:ea typeface="Calibri" panose="020F0502020204030204" pitchFamily="34" charset="0"/>
                <a:cs typeface="Times New Roman" panose="02020603050405020304" pitchFamily="18" charset="0"/>
              </a:rPr>
              <a:t>Seniorforsker, VIVE</a:t>
            </a:r>
          </a:p>
        </p:txBody>
      </p:sp>
      <p:pic>
        <p:nvPicPr>
          <p:cNvPr id="17" name="Grafik 16">
            <a:extLst>
              <a:ext uri="{FF2B5EF4-FFF2-40B4-BE49-F238E27FC236}">
                <a16:creationId xmlns:a16="http://schemas.microsoft.com/office/drawing/2014/main" id="{14B68CF9-530C-1D2D-AFED-B2F7B032D1B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2371" y="283475"/>
            <a:ext cx="1258937" cy="1258937"/>
          </a:xfrm>
          <a:prstGeom prst="rect">
            <a:avLst/>
          </a:prstGeom>
        </p:spPr>
      </p:pic>
      <p:sp>
        <p:nvSpPr>
          <p:cNvPr id="20" name="Rektangulær billedforklaring 19">
            <a:extLst>
              <a:ext uri="{FF2B5EF4-FFF2-40B4-BE49-F238E27FC236}">
                <a16:creationId xmlns:a16="http://schemas.microsoft.com/office/drawing/2014/main" id="{23327A1D-B8AF-6998-1C97-EBD2AA0D09C2}"/>
              </a:ext>
            </a:extLst>
          </p:cNvPr>
          <p:cNvSpPr/>
          <p:nvPr/>
        </p:nvSpPr>
        <p:spPr>
          <a:xfrm>
            <a:off x="8294715" y="3967591"/>
            <a:ext cx="2994411" cy="2054436"/>
          </a:xfrm>
          <a:prstGeom prst="wedge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r>
              <a:rPr lang="da-DK" sz="1400" b="1" i="1">
                <a:solidFill>
                  <a:schemeClr val="tx1"/>
                </a:solidFill>
              </a:rPr>
              <a:t>Opgaverne flytter sig bare – de forsvinder ikke. AI-fejl genereres langt bredere. Oprydning og fejlretning kommer derfor til at fylde mere med fare for, at det sjove faglige bliver varetaget af AI og oprydning af os.</a:t>
            </a:r>
          </a:p>
        </p:txBody>
      </p:sp>
      <p:sp>
        <p:nvSpPr>
          <p:cNvPr id="21" name="Tekstfelt 20">
            <a:extLst>
              <a:ext uri="{FF2B5EF4-FFF2-40B4-BE49-F238E27FC236}">
                <a16:creationId xmlns:a16="http://schemas.microsoft.com/office/drawing/2014/main" id="{FB460D59-4668-3176-0057-CF525972C296}"/>
              </a:ext>
            </a:extLst>
          </p:cNvPr>
          <p:cNvSpPr txBox="1"/>
          <p:nvPr/>
        </p:nvSpPr>
        <p:spPr>
          <a:xfrm>
            <a:off x="9564749" y="6022027"/>
            <a:ext cx="2460384" cy="461665"/>
          </a:xfrm>
          <a:prstGeom prst="rect">
            <a:avLst/>
          </a:prstGeom>
          <a:noFill/>
        </p:spPr>
        <p:txBody>
          <a:bodyPr wrap="square">
            <a:spAutoFit/>
          </a:bodyPr>
          <a:lstStyle/>
          <a:p>
            <a:r>
              <a:rPr lang="da-DK" sz="1200" b="1">
                <a:solidFill>
                  <a:srgbClr val="2AB4A3"/>
                </a:solidFill>
                <a:latin typeface="Avenir Next" panose="020B0503020202020204" pitchFamily="34" charset="0"/>
                <a:ea typeface="Calibri" panose="020F0502020204030204" pitchFamily="34" charset="0"/>
                <a:cs typeface="Times New Roman" panose="02020603050405020304" pitchFamily="18" charset="0"/>
              </a:rPr>
              <a:t>Deltager på Fremfærd-projektets AI-laboratorium</a:t>
            </a:r>
            <a:endParaRPr lang="da-DK" sz="1200">
              <a:solidFill>
                <a:srgbClr val="2AB4A3"/>
              </a:solidFill>
              <a:latin typeface="Avenir Next" panose="020B0503020202020204" pitchFamily="34" charset="0"/>
              <a:ea typeface="Calibri" panose="020F0502020204030204" pitchFamily="34" charset="0"/>
              <a:cs typeface="Times New Roman" panose="02020603050405020304" pitchFamily="18" charset="0"/>
            </a:endParaRPr>
          </a:p>
        </p:txBody>
      </p:sp>
      <p:pic>
        <p:nvPicPr>
          <p:cNvPr id="22" name="Grafik 21">
            <a:extLst>
              <a:ext uri="{FF2B5EF4-FFF2-40B4-BE49-F238E27FC236}">
                <a16:creationId xmlns:a16="http://schemas.microsoft.com/office/drawing/2014/main" id="{0F44D7F2-328D-2318-FC51-12D7B206C84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40590" y="3196874"/>
            <a:ext cx="1258937" cy="1258937"/>
          </a:xfrm>
          <a:prstGeom prst="rect">
            <a:avLst/>
          </a:prstGeom>
        </p:spPr>
      </p:pic>
      <p:pic>
        <p:nvPicPr>
          <p:cNvPr id="26" name="Grafik 25">
            <a:extLst>
              <a:ext uri="{FF2B5EF4-FFF2-40B4-BE49-F238E27FC236}">
                <a16:creationId xmlns:a16="http://schemas.microsoft.com/office/drawing/2014/main" id="{08341EF2-0D5E-5F56-1D39-C4A7ADC15FB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7776" y="5763294"/>
            <a:ext cx="914400" cy="914400"/>
          </a:xfrm>
          <a:prstGeom prst="rect">
            <a:avLst/>
          </a:prstGeom>
        </p:spPr>
      </p:pic>
    </p:spTree>
    <p:extLst>
      <p:ext uri="{BB962C8B-B14F-4D97-AF65-F5344CB8AC3E}">
        <p14:creationId xmlns:p14="http://schemas.microsoft.com/office/powerpoint/2010/main" val="438038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3B4A3">
            <a:alpha val="20000"/>
          </a:srgbClr>
        </a:solidFill>
        <a:effectLst/>
      </p:bgPr>
    </p:bg>
    <p:spTree>
      <p:nvGrpSpPr>
        <p:cNvPr id="1" name="">
          <a:extLst>
            <a:ext uri="{FF2B5EF4-FFF2-40B4-BE49-F238E27FC236}">
              <a16:creationId xmlns:a16="http://schemas.microsoft.com/office/drawing/2014/main" id="{334626C5-3119-58C4-928B-9C61C6851365}"/>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064CB365-C409-A002-FE4C-6D38519C4235}"/>
              </a:ext>
            </a:extLst>
          </p:cNvPr>
          <p:cNvSpPr>
            <a:spLocks noChangeAspect="1"/>
          </p:cNvSpPr>
          <p:nvPr/>
        </p:nvSpPr>
        <p:spPr>
          <a:xfrm>
            <a:off x="15160"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1A898"/>
                </a:solidFill>
              </a:rPr>
              <a:t>AI generelt</a:t>
            </a:r>
            <a:endParaRPr lang="da-DK" sz="1200">
              <a:solidFill>
                <a:srgbClr val="11A898"/>
              </a:solidFill>
            </a:endParaRPr>
          </a:p>
        </p:txBody>
      </p:sp>
      <p:sp>
        <p:nvSpPr>
          <p:cNvPr id="4" name="Pladsholder til indhold 3">
            <a:extLst>
              <a:ext uri="{FF2B5EF4-FFF2-40B4-BE49-F238E27FC236}">
                <a16:creationId xmlns:a16="http://schemas.microsoft.com/office/drawing/2014/main" id="{D9F4ED40-0009-6871-B838-B4DD1278F809}"/>
              </a:ext>
            </a:extLst>
          </p:cNvPr>
          <p:cNvSpPr>
            <a:spLocks noGrp="1"/>
          </p:cNvSpPr>
          <p:nvPr>
            <p:ph type="title" idx="4294967295"/>
          </p:nvPr>
        </p:nvSpPr>
        <p:spPr>
          <a:xfrm>
            <a:off x="592137" y="992188"/>
            <a:ext cx="8991249" cy="18462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da-DK" sz="4000" b="1" i="0" u="none" strike="noStrike" kern="1200" cap="none" spc="0" normalizeH="0" baseline="0" noProof="0">
                <a:ln>
                  <a:noFill/>
                </a:ln>
                <a:solidFill>
                  <a:srgbClr val="13B4A3"/>
                </a:solidFill>
                <a:effectLst/>
                <a:uLnTx/>
                <a:uFillTx/>
                <a:latin typeface="Avenir Next"/>
                <a:ea typeface="+mn-ea"/>
                <a:cs typeface="+mn-cs"/>
              </a:rPr>
              <a:t>Forudsætninger</a:t>
            </a:r>
            <a:endParaRPr kumimoji="0" lang="da-DK" sz="4000" b="1" i="0" u="none" strike="noStrike" kern="1200" cap="none" spc="0" normalizeH="0" baseline="0" noProof="0">
              <a:ln>
                <a:noFill/>
              </a:ln>
              <a:solidFill>
                <a:srgbClr val="000000"/>
              </a:solidFill>
              <a:effectLst/>
              <a:uLnTx/>
              <a:uFillTx/>
              <a:latin typeface="Avenir Next" panose="020B050302020202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da-DK" sz="4000" b="0" i="0" u="none" strike="noStrike" kern="1200" cap="none" spc="0" normalizeH="0" baseline="0" noProof="0">
                <a:ln>
                  <a:noFill/>
                </a:ln>
                <a:solidFill>
                  <a:srgbClr val="13B4A3"/>
                </a:solidFill>
                <a:effectLst/>
                <a:uLnTx/>
                <a:uFillTx/>
                <a:latin typeface="Avenir Next"/>
                <a:ea typeface="+mn-ea"/>
                <a:cs typeface="+mn-cs"/>
              </a:rPr>
              <a:t>Fem centrale forudsætninger med AI</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12" name="Pladsholder til indhold 1">
            <a:extLst>
              <a:ext uri="{FF2B5EF4-FFF2-40B4-BE49-F238E27FC236}">
                <a16:creationId xmlns:a16="http://schemas.microsoft.com/office/drawing/2014/main" id="{B07C4930-112F-DB7F-CBC7-83088F6C8559}"/>
              </a:ext>
            </a:extLst>
          </p:cNvPr>
          <p:cNvSpPr txBox="1">
            <a:spLocks/>
          </p:cNvSpPr>
          <p:nvPr/>
        </p:nvSpPr>
        <p:spPr>
          <a:xfrm>
            <a:off x="713813" y="3233106"/>
            <a:ext cx="6198783" cy="3622996"/>
          </a:xfrm>
          <a:prstGeom prst="rect">
            <a:avLst/>
          </a:prstGeom>
        </p:spPr>
        <p:txBody>
          <a:bodyPr vert="horz" lIns="91440" tIns="45720" rIns="91440" bIns="45720" rtlCol="0" anchor="t">
            <a:noAutofit/>
          </a:bodyPr>
          <a:lstStyle>
            <a:defPPr>
              <a:defRPr lang="da-DK"/>
            </a:defPPr>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700" b="1">
                <a:solidFill>
                  <a:srgbClr val="2AB4A3"/>
                </a:solidFill>
                <a:latin typeface="Avenir Next"/>
              </a:rPr>
              <a:t>Afsnittet indeholder:</a:t>
            </a:r>
            <a:br>
              <a:rPr lang="da-DK" sz="1400" b="1">
                <a:latin typeface="Avenir Next"/>
              </a:rPr>
            </a:br>
            <a:endParaRPr lang="da-DK" sz="1400" b="1">
              <a:solidFill>
                <a:srgbClr val="2AB4A3"/>
              </a:solidFill>
              <a:latin typeface="Avenir Next"/>
            </a:endParaRPr>
          </a:p>
          <a:p>
            <a:pPr marL="285750" indent="-285750">
              <a:lnSpc>
                <a:spcPct val="100000"/>
              </a:lnSpc>
              <a:spcBef>
                <a:spcPts val="0"/>
              </a:spcBef>
              <a:buAutoNum type="arabicPeriod"/>
            </a:pPr>
            <a:r>
              <a:rPr lang="da-DK" sz="1400" b="1">
                <a:solidFill>
                  <a:srgbClr val="13B4A3"/>
                </a:solidFill>
                <a:latin typeface="Avenir Next"/>
              </a:rPr>
              <a:t>Politik og strategi: </a:t>
            </a:r>
            <a:r>
              <a:rPr lang="da-DK" sz="1400" i="1">
                <a:solidFill>
                  <a:srgbClr val="13B4A3"/>
                </a:solidFill>
                <a:latin typeface="Avenir Next"/>
              </a:rPr>
              <a:t>Hvilken overordnet retning er der sat for AI-udviklingen?</a:t>
            </a:r>
            <a:br>
              <a:rPr lang="da-DK" sz="1400" i="1">
                <a:latin typeface="Avenir Next"/>
              </a:rPr>
            </a:br>
            <a:endParaRPr lang="da-DK" sz="1400">
              <a:latin typeface="Avenir Next"/>
            </a:endParaRPr>
          </a:p>
          <a:p>
            <a:pPr marL="285750" indent="-285750">
              <a:lnSpc>
                <a:spcPct val="100000"/>
              </a:lnSpc>
              <a:spcBef>
                <a:spcPts val="0"/>
              </a:spcBef>
              <a:buAutoNum type="arabicPeriod"/>
            </a:pPr>
            <a:r>
              <a:rPr lang="da-DK" sz="1400" b="1">
                <a:solidFill>
                  <a:srgbClr val="13B4A3"/>
                </a:solidFill>
                <a:latin typeface="Avenir Next"/>
              </a:rPr>
              <a:t>Teknik: </a:t>
            </a:r>
            <a:r>
              <a:rPr lang="da-DK" sz="1400" i="1">
                <a:solidFill>
                  <a:srgbClr val="13B4A3"/>
                </a:solidFill>
                <a:latin typeface="Avenir Next"/>
              </a:rPr>
              <a:t>Hvor moden er forskellige AI-teknologier på vores område?</a:t>
            </a:r>
            <a:br>
              <a:rPr lang="da-DK" sz="1400" i="1">
                <a:latin typeface="Avenir Next"/>
              </a:rPr>
            </a:br>
            <a:endParaRPr lang="da-DK" sz="1400" i="1">
              <a:solidFill>
                <a:srgbClr val="000000"/>
              </a:solidFill>
              <a:latin typeface="Avenir Next"/>
            </a:endParaRPr>
          </a:p>
          <a:p>
            <a:pPr marL="285750" indent="-285750">
              <a:lnSpc>
                <a:spcPct val="100000"/>
              </a:lnSpc>
              <a:spcBef>
                <a:spcPts val="0"/>
              </a:spcBef>
              <a:buAutoNum type="arabicPeriod"/>
            </a:pPr>
            <a:r>
              <a:rPr lang="da-DK" sz="1400" b="1">
                <a:solidFill>
                  <a:srgbClr val="13B4A3"/>
                </a:solidFill>
                <a:latin typeface="Avenir Next"/>
              </a:rPr>
              <a:t>Lovgivning: </a:t>
            </a:r>
            <a:r>
              <a:rPr lang="da-DK" sz="1400" i="1">
                <a:solidFill>
                  <a:srgbClr val="13B4A3"/>
                </a:solidFill>
                <a:latin typeface="Avenir Next"/>
              </a:rPr>
              <a:t>Hvordan er det tilladt at bruge AI?</a:t>
            </a:r>
            <a:br>
              <a:rPr lang="da-DK" sz="1400" i="1">
                <a:latin typeface="Avenir Next"/>
              </a:rPr>
            </a:br>
            <a:endParaRPr lang="en-US" sz="1400" i="1">
              <a:solidFill>
                <a:srgbClr val="000000"/>
              </a:solidFill>
            </a:endParaRPr>
          </a:p>
          <a:p>
            <a:pPr marL="285750" indent="-285750">
              <a:lnSpc>
                <a:spcPct val="100000"/>
              </a:lnSpc>
              <a:spcBef>
                <a:spcPts val="0"/>
              </a:spcBef>
              <a:buAutoNum type="arabicPeriod"/>
            </a:pPr>
            <a:r>
              <a:rPr lang="da-DK" sz="1400" b="1">
                <a:solidFill>
                  <a:srgbClr val="13B4A3"/>
                </a:solidFill>
                <a:latin typeface="Avenir Next"/>
              </a:rPr>
              <a:t>Kompetencer: </a:t>
            </a:r>
            <a:r>
              <a:rPr lang="da-DK" sz="1400" i="1">
                <a:solidFill>
                  <a:srgbClr val="13B4A3"/>
                </a:solidFill>
                <a:latin typeface="Avenir Next"/>
              </a:rPr>
              <a:t>Hvad skal vi kunne som organisation for at tage teknologien i brug?  </a:t>
            </a:r>
            <a:br>
              <a:rPr lang="da-DK" sz="1400" i="1">
                <a:latin typeface="Avenir Next"/>
              </a:rPr>
            </a:br>
            <a:endParaRPr lang="en-US" sz="1400" i="1">
              <a:solidFill>
                <a:srgbClr val="000000"/>
              </a:solidFill>
            </a:endParaRPr>
          </a:p>
          <a:p>
            <a:pPr marL="285750" indent="-285750">
              <a:lnSpc>
                <a:spcPct val="100000"/>
              </a:lnSpc>
              <a:spcBef>
                <a:spcPts val="0"/>
              </a:spcBef>
              <a:buAutoNum type="arabicPeriod"/>
            </a:pPr>
            <a:r>
              <a:rPr lang="da-DK" sz="1400" b="1">
                <a:solidFill>
                  <a:srgbClr val="13B4A3"/>
                </a:solidFill>
                <a:latin typeface="Avenir Next"/>
              </a:rPr>
              <a:t>Ledelse: </a:t>
            </a:r>
            <a:r>
              <a:rPr lang="da-DK" sz="1400" i="1">
                <a:solidFill>
                  <a:srgbClr val="13B4A3"/>
                </a:solidFill>
                <a:latin typeface="Avenir Next"/>
              </a:rPr>
              <a:t>Hvilke krav stiller processen til vores ledelse og organisation?</a:t>
            </a:r>
            <a:endParaRPr lang="da-DK" sz="1400" i="1">
              <a:latin typeface="Avenir Next"/>
            </a:endParaRPr>
          </a:p>
        </p:txBody>
      </p:sp>
      <p:pic>
        <p:nvPicPr>
          <p:cNvPr id="15" name="Billede 14">
            <a:extLst>
              <a:ext uri="{FF2B5EF4-FFF2-40B4-BE49-F238E27FC236}">
                <a16:creationId xmlns:a16="http://schemas.microsoft.com/office/drawing/2014/main" id="{60F7060A-095F-A891-8512-AEF5976C4A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71733" y="3233106"/>
            <a:ext cx="2730844" cy="1705232"/>
          </a:xfrm>
          <a:prstGeom prst="rect">
            <a:avLst/>
          </a:prstGeom>
        </p:spPr>
      </p:pic>
      <p:sp>
        <p:nvSpPr>
          <p:cNvPr id="5" name="Rektangel 4">
            <a:extLst>
              <a:ext uri="{FF2B5EF4-FFF2-40B4-BE49-F238E27FC236}">
                <a16:creationId xmlns:a16="http://schemas.microsoft.com/office/drawing/2014/main" id="{FA807070-AE6F-E9DF-19B3-3717E86A37BD}"/>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7" name="Rektangel 6">
            <a:extLst>
              <a:ext uri="{FF2B5EF4-FFF2-40B4-BE49-F238E27FC236}">
                <a16:creationId xmlns:a16="http://schemas.microsoft.com/office/drawing/2014/main" id="{5E9C2F13-008D-1820-AFF8-3FB9F26E5310}"/>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8" name="Rektangel 7">
            <a:extLst>
              <a:ext uri="{FF2B5EF4-FFF2-40B4-BE49-F238E27FC236}">
                <a16:creationId xmlns:a16="http://schemas.microsoft.com/office/drawing/2014/main" id="{1D87A4E7-2BF8-5766-009C-0A48B987EA95}"/>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9" name="Rektangel 8">
            <a:extLst>
              <a:ext uri="{FF2B5EF4-FFF2-40B4-BE49-F238E27FC236}">
                <a16:creationId xmlns:a16="http://schemas.microsoft.com/office/drawing/2014/main" id="{69AA626A-BFD8-5A28-3C81-E54929CA6BD6}"/>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rgbClr val="2A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Forudsætninger</a:t>
            </a:r>
          </a:p>
        </p:txBody>
      </p:sp>
      <p:sp>
        <p:nvSpPr>
          <p:cNvPr id="10" name="Rektangel 9">
            <a:extLst>
              <a:ext uri="{FF2B5EF4-FFF2-40B4-BE49-F238E27FC236}">
                <a16:creationId xmlns:a16="http://schemas.microsoft.com/office/drawing/2014/main" id="{7915C252-3A42-B5AC-396A-9A142659FDBF}"/>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endParaRPr lang="da-DK" sz="1200">
              <a:solidFill>
                <a:srgbClr val="000000"/>
              </a:solidFill>
            </a:endParaRPr>
          </a:p>
        </p:txBody>
      </p:sp>
      <p:sp>
        <p:nvSpPr>
          <p:cNvPr id="2" name="Rektangel 1">
            <a:extLst>
              <a:ext uri="{FF2B5EF4-FFF2-40B4-BE49-F238E27FC236}">
                <a16:creationId xmlns:a16="http://schemas.microsoft.com/office/drawing/2014/main" id="{343BB564-29DA-6F69-B2EC-0A18B21EE4C5}"/>
              </a:ext>
              <a:ext uri="{C183D7F6-B498-43B3-948B-1728B52AA6E4}">
                <adec:decorative xmlns:adec="http://schemas.microsoft.com/office/drawing/2017/decorative" val="1"/>
              </a:ext>
            </a:extLst>
          </p:cNvPr>
          <p:cNvSpPr/>
          <p:nvPr/>
        </p:nvSpPr>
        <p:spPr>
          <a:xfrm>
            <a:off x="8171734" y="3236838"/>
            <a:ext cx="2730843" cy="1705233"/>
          </a:xfrm>
          <a:prstGeom prst="rect">
            <a:avLst/>
          </a:prstGeom>
          <a:noFill/>
          <a:ln>
            <a:solidFill>
              <a:srgbClr val="14B4A3"/>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3" name="Pladsholder til indhold 17">
            <a:extLst>
              <a:ext uri="{FF2B5EF4-FFF2-40B4-BE49-F238E27FC236}">
                <a16:creationId xmlns:a16="http://schemas.microsoft.com/office/drawing/2014/main" id="{160287BC-4784-A553-9671-29499803037A}"/>
              </a:ext>
              <a:ext uri="{C183D7F6-B498-43B3-948B-1728B52AA6E4}">
                <adec:decorative xmlns:adec="http://schemas.microsoft.com/office/drawing/2017/decorative" val="1"/>
              </a:ext>
            </a:extLst>
          </p:cNvPr>
          <p:cNvPicPr>
            <a:picLocks noGrp="1" noChangeAspect="1"/>
          </p:cNvPicPr>
          <p:nvPr>
            <p:ph sz="half" idx="1"/>
          </p:nvPr>
        </p:nvPicPr>
        <p:blipFill>
          <a:blip r:embed="rId4">
            <a:extLst>
              <a:ext uri="{96DAC541-7B7A-43D3-8B79-37D633B846F1}">
                <asvg:svgBlip xmlns:asvg="http://schemas.microsoft.com/office/drawing/2016/SVG/main" r:embed="rId5"/>
              </a:ext>
            </a:extLst>
          </a:blip>
          <a:srcRect l="23276" t="25734" r="25246" b="41353"/>
          <a:stretch>
            <a:fillRect/>
          </a:stretch>
        </p:blipFill>
        <p:spPr>
          <a:xfrm>
            <a:off x="8302054" y="3366584"/>
            <a:ext cx="2261287" cy="1445740"/>
          </a:xfrm>
        </p:spPr>
      </p:pic>
      <p:sp>
        <p:nvSpPr>
          <p:cNvPr id="11" name="Pladsholder til tekst 6">
            <a:extLst>
              <a:ext uri="{FF2B5EF4-FFF2-40B4-BE49-F238E27FC236}">
                <a16:creationId xmlns:a16="http://schemas.microsoft.com/office/drawing/2014/main" id="{3334A006-D737-FB32-6A33-F86BE1D4EBC3}"/>
              </a:ext>
            </a:extLst>
          </p:cNvPr>
          <p:cNvSpPr txBox="1">
            <a:spLocks/>
          </p:cNvSpPr>
          <p:nvPr/>
        </p:nvSpPr>
        <p:spPr>
          <a:xfrm>
            <a:off x="8171734" y="5071817"/>
            <a:ext cx="2730843" cy="8544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600" b="1">
                <a:solidFill>
                  <a:srgbClr val="14B4A3"/>
                </a:solidFill>
                <a:latin typeface="Avenir Next"/>
              </a:rPr>
              <a:t>Forudsætninger med AI</a:t>
            </a:r>
            <a:endParaRPr kumimoji="0" lang="da-DK" sz="1600" b="1" strike="noStrike" kern="1200" cap="none" spc="0" normalizeH="0" baseline="0" noProof="0">
              <a:ln>
                <a:noFill/>
              </a:ln>
              <a:solidFill>
                <a:srgbClr val="14B4A3"/>
              </a:solidFill>
              <a:effectLst/>
              <a:uLnTx/>
              <a:uFillTx/>
              <a:latin typeface="Avenir Next" panose="020B0503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600" i="1" u="sng" strike="noStrike" kern="1200" cap="none" spc="0" normalizeH="0" baseline="0" noProof="0">
                <a:ln>
                  <a:noFill/>
                </a:ln>
                <a:solidFill>
                  <a:srgbClr val="14B4A3"/>
                </a:solidFill>
                <a:effectLst/>
                <a:uLnTx/>
                <a:uFillTx/>
                <a:latin typeface="Avenir Next"/>
                <a:hlinkClick r:id="rId6">
                  <a:extLst>
                    <a:ext uri="{A12FA001-AC4F-418D-AE19-62706E023703}">
                      <ahyp:hlinkClr xmlns:ahyp="http://schemas.microsoft.com/office/drawing/2018/hyperlinkcolor" val="tx"/>
                    </a:ext>
                  </a:extLst>
                </a:hlinkClick>
              </a:rPr>
              <a:t>Se </a:t>
            </a:r>
            <a:r>
              <a:rPr lang="da-DK" sz="1600" i="1" u="sng">
                <a:solidFill>
                  <a:srgbClr val="14B4A3"/>
                </a:solidFill>
                <a:latin typeface="Avenir Next"/>
                <a:hlinkClick r:id="rId6">
                  <a:extLst>
                    <a:ext uri="{A12FA001-AC4F-418D-AE19-62706E023703}">
                      <ahyp:hlinkClr xmlns:ahyp="http://schemas.microsoft.com/office/drawing/2018/hyperlinkcolor" val="tx"/>
                    </a:ext>
                  </a:extLst>
                </a:hlinkClick>
              </a:rPr>
              <a:t>introduktions</a:t>
            </a:r>
            <a:r>
              <a:rPr kumimoji="0" lang="da-DK" sz="1600" i="1" u="sng" strike="noStrike" kern="1200" cap="none" spc="0" normalizeH="0" baseline="0" noProof="0">
                <a:ln>
                  <a:noFill/>
                </a:ln>
                <a:solidFill>
                  <a:srgbClr val="14B4A3"/>
                </a:solidFill>
                <a:effectLst/>
                <a:uLnTx/>
                <a:uFillTx/>
                <a:latin typeface="Avenir Next"/>
                <a:hlinkClick r:id="rId6">
                  <a:extLst>
                    <a:ext uri="{A12FA001-AC4F-418D-AE19-62706E023703}">
                      <ahyp:hlinkClr xmlns:ahyp="http://schemas.microsoft.com/office/drawing/2018/hyperlinkcolor" val="tx"/>
                    </a:ext>
                  </a:extLst>
                </a:hlinkClick>
              </a:rPr>
              <a:t>video</a:t>
            </a:r>
            <a:endParaRPr lang="da-DK" sz="1600" i="1" u="sng" strike="noStrike" kern="1200" cap="none" spc="0" normalizeH="0" baseline="0" noProof="0">
              <a:ln>
                <a:noFill/>
              </a:ln>
              <a:solidFill>
                <a:srgbClr val="14B4A3"/>
              </a:solidFill>
              <a:effectLst/>
              <a:uLnTx/>
              <a:uFillTx/>
              <a:latin typeface="Avenir Next"/>
            </a:endParaRPr>
          </a:p>
        </p:txBody>
      </p:sp>
    </p:spTree>
    <p:extLst>
      <p:ext uri="{BB962C8B-B14F-4D97-AF65-F5344CB8AC3E}">
        <p14:creationId xmlns:p14="http://schemas.microsoft.com/office/powerpoint/2010/main" val="2761186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3D1CC-F0EC-7D98-42E0-127E4F176AE0}"/>
            </a:ext>
          </a:extLst>
        </p:cNvPr>
        <p:cNvGrpSpPr/>
        <p:nvPr/>
      </p:nvGrpSpPr>
      <p:grpSpPr>
        <a:xfrm>
          <a:off x="0" y="0"/>
          <a:ext cx="0" cy="0"/>
          <a:chOff x="0" y="0"/>
          <a:chExt cx="0" cy="0"/>
        </a:xfrm>
      </p:grpSpPr>
      <p:sp>
        <p:nvSpPr>
          <p:cNvPr id="8" name="Pladsholder til indhold 3">
            <a:extLst>
              <a:ext uri="{FF2B5EF4-FFF2-40B4-BE49-F238E27FC236}">
                <a16:creationId xmlns:a16="http://schemas.microsoft.com/office/drawing/2014/main" id="{44C6EBBC-75D6-8381-F664-494C12487091}"/>
              </a:ext>
            </a:extLst>
          </p:cNvPr>
          <p:cNvSpPr txBox="1">
            <a:spLocks noGrp="1"/>
          </p:cNvSpPr>
          <p:nvPr>
            <p:ph type="title" idx="4294967295"/>
          </p:nvPr>
        </p:nvSpPr>
        <p:spPr>
          <a:xfrm>
            <a:off x="436650" y="592563"/>
            <a:ext cx="7615150" cy="10198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900" b="1" i="0" u="none" strike="noStrike" kern="1200" cap="none" spc="0" normalizeH="0" baseline="0" noProof="0">
                <a:ln>
                  <a:noFill/>
                </a:ln>
                <a:solidFill>
                  <a:srgbClr val="11A898"/>
                </a:solidFill>
                <a:effectLst/>
                <a:uLnTx/>
                <a:uFillTx/>
                <a:latin typeface="Avenir Next"/>
                <a:ea typeface="+mn-ea"/>
                <a:cs typeface="+mn-cs"/>
              </a:rPr>
              <a:t>1. Politik og strategi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a:ln>
                  <a:noFill/>
                </a:ln>
                <a:solidFill>
                  <a:srgbClr val="13B4A3"/>
                </a:solidFill>
                <a:effectLst/>
                <a:uLnTx/>
                <a:uFillTx/>
                <a:latin typeface="Avenir Next"/>
                <a:ea typeface="+mn-ea"/>
                <a:cs typeface="+mn-cs"/>
              </a:rPr>
              <a:t>Hvilken overordnet retning er der sat for AI-udviklingen?</a:t>
            </a:r>
            <a:br>
              <a:rPr kumimoji="0" lang="da-DK" sz="1600" b="0" i="0" u="none" strike="noStrike" kern="1200" cap="none" spc="0" normalizeH="0" baseline="0" noProof="0">
                <a:ln>
                  <a:noFill/>
                </a:ln>
                <a:solidFill>
                  <a:schemeClr val="tx1"/>
                </a:solidFill>
                <a:effectLst/>
                <a:uLnTx/>
                <a:uFillTx/>
                <a:latin typeface="Avenir Next"/>
                <a:ea typeface="+mn-ea"/>
                <a:cs typeface="+mn-cs"/>
              </a:rPr>
            </a:br>
            <a:endParaRPr kumimoji="0" lang="da-DK" sz="1600" b="0" i="0" u="none" strike="noStrike" kern="1200" cap="none" spc="0" normalizeH="0" baseline="0" noProof="0">
              <a:ln>
                <a:noFill/>
              </a:ln>
              <a:solidFill>
                <a:schemeClr val="tx1"/>
              </a:solidFill>
              <a:effectLst/>
              <a:uLnTx/>
              <a:uFillTx/>
              <a:latin typeface="Avenir Next"/>
              <a:ea typeface="+mn-ea"/>
              <a:cs typeface="+mn-cs"/>
            </a:endParaRPr>
          </a:p>
        </p:txBody>
      </p:sp>
      <p:sp>
        <p:nvSpPr>
          <p:cNvPr id="9" name="Tekstfelt 8">
            <a:extLst>
              <a:ext uri="{FF2B5EF4-FFF2-40B4-BE49-F238E27FC236}">
                <a16:creationId xmlns:a16="http://schemas.microsoft.com/office/drawing/2014/main" id="{E234D977-66A2-5933-5A56-FD06969BBB53}"/>
              </a:ext>
            </a:extLst>
          </p:cNvPr>
          <p:cNvSpPr txBox="1"/>
          <p:nvPr/>
        </p:nvSpPr>
        <p:spPr>
          <a:xfrm>
            <a:off x="542741" y="1617148"/>
            <a:ext cx="5066489"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a:solidFill>
                  <a:srgbClr val="000000"/>
                </a:solidFill>
              </a:rPr>
              <a:t>På nationalt niveau</a:t>
            </a:r>
          </a:p>
          <a:p>
            <a:r>
              <a:rPr lang="da-DK" sz="1400">
                <a:solidFill>
                  <a:srgbClr val="000000"/>
                </a:solidFill>
              </a:rPr>
              <a:t>AI har stor national politisk bevågenhed. Der er en udbredt forventnin</a:t>
            </a:r>
            <a:r>
              <a:rPr lang="da-DK" sz="1400"/>
              <a:t>g om, </a:t>
            </a:r>
            <a:r>
              <a:rPr lang="da-DK" sz="1400">
                <a:ea typeface="+mn-lt"/>
                <a:cs typeface="+mn-lt"/>
              </a:rPr>
              <a:t>at den offentlige sektor skal anvende AI til at reducere administration, frigøre arbejdskraft og øge kvaliteten til gavn for borgere og virksomheder.</a:t>
            </a:r>
            <a:endParaRPr lang="da-DK" sz="1400"/>
          </a:p>
          <a:p>
            <a:endParaRPr lang="da-DK" sz="1400">
              <a:solidFill>
                <a:srgbClr val="000000"/>
              </a:solidFill>
            </a:endParaRPr>
          </a:p>
          <a:p>
            <a:r>
              <a:rPr lang="da-DK" sz="1400">
                <a:solidFill>
                  <a:srgbClr val="000000"/>
                </a:solidFill>
              </a:rPr>
              <a:t>Der er nedsat en </a:t>
            </a:r>
            <a:r>
              <a:rPr lang="da-DK" sz="1400"/>
              <a:t>Task Force for kunstig intelligens, gennemført AI-signaturprojekter og tre storskalaprojekter gennemføres fra 2026.</a:t>
            </a:r>
          </a:p>
          <a:p>
            <a:endParaRPr lang="da-DK" sz="1400" b="1"/>
          </a:p>
          <a:p>
            <a:r>
              <a:rPr lang="da-DK" sz="1400" b="1">
                <a:solidFill>
                  <a:srgbClr val="000000"/>
                </a:solidFill>
              </a:rPr>
              <a:t>På kommunalt niveau</a:t>
            </a:r>
            <a:endParaRPr lang="da-DK" sz="1400">
              <a:solidFill>
                <a:srgbClr val="000000"/>
              </a:solidFill>
            </a:endParaRPr>
          </a:p>
          <a:p>
            <a:r>
              <a:rPr lang="da-DK" sz="1400">
                <a:solidFill>
                  <a:srgbClr val="000000"/>
                </a:solidFill>
              </a:rPr>
              <a:t>Nogle kommuner har allerede politikker, strategier eller principper for brugen af AI. Det kan både være på et overordnet niveau og på særlige fagområder. </a:t>
            </a:r>
          </a:p>
          <a:p>
            <a:endParaRPr lang="da-DK" sz="1400">
              <a:solidFill>
                <a:srgbClr val="000000"/>
              </a:solidFill>
            </a:endParaRPr>
          </a:p>
          <a:p>
            <a:r>
              <a:rPr lang="da-DK" sz="1400">
                <a:solidFill>
                  <a:srgbClr val="000000"/>
                </a:solidFill>
              </a:rPr>
              <a:t>Andre steder er der kun mere spredte eller foreløbige politiske udmeldinger om forventningerne til AI-fremtiden.</a:t>
            </a:r>
          </a:p>
          <a:p>
            <a:endParaRPr lang="da-DK" sz="1400">
              <a:solidFill>
                <a:srgbClr val="000000"/>
              </a:solidFill>
            </a:endParaRPr>
          </a:p>
          <a:p>
            <a:r>
              <a:rPr lang="da-DK" sz="1400">
                <a:solidFill>
                  <a:srgbClr val="000000"/>
                </a:solidFill>
              </a:rPr>
              <a:t>Det er vigtigt, at I medtænker de politiske og strategiske rammer om AI-indsatsen – eller selv bidrager til at definere dem.</a:t>
            </a:r>
          </a:p>
          <a:p>
            <a:pPr marL="285750" indent="-285750">
              <a:buFont typeface="Arial" panose="020B0604020202020204" pitchFamily="34" charset="0"/>
              <a:buChar char="•"/>
            </a:pPr>
            <a:endParaRPr lang="da-DK" sz="1400" b="1">
              <a:solidFill>
                <a:srgbClr val="000000"/>
              </a:solidFill>
            </a:endParaRPr>
          </a:p>
        </p:txBody>
      </p:sp>
      <p:sp>
        <p:nvSpPr>
          <p:cNvPr id="4" name="Tekstfelt 3">
            <a:extLst>
              <a:ext uri="{FF2B5EF4-FFF2-40B4-BE49-F238E27FC236}">
                <a16:creationId xmlns:a16="http://schemas.microsoft.com/office/drawing/2014/main" id="{2E5B53C8-8A2C-6BB2-9C8F-3FCB92CC35FC}"/>
              </a:ext>
            </a:extLst>
          </p:cNvPr>
          <p:cNvSpPr txBox="1"/>
          <p:nvPr/>
        </p:nvSpPr>
        <p:spPr>
          <a:xfrm>
            <a:off x="8046660" y="1577242"/>
            <a:ext cx="2318658"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u="sng">
                <a:hlinkClick r:id="rId3">
                  <a:extLst>
                    <a:ext uri="{A12FA001-AC4F-418D-AE19-62706E023703}">
                      <ahyp:hlinkClr xmlns:ahyp="http://schemas.microsoft.com/office/drawing/2018/hyperlinkcolor" val="tx"/>
                    </a:ext>
                  </a:extLst>
                </a:hlinkClick>
              </a:rPr>
              <a:t>Læs rapporten fra Task Force for Kunstig intelligens: Mere tid til det vigtige.</a:t>
            </a:r>
          </a:p>
          <a:p>
            <a:endParaRPr lang="en-US" sz="1400" i="1" u="sng"/>
          </a:p>
          <a:p>
            <a:r>
              <a:rPr lang="en-US" sz="1400" i="1">
                <a:hlinkClick r:id="rId4">
                  <a:extLst>
                    <a:ext uri="{A12FA001-AC4F-418D-AE19-62706E023703}">
                      <ahyp:hlinkClr xmlns:ahyp="http://schemas.microsoft.com/office/drawing/2018/hyperlinkcolor" val="tx"/>
                    </a:ext>
                  </a:extLst>
                </a:hlinkClick>
              </a:rPr>
              <a:t>Læs Regeringens strategi for kunstig intelligens</a:t>
            </a:r>
            <a:endParaRPr lang="en-US"/>
          </a:p>
        </p:txBody>
      </p:sp>
      <p:sp>
        <p:nvSpPr>
          <p:cNvPr id="77" name="Pladsholder til indhold 5">
            <a:extLst>
              <a:ext uri="{FF2B5EF4-FFF2-40B4-BE49-F238E27FC236}">
                <a16:creationId xmlns:a16="http://schemas.microsoft.com/office/drawing/2014/main" id="{6A12A486-A4CB-3619-B1F6-D000EECA9FAD}"/>
              </a:ext>
            </a:extLst>
          </p:cNvPr>
          <p:cNvSpPr txBox="1">
            <a:spLocks/>
          </p:cNvSpPr>
          <p:nvPr/>
        </p:nvSpPr>
        <p:spPr>
          <a:xfrm>
            <a:off x="8046660" y="3429000"/>
            <a:ext cx="3398349" cy="2801127"/>
          </a:xfrm>
          <a:prstGeom prst="rect">
            <a:avLst/>
          </a:prstGeom>
          <a:solidFill>
            <a:srgbClr val="11A898"/>
          </a:solidFill>
        </p:spPr>
        <p:txBody>
          <a:bodyPr lIns="180000" tIns="180000" rIns="180000" bIns="180000" anchor="t">
            <a:normAutofit/>
          </a:bodyPr>
          <a:lstStyle>
            <a:defPPr>
              <a:defRPr lang="da-DK"/>
            </a:defPPr>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b="1">
                <a:solidFill>
                  <a:schemeClr val="bg1"/>
                </a:solidFill>
                <a:latin typeface="Avenir Next"/>
              </a:rPr>
              <a:t>Inspiration til principper for AI</a:t>
            </a:r>
            <a:endParaRPr lang="da-DK" sz="1400" b="1">
              <a:solidFill>
                <a:schemeClr val="bg1"/>
              </a:solidFill>
            </a:endParaRPr>
          </a:p>
          <a:p>
            <a:pPr marL="0" indent="0">
              <a:buNone/>
            </a:pPr>
            <a:r>
              <a:rPr lang="da-DK" sz="1400">
                <a:solidFill>
                  <a:schemeClr val="bg1"/>
                </a:solidFill>
                <a:latin typeface="Avenir Next"/>
              </a:rPr>
              <a:t>Flere kommuner har udarbejdet principper for anvendelsen af AI – enten generelt eller på de enkelte fagområder. </a:t>
            </a:r>
          </a:p>
          <a:p>
            <a:pPr marL="285750" indent="-285750"/>
            <a:r>
              <a:rPr lang="da-DK" sz="1400">
                <a:solidFill>
                  <a:schemeClr val="bg1"/>
                </a:solidFill>
                <a:latin typeface="Avenir Next"/>
                <a:hlinkClick r:id="rId5">
                  <a:extLst>
                    <a:ext uri="{A12FA001-AC4F-418D-AE19-62706E023703}">
                      <ahyp:hlinkClr xmlns:ahyp="http://schemas.microsoft.com/office/drawing/2018/hyperlinkcolor" val="tx"/>
                    </a:ext>
                  </a:extLst>
                </a:hlinkClick>
              </a:rPr>
              <a:t>Se eksempel fra Aarhus Kommune</a:t>
            </a:r>
            <a:endParaRPr lang="da-DK" sz="1400">
              <a:solidFill>
                <a:schemeClr val="bg1"/>
              </a:solidFill>
            </a:endParaRPr>
          </a:p>
          <a:p>
            <a:pPr marL="285750" indent="-285750"/>
            <a:r>
              <a:rPr lang="da-DK" sz="1400">
                <a:solidFill>
                  <a:schemeClr val="bg1"/>
                </a:solidFill>
                <a:latin typeface="Avenir Next"/>
                <a:hlinkClick r:id="rId6">
                  <a:extLst>
                    <a:ext uri="{A12FA001-AC4F-418D-AE19-62706E023703}">
                      <ahyp:hlinkClr xmlns:ahyp="http://schemas.microsoft.com/office/drawing/2018/hyperlinkcolor" val="tx"/>
                    </a:ext>
                  </a:extLst>
                </a:hlinkClick>
              </a:rPr>
              <a:t>Se eksempel fra Københavns Kommune (side 17-19) </a:t>
            </a:r>
            <a:endParaRPr lang="da-DK" sz="1400">
              <a:solidFill>
                <a:schemeClr val="bg1"/>
              </a:solidFill>
            </a:endParaRPr>
          </a:p>
          <a:p>
            <a:pPr marL="285750" indent="-285750"/>
            <a:r>
              <a:rPr lang="da-DK" sz="1400">
                <a:solidFill>
                  <a:schemeClr val="bg1"/>
                </a:solidFill>
                <a:latin typeface="Avenir Next"/>
              </a:rPr>
              <a:t>Se også </a:t>
            </a:r>
            <a:r>
              <a:rPr lang="da-DK" sz="1400">
                <a:solidFill>
                  <a:schemeClr val="bg1"/>
                </a:solidFill>
                <a:latin typeface="Avenir Next"/>
                <a:hlinkClick r:id="rId7">
                  <a:extLst>
                    <a:ext uri="{A12FA001-AC4F-418D-AE19-62706E023703}">
                      <ahyp:hlinkClr xmlns:ahyp="http://schemas.microsoft.com/office/drawing/2018/hyperlinkcolor" val="tx"/>
                    </a:ext>
                  </a:extLst>
                </a:hlinkClick>
              </a:rPr>
              <a:t>EU's etiske retningslinjer</a:t>
            </a:r>
            <a:endParaRPr lang="da-DK" sz="1400">
              <a:solidFill>
                <a:schemeClr val="bg1"/>
              </a:solidFill>
            </a:endParaRPr>
          </a:p>
        </p:txBody>
      </p:sp>
      <p:sp>
        <p:nvSpPr>
          <p:cNvPr id="6" name="Rektangel 5">
            <a:extLst>
              <a:ext uri="{FF2B5EF4-FFF2-40B4-BE49-F238E27FC236}">
                <a16:creationId xmlns:a16="http://schemas.microsoft.com/office/drawing/2014/main" id="{A9D2B53E-3636-23C1-D4C8-84278C8CC159}"/>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3B4A3"/>
                </a:solidFill>
              </a:rPr>
              <a:t>AI generelt</a:t>
            </a:r>
            <a:endParaRPr lang="da-DK" sz="1200">
              <a:solidFill>
                <a:srgbClr val="13B4A3"/>
              </a:solidFill>
            </a:endParaRPr>
          </a:p>
        </p:txBody>
      </p:sp>
      <p:sp>
        <p:nvSpPr>
          <p:cNvPr id="2" name="Rektangel 1">
            <a:extLst>
              <a:ext uri="{FF2B5EF4-FFF2-40B4-BE49-F238E27FC236}">
                <a16:creationId xmlns:a16="http://schemas.microsoft.com/office/drawing/2014/main" id="{9D8B5114-8308-18C1-FE17-9869137C4414}"/>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3" name="Rektangel 2">
            <a:extLst>
              <a:ext uri="{FF2B5EF4-FFF2-40B4-BE49-F238E27FC236}">
                <a16:creationId xmlns:a16="http://schemas.microsoft.com/office/drawing/2014/main" id="{4EAF2DB9-085C-35E8-1460-DCDEAB7ED0A0}"/>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1" name="Rektangel 10">
            <a:extLst>
              <a:ext uri="{FF2B5EF4-FFF2-40B4-BE49-F238E27FC236}">
                <a16:creationId xmlns:a16="http://schemas.microsoft.com/office/drawing/2014/main" id="{2C959DF2-2CE5-40D6-CA4C-34EE49FF1F67}"/>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2" name="Rektangel 11">
            <a:extLst>
              <a:ext uri="{FF2B5EF4-FFF2-40B4-BE49-F238E27FC236}">
                <a16:creationId xmlns:a16="http://schemas.microsoft.com/office/drawing/2014/main" id="{C2E782F9-BD58-7681-271D-3DCF6C4D0BF2}"/>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rgbClr val="13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Forudsætninger</a:t>
            </a:r>
          </a:p>
        </p:txBody>
      </p:sp>
      <p:sp>
        <p:nvSpPr>
          <p:cNvPr id="13" name="Rektangel 12">
            <a:extLst>
              <a:ext uri="{FF2B5EF4-FFF2-40B4-BE49-F238E27FC236}">
                <a16:creationId xmlns:a16="http://schemas.microsoft.com/office/drawing/2014/main" id="{254F2D1A-BA5E-A7FE-48B2-7785EE463A5E}"/>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Tree>
    <p:extLst>
      <p:ext uri="{BB962C8B-B14F-4D97-AF65-F5344CB8AC3E}">
        <p14:creationId xmlns:p14="http://schemas.microsoft.com/office/powerpoint/2010/main" val="3234805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FC020-ECDD-8468-FF79-A4C855B8D877}"/>
            </a:ext>
          </a:extLst>
        </p:cNvPr>
        <p:cNvGrpSpPr/>
        <p:nvPr/>
      </p:nvGrpSpPr>
      <p:grpSpPr>
        <a:xfrm>
          <a:off x="0" y="0"/>
          <a:ext cx="0" cy="0"/>
          <a:chOff x="0" y="0"/>
          <a:chExt cx="0" cy="0"/>
        </a:xfrm>
      </p:grpSpPr>
      <p:sp>
        <p:nvSpPr>
          <p:cNvPr id="8" name="Pladsholder til indhold 3">
            <a:extLst>
              <a:ext uri="{FF2B5EF4-FFF2-40B4-BE49-F238E27FC236}">
                <a16:creationId xmlns:a16="http://schemas.microsoft.com/office/drawing/2014/main" id="{00E31B1E-2990-EC4E-2FF3-EB3FCD6F457D}"/>
              </a:ext>
            </a:extLst>
          </p:cNvPr>
          <p:cNvSpPr txBox="1">
            <a:spLocks noGrp="1"/>
          </p:cNvSpPr>
          <p:nvPr>
            <p:ph type="title" idx="4294967295"/>
          </p:nvPr>
        </p:nvSpPr>
        <p:spPr>
          <a:xfrm>
            <a:off x="436650" y="484787"/>
            <a:ext cx="7615150" cy="10198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900" b="1" i="0" u="none" strike="noStrike" kern="1200" cap="none" spc="0" normalizeH="0" baseline="0" noProof="0">
                <a:ln>
                  <a:noFill/>
                </a:ln>
                <a:solidFill>
                  <a:srgbClr val="13B4A3"/>
                </a:solidFill>
                <a:effectLst/>
                <a:uLnTx/>
                <a:uFillTx/>
                <a:latin typeface="Avenir Next"/>
                <a:ea typeface="+mn-ea"/>
                <a:cs typeface="+mn-cs"/>
              </a:rPr>
              <a:t>2. Teknik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a:ln>
                  <a:noFill/>
                </a:ln>
                <a:solidFill>
                  <a:srgbClr val="13B4A3"/>
                </a:solidFill>
                <a:effectLst/>
                <a:uLnTx/>
                <a:uFillTx/>
                <a:latin typeface="Avenir Next"/>
                <a:ea typeface="+mn-ea"/>
                <a:cs typeface="+mn-cs"/>
              </a:rPr>
              <a:t>Hvor moden er forskellige AI-teknologier på vores område?</a:t>
            </a:r>
          </a:p>
        </p:txBody>
      </p:sp>
      <p:sp>
        <p:nvSpPr>
          <p:cNvPr id="15" name="Tekstfelt 14">
            <a:extLst>
              <a:ext uri="{FF2B5EF4-FFF2-40B4-BE49-F238E27FC236}">
                <a16:creationId xmlns:a16="http://schemas.microsoft.com/office/drawing/2014/main" id="{89EDA710-B433-E148-3B12-DB0B55B9C1C1}"/>
              </a:ext>
            </a:extLst>
          </p:cNvPr>
          <p:cNvSpPr txBox="1"/>
          <p:nvPr/>
        </p:nvSpPr>
        <p:spPr>
          <a:xfrm>
            <a:off x="541721" y="1614961"/>
            <a:ext cx="4633219"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a:solidFill>
                  <a:srgbClr val="000000"/>
                </a:solidFill>
              </a:rPr>
              <a:t>At en teknologi er hypet, betyder ikke nødvendigvis, at den er moden til at tage i anvendelse. </a:t>
            </a:r>
          </a:p>
          <a:p>
            <a:pPr marL="285750" indent="-285750">
              <a:buFont typeface="Arial" panose="020B0604020202020204" pitchFamily="34" charset="0"/>
              <a:buChar char="•"/>
            </a:pPr>
            <a:endParaRPr lang="da-DK" sz="1200"/>
          </a:p>
          <a:p>
            <a:r>
              <a:rPr lang="da-DK" sz="1400"/>
              <a:t>På den ene side er AI-teknologien i rivende udvikling, og der kommer flere og bedre anvendelses-muligheder til.</a:t>
            </a:r>
          </a:p>
          <a:p>
            <a:pPr lvl="0"/>
            <a:endParaRPr lang="da-DK" sz="1400"/>
          </a:p>
          <a:p>
            <a:r>
              <a:rPr lang="da-DK" sz="1400"/>
              <a:t>På den anden side er der stadig en relativ høj usikkerhed ved brugen af mange typer af AI-løsninger. </a:t>
            </a:r>
            <a:br>
              <a:rPr lang="da-DK" sz="1400"/>
            </a:br>
            <a:r>
              <a:rPr lang="da-DK" sz="1400"/>
              <a:t>Derfor bør I undersøge, hvilken status AI-teknologierne på jeres område har nu – og i den nærmeste fremtid. </a:t>
            </a:r>
            <a:br>
              <a:rPr lang="da-DK" sz="1400"/>
            </a:br>
            <a:br>
              <a:rPr lang="da-DK" sz="1400"/>
            </a:br>
            <a:r>
              <a:rPr lang="da-DK" sz="1400"/>
              <a:t>I kan fx bruge Kommunernes Teknologiradar til at understøtte jeres vurdering. </a:t>
            </a:r>
          </a:p>
          <a:p>
            <a:endParaRPr lang="da-DK" sz="1400"/>
          </a:p>
        </p:txBody>
      </p:sp>
      <p:pic>
        <p:nvPicPr>
          <p:cNvPr id="21" name="Grafik 20">
            <a:extLst>
              <a:ext uri="{FF2B5EF4-FFF2-40B4-BE49-F238E27FC236}">
                <a16:creationId xmlns:a16="http://schemas.microsoft.com/office/drawing/2014/main" id="{7E585DC6-5226-98FB-9A6C-2DD45E5B066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36230" y="5235419"/>
            <a:ext cx="578223" cy="544607"/>
          </a:xfrm>
          <a:prstGeom prst="rect">
            <a:avLst/>
          </a:prstGeom>
        </p:spPr>
      </p:pic>
      <p:sp>
        <p:nvSpPr>
          <p:cNvPr id="16" name="Tekstfelt 15">
            <a:extLst>
              <a:ext uri="{FF2B5EF4-FFF2-40B4-BE49-F238E27FC236}">
                <a16:creationId xmlns:a16="http://schemas.microsoft.com/office/drawing/2014/main" id="{2BCBDF81-6BB2-C9BF-F175-7D664934D393}"/>
              </a:ext>
            </a:extLst>
          </p:cNvPr>
          <p:cNvSpPr txBox="1"/>
          <p:nvPr/>
        </p:nvSpPr>
        <p:spPr>
          <a:xfrm>
            <a:off x="1117169" y="5301712"/>
            <a:ext cx="6096000"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300" u="sng">
                <a:cs typeface="Arial"/>
                <a:hlinkClick r:id="rId5">
                  <a:extLst>
                    <a:ext uri="{A12FA001-AC4F-418D-AE19-62706E023703}">
                      <ahyp:hlinkClr xmlns:ahyp="http://schemas.microsoft.com/office/drawing/2018/hyperlinkcolor" val="tx"/>
                    </a:ext>
                  </a:extLst>
                </a:hlinkClick>
              </a:rPr>
              <a:t>Se Kommunernes Teknologiradar (KL)</a:t>
            </a:r>
            <a:endParaRPr lang="da-DK"/>
          </a:p>
        </p:txBody>
      </p:sp>
      <p:sp>
        <p:nvSpPr>
          <p:cNvPr id="14" name="Pladsholder til indhold 5">
            <a:extLst>
              <a:ext uri="{FF2B5EF4-FFF2-40B4-BE49-F238E27FC236}">
                <a16:creationId xmlns:a16="http://schemas.microsoft.com/office/drawing/2014/main" id="{EE76AB56-0F9B-CF0D-9A75-B2D95B6C6251}"/>
              </a:ext>
              <a:ext uri="{C183D7F6-B498-43B3-948B-1728B52AA6E4}">
                <adec:decorative xmlns:adec="http://schemas.microsoft.com/office/drawing/2017/decorative" val="1"/>
              </a:ext>
            </a:extLst>
          </p:cNvPr>
          <p:cNvSpPr txBox="1">
            <a:spLocks/>
          </p:cNvSpPr>
          <p:nvPr/>
        </p:nvSpPr>
        <p:spPr>
          <a:xfrm>
            <a:off x="6455113" y="1609632"/>
            <a:ext cx="4613223" cy="4389247"/>
          </a:xfrm>
          <a:prstGeom prst="rect">
            <a:avLst/>
          </a:prstGeom>
          <a:solidFill>
            <a:srgbClr val="11A898"/>
          </a:solidFill>
        </p:spPr>
        <p:txBody>
          <a:bodyPr lIns="180000" tIns="180000" rIns="180000" bIns="180000" anchor="t">
            <a:normAutofit/>
          </a:bodyPr>
          <a:lstStyle>
            <a:defPPr>
              <a:defRPr lang="da-DK"/>
            </a:defPPr>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sz="1200" b="1">
              <a:solidFill>
                <a:schemeClr val="bg1"/>
              </a:solidFill>
            </a:endParaRPr>
          </a:p>
        </p:txBody>
      </p:sp>
      <p:sp>
        <p:nvSpPr>
          <p:cNvPr id="7" name="Tekstfelt 6">
            <a:extLst>
              <a:ext uri="{FF2B5EF4-FFF2-40B4-BE49-F238E27FC236}">
                <a16:creationId xmlns:a16="http://schemas.microsoft.com/office/drawing/2014/main" id="{49628EDC-D996-BE63-3D54-45E8151299A7}"/>
              </a:ext>
            </a:extLst>
          </p:cNvPr>
          <p:cNvSpPr txBox="1"/>
          <p:nvPr/>
        </p:nvSpPr>
        <p:spPr>
          <a:xfrm>
            <a:off x="6757102" y="1921814"/>
            <a:ext cx="4020980"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a:solidFill>
                  <a:schemeClr val="bg1"/>
                </a:solidFill>
              </a:rPr>
              <a:t>AI vs. anden digitalisering </a:t>
            </a:r>
          </a:p>
          <a:p>
            <a:endParaRPr lang="da-DK" sz="1400" b="1">
              <a:solidFill>
                <a:schemeClr val="bg1"/>
              </a:solidFill>
            </a:endParaRPr>
          </a:p>
          <a:p>
            <a:r>
              <a:rPr lang="da-DK" sz="1400">
                <a:solidFill>
                  <a:schemeClr val="bg1"/>
                </a:solidFill>
              </a:rPr>
              <a:t>Der er mange lighedspunkter mellem brugen af AI og andre former for digitalisering. AI-projekter kan dog adskille sig på især tre måder: </a:t>
            </a:r>
          </a:p>
          <a:p>
            <a:endParaRPr lang="da-DK" sz="1400" b="1">
              <a:solidFill>
                <a:schemeClr val="bg1"/>
              </a:solidFill>
            </a:endParaRPr>
          </a:p>
          <a:p>
            <a:pPr marL="285750" indent="-285750">
              <a:buFont typeface="Arial"/>
              <a:buChar char="•"/>
            </a:pPr>
            <a:r>
              <a:rPr lang="da-DK" sz="1400" b="1">
                <a:solidFill>
                  <a:schemeClr val="bg1"/>
                </a:solidFill>
              </a:rPr>
              <a:t>Transparens:</a:t>
            </a:r>
            <a:r>
              <a:rPr lang="da-DK" sz="1400">
                <a:solidFill>
                  <a:schemeClr val="bg1"/>
                </a:solidFill>
              </a:rPr>
              <a:t> Selv IT-eksperter kan have begrænset indsigt i, hvad AI-algoritmen gør.</a:t>
            </a:r>
            <a:endParaRPr lang="da-DK">
              <a:solidFill>
                <a:schemeClr val="bg1"/>
              </a:solidFill>
            </a:endParaRPr>
          </a:p>
          <a:p>
            <a:pPr marL="285750" indent="-285750">
              <a:buFont typeface="Arial"/>
              <a:buChar char="•"/>
            </a:pPr>
            <a:r>
              <a:rPr lang="da-DK" sz="1400" b="1">
                <a:solidFill>
                  <a:schemeClr val="bg1"/>
                </a:solidFill>
              </a:rPr>
              <a:t>Radikalitet:</a:t>
            </a:r>
            <a:r>
              <a:rPr lang="da-DK" sz="1400">
                <a:solidFill>
                  <a:schemeClr val="bg1"/>
                </a:solidFill>
              </a:rPr>
              <a:t> AI kan potentielt skubbe radikalt til faglige logikker og tilgangen til kerneopgaven.</a:t>
            </a:r>
            <a:endParaRPr lang="da-DK">
              <a:solidFill>
                <a:schemeClr val="bg1"/>
              </a:solidFill>
            </a:endParaRPr>
          </a:p>
          <a:p>
            <a:pPr marL="285750" indent="-285750">
              <a:buFont typeface="Arial"/>
              <a:buChar char="•"/>
            </a:pPr>
            <a:r>
              <a:rPr lang="da-DK" sz="1400" b="1">
                <a:solidFill>
                  <a:schemeClr val="bg1"/>
                </a:solidFill>
              </a:rPr>
              <a:t>Autonomi:</a:t>
            </a:r>
            <a:r>
              <a:rPr lang="da-DK" sz="1400">
                <a:solidFill>
                  <a:schemeClr val="bg1"/>
                </a:solidFill>
              </a:rPr>
              <a:t> Med AI-agenter kan AI også tage selvstændigt initiativ og ikke kun assistere med at understøtte prædefinerede arbejdsgange. </a:t>
            </a:r>
          </a:p>
        </p:txBody>
      </p:sp>
      <p:sp>
        <p:nvSpPr>
          <p:cNvPr id="6" name="Rektangel 5">
            <a:extLst>
              <a:ext uri="{FF2B5EF4-FFF2-40B4-BE49-F238E27FC236}">
                <a16:creationId xmlns:a16="http://schemas.microsoft.com/office/drawing/2014/main" id="{649B48F0-5B77-693D-85EE-42CDFF8DF65C}"/>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3B4A3"/>
                </a:solidFill>
              </a:rPr>
              <a:t>AI generelt</a:t>
            </a:r>
            <a:endParaRPr lang="da-DK" sz="1200">
              <a:solidFill>
                <a:srgbClr val="13B4A3"/>
              </a:solidFill>
            </a:endParaRPr>
          </a:p>
        </p:txBody>
      </p:sp>
      <p:sp>
        <p:nvSpPr>
          <p:cNvPr id="2" name="Rektangel 1">
            <a:extLst>
              <a:ext uri="{FF2B5EF4-FFF2-40B4-BE49-F238E27FC236}">
                <a16:creationId xmlns:a16="http://schemas.microsoft.com/office/drawing/2014/main" id="{6F2DD1B1-C76C-F5AB-449A-7EB0305036A2}"/>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3" name="Rektangel 2">
            <a:extLst>
              <a:ext uri="{FF2B5EF4-FFF2-40B4-BE49-F238E27FC236}">
                <a16:creationId xmlns:a16="http://schemas.microsoft.com/office/drawing/2014/main" id="{B36C227D-449E-6DAC-D136-1CC0EB83C7B9}"/>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1" name="Rektangel 10">
            <a:extLst>
              <a:ext uri="{FF2B5EF4-FFF2-40B4-BE49-F238E27FC236}">
                <a16:creationId xmlns:a16="http://schemas.microsoft.com/office/drawing/2014/main" id="{A89A44E2-25B1-A30E-0FF6-6B5170D38A27}"/>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2" name="Rektangel 11">
            <a:extLst>
              <a:ext uri="{FF2B5EF4-FFF2-40B4-BE49-F238E27FC236}">
                <a16:creationId xmlns:a16="http://schemas.microsoft.com/office/drawing/2014/main" id="{099A426D-AF68-3E93-7111-9F8A14EB8B37}"/>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rgbClr val="13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Forudsætninger</a:t>
            </a:r>
          </a:p>
        </p:txBody>
      </p:sp>
      <p:sp>
        <p:nvSpPr>
          <p:cNvPr id="13" name="Rektangel 12">
            <a:extLst>
              <a:ext uri="{FF2B5EF4-FFF2-40B4-BE49-F238E27FC236}">
                <a16:creationId xmlns:a16="http://schemas.microsoft.com/office/drawing/2014/main" id="{FF47D4BB-19E2-5CDF-9EFF-90CE06C10162}"/>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Tree>
    <p:extLst>
      <p:ext uri="{BB962C8B-B14F-4D97-AF65-F5344CB8AC3E}">
        <p14:creationId xmlns:p14="http://schemas.microsoft.com/office/powerpoint/2010/main" val="2087454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EA5E7-96C7-E6A0-D2B6-736C414264ED}"/>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A41D6201-3D35-0EA7-4585-6BF3A114E4D9}"/>
              </a:ext>
            </a:extLst>
          </p:cNvPr>
          <p:cNvSpPr>
            <a:spLocks noGrp="1"/>
          </p:cNvSpPr>
          <p:nvPr>
            <p:ph type="title" idx="4294967295"/>
          </p:nvPr>
        </p:nvSpPr>
        <p:spPr>
          <a:xfrm>
            <a:off x="436563" y="292100"/>
            <a:ext cx="761523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4000" b="1" i="0" u="none" strike="noStrike" kern="1200" cap="none" spc="0" normalizeH="0" baseline="0" noProof="0">
                <a:ln>
                  <a:noFill/>
                </a:ln>
                <a:solidFill>
                  <a:schemeClr val="tx1"/>
                </a:solidFill>
                <a:effectLst/>
                <a:uLnTx/>
                <a:uFillTx/>
                <a:latin typeface="Avenir Next"/>
                <a:ea typeface="+mn-ea"/>
                <a:cs typeface="+mn-cs"/>
              </a:rPr>
              <a:t>Invitation til dialog om AI</a:t>
            </a:r>
            <a:endParaRPr kumimoji="0" lang="da-DK" sz="4000" b="1" i="0" u="none" strike="noStrike" kern="1200" cap="none" spc="0" normalizeH="0" baseline="0" noProof="0">
              <a:ln>
                <a:noFill/>
              </a:ln>
              <a:solidFill>
                <a:srgbClr val="FF0000"/>
              </a:solidFill>
              <a:effectLst/>
              <a:uLnTx/>
              <a:uFillTx/>
              <a:latin typeface="Avenir Next" panose="020B0503020202020204" pitchFamily="34" charset="0"/>
              <a:ea typeface="+mn-ea"/>
              <a:cs typeface="+mn-cs"/>
            </a:endParaRPr>
          </a:p>
        </p:txBody>
      </p:sp>
      <p:sp>
        <p:nvSpPr>
          <p:cNvPr id="3" name="Pladsholder til indhold 1">
            <a:extLst>
              <a:ext uri="{FF2B5EF4-FFF2-40B4-BE49-F238E27FC236}">
                <a16:creationId xmlns:a16="http://schemas.microsoft.com/office/drawing/2014/main" id="{24FE0E38-C5D9-04D3-A52B-D29AD92B4843}"/>
              </a:ext>
            </a:extLst>
          </p:cNvPr>
          <p:cNvSpPr>
            <a:spLocks noGrp="1"/>
          </p:cNvSpPr>
          <p:nvPr>
            <p:ph sz="half" idx="1"/>
          </p:nvPr>
        </p:nvSpPr>
        <p:spPr>
          <a:xfrm>
            <a:off x="557746" y="1716125"/>
            <a:ext cx="5538254" cy="4410324"/>
          </a:xfrm>
        </p:spPr>
        <p:txBody>
          <a:bodyPr vert="horz" lIns="91440" tIns="45720" rIns="91440" bIns="45720" rtlCol="0" anchor="t">
            <a:noAutofit/>
          </a:bodyPr>
          <a:lstStyle/>
          <a:p>
            <a:pPr>
              <a:lnSpc>
                <a:spcPct val="100000"/>
              </a:lnSpc>
              <a:spcBef>
                <a:spcPts val="400"/>
              </a:spcBef>
            </a:pPr>
            <a:r>
              <a:rPr lang="da-DK" sz="1400">
                <a:latin typeface="Avenir Next"/>
              </a:rPr>
              <a:t>I de fleste kommuner er brugen af kunstig intelligens (AI) højt på dagsordenen. Kan AI hjælpe med at løse nogle opgaver smartere og bedre? Og kan teknologien frigøre kræfter til andre opgaver, der kræver ægte relationer?  </a:t>
            </a:r>
            <a:br>
              <a:rPr lang="da-DK" sz="1400">
                <a:latin typeface="Avenir Next"/>
              </a:rPr>
            </a:br>
            <a:br>
              <a:rPr lang="da-DK" sz="1400">
                <a:latin typeface="Avenir Next"/>
              </a:rPr>
            </a:br>
            <a:r>
              <a:rPr lang="da-DK" sz="1400">
                <a:latin typeface="Avenir Next"/>
              </a:rPr>
              <a:t>Mange er i gang med at eksperimentere og høste erfaringer. Nogle har allerede sat løsninger i drift. Fælles for de fleste er, at der stadig er mange ubesvarede spørgsmål om, hvordan AI kan og bør bruges til at styrke fremtidens velfærd og den kommunale opgaveløsning. </a:t>
            </a:r>
            <a:br>
              <a:rPr lang="da-DK" sz="1400">
                <a:latin typeface="Avenir Next"/>
              </a:rPr>
            </a:br>
            <a:br>
              <a:rPr lang="da-DK" sz="1400">
                <a:latin typeface="Avenir Next"/>
              </a:rPr>
            </a:br>
            <a:r>
              <a:rPr lang="da-DK" sz="1400">
                <a:latin typeface="Avenir Next"/>
              </a:rPr>
              <a:t>Der er bred enighed om, at det er menneskelig indsigt og faglig dømmekraft, der skal styre teknologien og vurdere dens output. Men der er stadig mange usikkerheder knyttet til en teknologi, der er relativt ny og udvikler sig meget hurtigt. Risikerer vi at udhule faglige kompetencer og menneskelige relationer? Hvad er lovligt og etisk forsvarligt? Er der områder, hvor vi helt skal undlade at bruge teknologien?</a:t>
            </a:r>
            <a:endParaRPr lang="da-DK" sz="1400"/>
          </a:p>
          <a:p>
            <a:pPr>
              <a:lnSpc>
                <a:spcPct val="100000"/>
              </a:lnSpc>
              <a:spcBef>
                <a:spcPts val="400"/>
              </a:spcBef>
            </a:pPr>
            <a:r>
              <a:rPr lang="da-DK" sz="1400">
                <a:latin typeface="Avenir Next"/>
              </a:rPr>
              <a:t>I den situation er der brug for en bred dialog om teknologiens potentialer, udfordringer og forudsætninger.   </a:t>
            </a:r>
            <a:br>
              <a:rPr lang="da-DK" sz="1400">
                <a:latin typeface="Avenir Next"/>
              </a:rPr>
            </a:br>
            <a:endParaRPr lang="da-DK" sz="1400"/>
          </a:p>
          <a:p>
            <a:pPr>
              <a:lnSpc>
                <a:spcPct val="100000"/>
              </a:lnSpc>
              <a:spcBef>
                <a:spcPts val="400"/>
              </a:spcBef>
            </a:pPr>
            <a:endParaRPr lang="da-DK" sz="1400">
              <a:solidFill>
                <a:srgbClr val="13B4A3"/>
              </a:solidFill>
            </a:endParaRPr>
          </a:p>
          <a:p>
            <a:pPr>
              <a:lnSpc>
                <a:spcPct val="100000"/>
              </a:lnSpc>
              <a:spcBef>
                <a:spcPts val="400"/>
              </a:spcBef>
            </a:pPr>
            <a:endParaRPr lang="da-DK" sz="1400" b="1"/>
          </a:p>
          <a:p>
            <a:pPr>
              <a:lnSpc>
                <a:spcPct val="100000"/>
              </a:lnSpc>
              <a:spcBef>
                <a:spcPts val="400"/>
              </a:spcBef>
            </a:pPr>
            <a:endParaRPr lang="da-DK" sz="1400" b="1"/>
          </a:p>
        </p:txBody>
      </p:sp>
      <p:sp>
        <p:nvSpPr>
          <p:cNvPr id="6" name="Pladsholder til indhold 6">
            <a:extLst>
              <a:ext uri="{FF2B5EF4-FFF2-40B4-BE49-F238E27FC236}">
                <a16:creationId xmlns:a16="http://schemas.microsoft.com/office/drawing/2014/main" id="{A80182FF-30AF-719F-7D39-756CEC89D1B3}"/>
              </a:ext>
            </a:extLst>
          </p:cNvPr>
          <p:cNvSpPr>
            <a:spLocks noGrp="1"/>
          </p:cNvSpPr>
          <p:nvPr>
            <p:ph sz="half" idx="2"/>
          </p:nvPr>
        </p:nvSpPr>
        <p:spPr>
          <a:xfrm>
            <a:off x="6314326" y="1563093"/>
            <a:ext cx="5441024" cy="4410324"/>
          </a:xfrm>
        </p:spPr>
        <p:txBody>
          <a:bodyPr vert="horz" lIns="180000" tIns="180000" rIns="180000" bIns="180000" rtlCol="0" anchor="t">
            <a:noAutofit/>
          </a:bodyPr>
          <a:lstStyle/>
          <a:p>
            <a:pPr>
              <a:lnSpc>
                <a:spcPct val="100000"/>
              </a:lnSpc>
              <a:spcBef>
                <a:spcPts val="400"/>
              </a:spcBef>
            </a:pPr>
            <a:r>
              <a:rPr lang="da-DK" sz="1400">
                <a:latin typeface="Avenir Next"/>
                <a:ea typeface="Times New Roman" panose="02020603050405020304" pitchFamily="18" charset="0"/>
                <a:cs typeface="Times New Roman"/>
              </a:rPr>
              <a:t>For at skabe et godt fælles afsæt for dialogen har vi i Fremfærd udviklet dette inspirationsmateriale til ledere og medarbejdere i kommunerne. </a:t>
            </a:r>
            <a:br>
              <a:rPr lang="da-DK" sz="1400">
                <a:latin typeface="Avenir Next"/>
                <a:ea typeface="Times New Roman" panose="02020603050405020304" pitchFamily="18" charset="0"/>
                <a:cs typeface="Times New Roman"/>
              </a:rPr>
            </a:br>
            <a:endParaRPr lang="en-US" sz="1400">
              <a:latin typeface="Avenir Next"/>
              <a:ea typeface="Times New Roman" panose="02020603050405020304" pitchFamily="18" charset="0"/>
              <a:cs typeface="Times New Roman"/>
            </a:endParaRPr>
          </a:p>
          <a:p>
            <a:pPr>
              <a:lnSpc>
                <a:spcPct val="110000"/>
              </a:lnSpc>
              <a:spcBef>
                <a:spcPts val="400"/>
              </a:spcBef>
            </a:pPr>
            <a:r>
              <a:rPr lang="da-DK" sz="1400">
                <a:latin typeface="Avenir Next"/>
                <a:ea typeface="Times New Roman" panose="02020603050405020304" pitchFamily="18" charset="0"/>
                <a:cs typeface="Times New Roman"/>
              </a:rPr>
              <a:t>Materialet henvender sig især til ledere og medarbejdere på kommunale arbejdspladser, der står foran eller midt i overvejelser om, hvor, hvordan og hvornår de vil bruge af AI. Den kan fx bruges til fælles drøftelser i MED-udvalg, på personalemøder eller i ledergruppen.</a:t>
            </a:r>
            <a:br>
              <a:rPr lang="da-DK" sz="1400">
                <a:latin typeface="Avenir Next"/>
                <a:ea typeface="Times New Roman" panose="02020603050405020304" pitchFamily="18" charset="0"/>
                <a:cs typeface="Times New Roman"/>
              </a:rPr>
            </a:br>
            <a:endParaRPr lang="da-DK" sz="1400">
              <a:latin typeface="Avenir Next"/>
              <a:ea typeface="Times New Roman" panose="02020603050405020304" pitchFamily="18" charset="0"/>
              <a:cs typeface="Times New Roman"/>
            </a:endParaRPr>
          </a:p>
          <a:p>
            <a:pPr>
              <a:lnSpc>
                <a:spcPct val="110000"/>
              </a:lnSpc>
              <a:spcBef>
                <a:spcPts val="400"/>
              </a:spcBef>
            </a:pPr>
            <a:r>
              <a:rPr lang="da-DK" sz="1400">
                <a:latin typeface="Avenir Next"/>
                <a:cs typeface="Times New Roman"/>
              </a:rPr>
              <a:t>Formålet er ikke at pege på én rigtig måde at anvende teknologien på, men at skabe et solidt fundament for den nødvendige lokale dialog og inddragelsesprocesser om dette. </a:t>
            </a:r>
            <a:br>
              <a:rPr lang="da-DK" sz="1400">
                <a:latin typeface="Avenir Next"/>
                <a:cs typeface="Times New Roman"/>
              </a:rPr>
            </a:br>
            <a:r>
              <a:rPr lang="da-DK" sz="1400">
                <a:latin typeface="Avenir Next"/>
                <a:cs typeface="Times New Roman"/>
              </a:rPr>
              <a:t>Jo bedre ledere og medarbejdere er klædt på gennem dialog, jo større er sandsynligheden for, at vi i kommunerne</a:t>
            </a:r>
            <a:r>
              <a:rPr lang="da-DK" sz="1400">
                <a:solidFill>
                  <a:srgbClr val="FF0000"/>
                </a:solidFill>
                <a:latin typeface="Avenir Next"/>
                <a:cs typeface="Times New Roman"/>
              </a:rPr>
              <a:t> </a:t>
            </a:r>
            <a:r>
              <a:rPr lang="da-DK" sz="1400">
                <a:latin typeface="Avenir Next"/>
                <a:cs typeface="Times New Roman"/>
              </a:rPr>
              <a:t>finder måder at anvende AI på, som kommer velfærden og borgerne til gavn.</a:t>
            </a:r>
            <a:endParaRPr lang="da-DK" sz="1400">
              <a:cs typeface="Times New Roman"/>
            </a:endParaRPr>
          </a:p>
        </p:txBody>
      </p:sp>
    </p:spTree>
    <p:extLst>
      <p:ext uri="{BB962C8B-B14F-4D97-AF65-F5344CB8AC3E}">
        <p14:creationId xmlns:p14="http://schemas.microsoft.com/office/powerpoint/2010/main" val="3905849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DC02B-06B7-7033-CC60-61984D412F74}"/>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47A0A7B2-9AC6-8C2D-8E67-35CA64A7DF5E}"/>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3B4A3"/>
                </a:solidFill>
              </a:rPr>
              <a:t>AI generelt</a:t>
            </a:r>
            <a:endParaRPr lang="da-DK" sz="1200">
              <a:solidFill>
                <a:srgbClr val="13B4A3"/>
              </a:solidFill>
            </a:endParaRPr>
          </a:p>
        </p:txBody>
      </p:sp>
      <p:sp>
        <p:nvSpPr>
          <p:cNvPr id="2" name="Rektangel 1">
            <a:extLst>
              <a:ext uri="{FF2B5EF4-FFF2-40B4-BE49-F238E27FC236}">
                <a16:creationId xmlns:a16="http://schemas.microsoft.com/office/drawing/2014/main" id="{430209C5-56DE-A4AD-BA2D-19191C93FCD8}"/>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3" name="Rektangel 2">
            <a:extLst>
              <a:ext uri="{FF2B5EF4-FFF2-40B4-BE49-F238E27FC236}">
                <a16:creationId xmlns:a16="http://schemas.microsoft.com/office/drawing/2014/main" id="{9BC5B053-8485-01A6-A6C8-131D63CAB7D1}"/>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1" name="Rektangel 10">
            <a:extLst>
              <a:ext uri="{FF2B5EF4-FFF2-40B4-BE49-F238E27FC236}">
                <a16:creationId xmlns:a16="http://schemas.microsoft.com/office/drawing/2014/main" id="{5A15564C-D2BC-49EE-85B1-2B4D2B17A28D}"/>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2" name="Rektangel 11">
            <a:extLst>
              <a:ext uri="{FF2B5EF4-FFF2-40B4-BE49-F238E27FC236}">
                <a16:creationId xmlns:a16="http://schemas.microsoft.com/office/drawing/2014/main" id="{525279EE-F678-0BD8-D3E7-9C7BB63D9B75}"/>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rgbClr val="13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Forudsætninger</a:t>
            </a:r>
          </a:p>
        </p:txBody>
      </p:sp>
      <p:sp>
        <p:nvSpPr>
          <p:cNvPr id="13" name="Rektangel 12">
            <a:extLst>
              <a:ext uri="{FF2B5EF4-FFF2-40B4-BE49-F238E27FC236}">
                <a16:creationId xmlns:a16="http://schemas.microsoft.com/office/drawing/2014/main" id="{7EE65CB8-FBF3-FAEA-ABF1-18F5E0E7C95B}"/>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8" name="Pladsholder til indhold 3">
            <a:extLst>
              <a:ext uri="{FF2B5EF4-FFF2-40B4-BE49-F238E27FC236}">
                <a16:creationId xmlns:a16="http://schemas.microsoft.com/office/drawing/2014/main" id="{C8E8F14E-6663-CC00-0B8B-DE1295BAC872}"/>
              </a:ext>
            </a:extLst>
          </p:cNvPr>
          <p:cNvSpPr txBox="1">
            <a:spLocks noGrp="1"/>
          </p:cNvSpPr>
          <p:nvPr>
            <p:ph type="title" idx="4294967295"/>
          </p:nvPr>
        </p:nvSpPr>
        <p:spPr>
          <a:xfrm>
            <a:off x="436650" y="485795"/>
            <a:ext cx="7615150" cy="10198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900" b="1" i="0" u="none" strike="noStrike" kern="1200" cap="none" spc="0" normalizeH="0" baseline="0" noProof="0">
                <a:ln>
                  <a:noFill/>
                </a:ln>
                <a:solidFill>
                  <a:srgbClr val="13B4A3"/>
                </a:solidFill>
                <a:effectLst/>
                <a:uLnTx/>
                <a:uFillTx/>
                <a:latin typeface="Avenir Next"/>
                <a:ea typeface="+mn-ea"/>
                <a:cs typeface="+mn-cs"/>
              </a:rPr>
              <a:t>3. Lovgivning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a:ln>
                  <a:noFill/>
                </a:ln>
                <a:solidFill>
                  <a:srgbClr val="13B4A3"/>
                </a:solidFill>
                <a:effectLst/>
                <a:uLnTx/>
                <a:uFillTx/>
                <a:latin typeface="Avenir Next"/>
                <a:ea typeface="+mn-ea"/>
                <a:cs typeface="+mn-cs"/>
              </a:rPr>
              <a:t>Hvordan er det tilladt at bruge AI?</a:t>
            </a:r>
          </a:p>
        </p:txBody>
      </p:sp>
      <p:sp>
        <p:nvSpPr>
          <p:cNvPr id="17" name="Tekstfelt 16">
            <a:extLst>
              <a:ext uri="{FF2B5EF4-FFF2-40B4-BE49-F238E27FC236}">
                <a16:creationId xmlns:a16="http://schemas.microsoft.com/office/drawing/2014/main" id="{9EF6AAE6-D3EA-5B08-0019-60F0EB5EDF18}"/>
              </a:ext>
            </a:extLst>
          </p:cNvPr>
          <p:cNvSpPr txBox="1"/>
          <p:nvPr/>
        </p:nvSpPr>
        <p:spPr>
          <a:xfrm>
            <a:off x="446322" y="1598685"/>
            <a:ext cx="6290144"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a:solidFill>
                  <a:srgbClr val="000000"/>
                </a:solidFill>
              </a:rPr>
              <a:t>Der er på mange fagområder begrænset eller manglende lovhjemmel til at bruge af AI, men der er regulering på vej i sektorlovgivningen. </a:t>
            </a:r>
          </a:p>
          <a:p>
            <a:endParaRPr lang="da-DK" sz="1400">
              <a:solidFill>
                <a:srgbClr val="000000"/>
              </a:solidFill>
            </a:endParaRPr>
          </a:p>
          <a:p>
            <a:r>
              <a:rPr lang="da-DK" sz="1400">
                <a:solidFill>
                  <a:srgbClr val="000000"/>
                </a:solidFill>
              </a:rPr>
              <a:t>EU’s AI-forordning trådte i kraft i 2024, og dens krav træder trinvis i kraft frem mod august 2027. </a:t>
            </a:r>
            <a:br>
              <a:rPr lang="da-DK" sz="1400"/>
            </a:br>
            <a:endParaRPr lang="da-DK" sz="1400">
              <a:solidFill>
                <a:srgbClr val="000000"/>
              </a:solidFill>
            </a:endParaRPr>
          </a:p>
          <a:p>
            <a:r>
              <a:rPr lang="da-DK" sz="1400">
                <a:solidFill>
                  <a:srgbClr val="000000"/>
                </a:solidFill>
              </a:rPr>
              <a:t>Forordningen har blandt andet regler om, hvilke typer af AI-praksis, der er forbudt. Den stiller også krav til medarbejdernes AI-færdigheder. </a:t>
            </a:r>
            <a:r>
              <a:rPr lang="da-DK" sz="1400">
                <a:solidFill>
                  <a:srgbClr val="11A898"/>
                </a:solidFill>
              </a:rPr>
              <a:t>Se også Kompetencer.</a:t>
            </a:r>
          </a:p>
          <a:p>
            <a:endParaRPr lang="da-DK" sz="1400">
              <a:solidFill>
                <a:srgbClr val="000000"/>
              </a:solidFill>
            </a:endParaRPr>
          </a:p>
          <a:p>
            <a:r>
              <a:rPr lang="da-DK" sz="1400">
                <a:solidFill>
                  <a:srgbClr val="000000"/>
                </a:solidFill>
              </a:rPr>
              <a:t>GDPR-lovgivningen gør, at det kan være svært at bruge AI-løsninger til personfølsomme oplysninger.</a:t>
            </a:r>
            <a:br>
              <a:rPr lang="da-DK" sz="1400">
                <a:solidFill>
                  <a:srgbClr val="000000"/>
                </a:solidFill>
              </a:rPr>
            </a:br>
            <a:br>
              <a:rPr lang="da-DK" sz="1400"/>
            </a:br>
            <a:r>
              <a:rPr lang="da-DK" sz="1400">
                <a:solidFill>
                  <a:srgbClr val="000000"/>
                </a:solidFill>
              </a:rPr>
              <a:t>Det er vigtigt at forholde sig til et AI-projekts juridiske risici og konsekvenser, så man ikke risikerer senere at skulle lukke det ned. Vær dog opmærksom på, at reguleringen på området løbende ændrer sig.  </a:t>
            </a:r>
          </a:p>
          <a:p>
            <a:endParaRPr lang="da-DK" sz="1400"/>
          </a:p>
          <a:p>
            <a:r>
              <a:rPr lang="da-DK" sz="1400"/>
              <a:t>Brug fx KL's juridiske AI-værktøjskasse til at få en indikation om, hvad I må på AI-området.</a:t>
            </a:r>
          </a:p>
        </p:txBody>
      </p:sp>
      <p:sp>
        <p:nvSpPr>
          <p:cNvPr id="18" name="Rektangel 17">
            <a:extLst>
              <a:ext uri="{FF2B5EF4-FFF2-40B4-BE49-F238E27FC236}">
                <a16:creationId xmlns:a16="http://schemas.microsoft.com/office/drawing/2014/main" id="{A27F94AE-75CF-2E5F-11D0-EBE0197F9F1E}"/>
              </a:ext>
            </a:extLst>
          </p:cNvPr>
          <p:cNvSpPr/>
          <p:nvPr/>
        </p:nvSpPr>
        <p:spPr>
          <a:xfrm>
            <a:off x="8322192" y="1538931"/>
            <a:ext cx="3184307"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13B4A3"/>
                </a:solidFill>
              </a:rPr>
              <a:t>Hvad betyder lovgivningen for vores tilgang til AI?</a:t>
            </a:r>
            <a:endParaRPr lang="da-DK" sz="1400">
              <a:solidFill>
                <a:srgbClr val="13B4A3"/>
              </a:solidFill>
            </a:endParaRPr>
          </a:p>
        </p:txBody>
      </p:sp>
      <p:pic>
        <p:nvPicPr>
          <p:cNvPr id="19" name="Grafik 18">
            <a:extLst>
              <a:ext uri="{FF2B5EF4-FFF2-40B4-BE49-F238E27FC236}">
                <a16:creationId xmlns:a16="http://schemas.microsoft.com/office/drawing/2014/main" id="{E5125293-5F6D-246E-220E-F039A3BFFD0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07792" y="1505654"/>
            <a:ext cx="914400" cy="914400"/>
          </a:xfrm>
          <a:prstGeom prst="rect">
            <a:avLst/>
          </a:prstGeom>
        </p:spPr>
      </p:pic>
      <p:pic>
        <p:nvPicPr>
          <p:cNvPr id="27" name="Grafik 26">
            <a:extLst>
              <a:ext uri="{FF2B5EF4-FFF2-40B4-BE49-F238E27FC236}">
                <a16:creationId xmlns:a16="http://schemas.microsoft.com/office/drawing/2014/main" id="{A513F88B-D16B-67A6-4745-546FE18C781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575881" y="3580305"/>
            <a:ext cx="578223" cy="544607"/>
          </a:xfrm>
          <a:prstGeom prst="rect">
            <a:avLst/>
          </a:prstGeom>
        </p:spPr>
      </p:pic>
      <p:sp>
        <p:nvSpPr>
          <p:cNvPr id="5" name="Tekstfelt 4">
            <a:extLst>
              <a:ext uri="{FF2B5EF4-FFF2-40B4-BE49-F238E27FC236}">
                <a16:creationId xmlns:a16="http://schemas.microsoft.com/office/drawing/2014/main" id="{CBE38883-9A9E-39E5-9DDE-63D6B4B5F15D}"/>
              </a:ext>
            </a:extLst>
          </p:cNvPr>
          <p:cNvSpPr txBox="1"/>
          <p:nvPr/>
        </p:nvSpPr>
        <p:spPr>
          <a:xfrm>
            <a:off x="7575881" y="4124912"/>
            <a:ext cx="279041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200" u="sng">
                <a:cs typeface="Segoe UI"/>
                <a:hlinkClick r:id="rId7">
                  <a:extLst>
                    <a:ext uri="{A12FA001-AC4F-418D-AE19-62706E023703}">
                      <ahyp:hlinkClr xmlns:ahyp="http://schemas.microsoft.com/office/drawing/2018/hyperlinkcolor" val="tx"/>
                    </a:ext>
                  </a:extLst>
                </a:hlinkClick>
              </a:rPr>
              <a:t>Læs om reglerne i AI-forordningen</a:t>
            </a:r>
            <a:r>
              <a:rPr lang="da-DK" sz="1200" u="sng">
                <a:cs typeface="Segoe UI"/>
              </a:rPr>
              <a:t> (Digitaliseringsstyrelsen)</a:t>
            </a:r>
            <a:endParaRPr lang="da-DK">
              <a:cs typeface="Segoe UI"/>
            </a:endParaRPr>
          </a:p>
          <a:p>
            <a:endParaRPr lang="da-DK" sz="1200"/>
          </a:p>
          <a:p>
            <a:r>
              <a:rPr lang="da-DK" sz="1200">
                <a:hlinkClick r:id="rId8">
                  <a:extLst>
                    <a:ext uri="{A12FA001-AC4F-418D-AE19-62706E023703}">
                      <ahyp:hlinkClr xmlns:ahyp="http://schemas.microsoft.com/office/drawing/2018/hyperlinkcolor" val="tx"/>
                    </a:ext>
                  </a:extLst>
                </a:hlinkClick>
              </a:rPr>
              <a:t>Læs om </a:t>
            </a:r>
            <a:r>
              <a:rPr lang="da-DK" sz="1200">
                <a:ea typeface="+mn-lt"/>
                <a:cs typeface="+mn-lt"/>
                <a:hlinkClick r:id="rId8">
                  <a:extLst>
                    <a:ext uri="{A12FA001-AC4F-418D-AE19-62706E023703}">
                      <ahyp:hlinkClr xmlns:ahyp="http://schemas.microsoft.com/office/drawing/2018/hyperlinkcolor" val="tx"/>
                    </a:ext>
                  </a:extLst>
                </a:hlinkClick>
              </a:rPr>
              <a:t>forbudte former for AI-praksis (Digitaliseringsstyrelsen</a:t>
            </a:r>
            <a:r>
              <a:rPr lang="da-DK" sz="1200">
                <a:ea typeface="+mn-lt"/>
                <a:cs typeface="+mn-lt"/>
              </a:rPr>
              <a:t>)</a:t>
            </a:r>
            <a:endParaRPr lang="da-DK" sz="1200">
              <a:hlinkClick r:id="rId8">
                <a:extLst>
                  <a:ext uri="{A12FA001-AC4F-418D-AE19-62706E023703}">
                    <ahyp:hlinkClr xmlns:ahyp="http://schemas.microsoft.com/office/drawing/2018/hyperlinkcolor" val="tx"/>
                  </a:ext>
                </a:extLst>
              </a:hlinkClick>
            </a:endParaRPr>
          </a:p>
          <a:p>
            <a:endParaRPr lang="da-DK" sz="1200"/>
          </a:p>
          <a:p>
            <a:r>
              <a:rPr lang="da-DK" sz="1200">
                <a:hlinkClick r:id="rId9">
                  <a:extLst>
                    <a:ext uri="{A12FA001-AC4F-418D-AE19-62706E023703}">
                      <ahyp:hlinkClr xmlns:ahyp="http://schemas.microsoft.com/office/drawing/2018/hyperlinkcolor" val="tx"/>
                    </a:ext>
                  </a:extLst>
                </a:hlinkClick>
              </a:rPr>
              <a:t>Se KL's juridiske AI-værktøjskasse​</a:t>
            </a:r>
            <a:endParaRPr lang="da-DK">
              <a:hlinkClick r:id="rId9">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713849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F3940-0F1D-6D7E-6AD5-97FEC97E3A17}"/>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2C4E45BD-B987-A19F-5600-A18F2066106A}"/>
              </a:ext>
            </a:extLst>
          </p:cNvPr>
          <p:cNvSpPr>
            <a:spLocks noGrp="1"/>
          </p:cNvSpPr>
          <p:nvPr>
            <p:ph type="title" idx="4294967295"/>
          </p:nvPr>
        </p:nvSpPr>
        <p:spPr>
          <a:xfrm>
            <a:off x="436563" y="344488"/>
            <a:ext cx="9064625"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900" b="1" i="0" u="none" strike="noStrike" kern="1200" cap="none" spc="0" normalizeH="0" baseline="0" noProof="0">
                <a:ln>
                  <a:noFill/>
                </a:ln>
                <a:solidFill>
                  <a:srgbClr val="14B4A3"/>
                </a:solidFill>
                <a:effectLst/>
                <a:uLnTx/>
                <a:uFillTx/>
                <a:latin typeface="Avenir Next"/>
                <a:ea typeface="+mn-ea"/>
                <a:cs typeface="+mn-cs"/>
              </a:rPr>
              <a:t>4. Kompetencer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400" b="0" i="0" u="none" strike="noStrike" kern="1200" cap="none" spc="0" normalizeH="0" baseline="0" noProof="0">
                <a:ln>
                  <a:noFill/>
                </a:ln>
                <a:solidFill>
                  <a:srgbClr val="13B4A3"/>
                </a:solidFill>
                <a:effectLst/>
                <a:uLnTx/>
                <a:uFillTx/>
                <a:latin typeface="Avenir Next"/>
                <a:ea typeface="+mn-ea"/>
                <a:cs typeface="+mn-cs"/>
              </a:rPr>
              <a:t>Hvad skal vi som minimum vide og kunne for at tage teknologien i brug?  </a:t>
            </a:r>
            <a:endParaRPr kumimoji="0" lang="da-DK" sz="1400" b="0" i="0" u="none" strike="noStrike" kern="1200" cap="none" spc="0" normalizeH="0" baseline="0" noProof="0">
              <a:ln>
                <a:noFill/>
              </a:ln>
              <a:solidFill>
                <a:srgbClr val="14B4A3"/>
              </a:solidFill>
              <a:effectLst/>
              <a:uLnTx/>
              <a:uFillTx/>
              <a:latin typeface="Avenir Next"/>
              <a:ea typeface="+mn-ea"/>
              <a:cs typeface="+mn-cs"/>
            </a:endParaRPr>
          </a:p>
        </p:txBody>
      </p:sp>
      <p:sp>
        <p:nvSpPr>
          <p:cNvPr id="6" name="Rektangel 5">
            <a:extLst>
              <a:ext uri="{FF2B5EF4-FFF2-40B4-BE49-F238E27FC236}">
                <a16:creationId xmlns:a16="http://schemas.microsoft.com/office/drawing/2014/main" id="{7737966F-3F8D-38A1-AA83-CA2DC0AFEE24}"/>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4B4A3"/>
                </a:solidFill>
              </a:rPr>
              <a:t>AI genere</a:t>
            </a:r>
            <a:r>
              <a:rPr lang="da-DK" sz="1200" b="1">
                <a:solidFill>
                  <a:srgbClr val="13B4A3"/>
                </a:solidFill>
              </a:rPr>
              <a:t>lt</a:t>
            </a:r>
            <a:endParaRPr lang="da-DK" sz="1200">
              <a:solidFill>
                <a:srgbClr val="13B4A3"/>
              </a:solidFill>
            </a:endParaRPr>
          </a:p>
        </p:txBody>
      </p:sp>
      <p:sp>
        <p:nvSpPr>
          <p:cNvPr id="3" name="Rektangel 2">
            <a:extLst>
              <a:ext uri="{FF2B5EF4-FFF2-40B4-BE49-F238E27FC236}">
                <a16:creationId xmlns:a16="http://schemas.microsoft.com/office/drawing/2014/main" id="{423D9DF5-79A3-8443-126A-20DA28A1EE89}"/>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1" name="Rektangel 10">
            <a:extLst>
              <a:ext uri="{FF2B5EF4-FFF2-40B4-BE49-F238E27FC236}">
                <a16:creationId xmlns:a16="http://schemas.microsoft.com/office/drawing/2014/main" id="{4815A379-081A-CB6B-FA99-A74354835AE5}"/>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2" name="Rektangel 11">
            <a:extLst>
              <a:ext uri="{FF2B5EF4-FFF2-40B4-BE49-F238E27FC236}">
                <a16:creationId xmlns:a16="http://schemas.microsoft.com/office/drawing/2014/main" id="{3AB3DAA8-3101-EA98-C036-681B7CDFA44C}"/>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4" name="Rektangel 13">
            <a:extLst>
              <a:ext uri="{FF2B5EF4-FFF2-40B4-BE49-F238E27FC236}">
                <a16:creationId xmlns:a16="http://schemas.microsoft.com/office/drawing/2014/main" id="{3CA9DFFE-F7E2-E805-8852-BD4984617CA0}"/>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rgbClr val="13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Forudsætninger</a:t>
            </a:r>
          </a:p>
        </p:txBody>
      </p:sp>
      <p:sp>
        <p:nvSpPr>
          <p:cNvPr id="16" name="Rektangel 15">
            <a:extLst>
              <a:ext uri="{FF2B5EF4-FFF2-40B4-BE49-F238E27FC236}">
                <a16:creationId xmlns:a16="http://schemas.microsoft.com/office/drawing/2014/main" id="{9D955367-DAD9-6407-8733-EC6410E3257C}"/>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10" name="Pladsholder til indhold 1">
            <a:extLst>
              <a:ext uri="{FF2B5EF4-FFF2-40B4-BE49-F238E27FC236}">
                <a16:creationId xmlns:a16="http://schemas.microsoft.com/office/drawing/2014/main" id="{28EE1A91-7E1B-E752-C4AF-469872277A1A}"/>
              </a:ext>
            </a:extLst>
          </p:cNvPr>
          <p:cNvSpPr txBox="1">
            <a:spLocks/>
          </p:cNvSpPr>
          <p:nvPr/>
        </p:nvSpPr>
        <p:spPr>
          <a:xfrm>
            <a:off x="440860" y="1510179"/>
            <a:ext cx="3738852" cy="409839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b="1">
                <a:solidFill>
                  <a:srgbClr val="13B4A3"/>
                </a:solidFill>
                <a:latin typeface="Avenir Next"/>
              </a:rPr>
              <a:t>Hvorfor kompetenceudvikle?</a:t>
            </a:r>
            <a:endParaRPr lang="da-DK" sz="1400">
              <a:latin typeface="Avenir Next"/>
            </a:endParaRPr>
          </a:p>
          <a:p>
            <a:pPr marL="285750" indent="-285750">
              <a:lnSpc>
                <a:spcPct val="100000"/>
              </a:lnSpc>
              <a:buChar char="•"/>
            </a:pPr>
            <a:r>
              <a:rPr lang="da-DK" sz="1400" b="1">
                <a:latin typeface="Avenir Next"/>
              </a:rPr>
              <a:t>Undgå A- og B-hold: </a:t>
            </a:r>
            <a:r>
              <a:rPr lang="da-DK" sz="1400">
                <a:latin typeface="Avenir Next"/>
              </a:rPr>
              <a:t>Hvis nogle tager AI-løsninger til sig, men andre ikke gør, kan vi få et A-hold og et B-hold, der har forskellige forudsætninger for at løse opgaver og forskellige behov for kompetenceudvikling. </a:t>
            </a:r>
          </a:p>
          <a:p>
            <a:pPr marL="285750" indent="-285750">
              <a:lnSpc>
                <a:spcPct val="100000"/>
              </a:lnSpc>
              <a:buChar char="•"/>
            </a:pPr>
            <a:r>
              <a:rPr lang="da-DK" sz="1400" b="1">
                <a:latin typeface="Avenir Next"/>
              </a:rPr>
              <a:t>Sikre AI-dannelse:</a:t>
            </a:r>
            <a:r>
              <a:rPr lang="da-DK" sz="1400">
                <a:latin typeface="Avenir Next"/>
              </a:rPr>
              <a:t> En kvalificeret fælles dialog om </a:t>
            </a:r>
            <a:r>
              <a:rPr lang="da-DK" sz="1400" err="1">
                <a:latin typeface="Avenir Next"/>
              </a:rPr>
              <a:t>AI's</a:t>
            </a:r>
            <a:r>
              <a:rPr lang="da-DK" sz="1400">
                <a:latin typeface="Avenir Next"/>
              </a:rPr>
              <a:t> muligheder og begrænsninger kan fremme en kritisk og konstruktiv tilgang til AI.</a:t>
            </a:r>
          </a:p>
          <a:p>
            <a:pPr marL="285750" indent="-285750">
              <a:lnSpc>
                <a:spcPct val="100000"/>
              </a:lnSpc>
              <a:buChar char="•"/>
            </a:pPr>
            <a:r>
              <a:rPr lang="da-DK" sz="1400" b="1">
                <a:latin typeface="Avenir Next"/>
              </a:rPr>
              <a:t>Overholde lovkrav: </a:t>
            </a:r>
            <a:r>
              <a:rPr lang="da-DK" sz="1400">
                <a:latin typeface="Avenir Next"/>
              </a:rPr>
              <a:t>EU’s AI-forordning kræver, at alle offentlige organisationer, der udvikler eller anvender AI-løsninger, skal sikre, at deres medarbejdere har de nødvendige AI-færdigheder.</a:t>
            </a:r>
          </a:p>
        </p:txBody>
      </p:sp>
      <p:sp>
        <p:nvSpPr>
          <p:cNvPr id="13" name="Rektangel 12">
            <a:extLst>
              <a:ext uri="{FF2B5EF4-FFF2-40B4-BE49-F238E27FC236}">
                <a16:creationId xmlns:a16="http://schemas.microsoft.com/office/drawing/2014/main" id="{FC84C79A-EBAC-5C36-04F8-E6695F0F7654}"/>
              </a:ext>
            </a:extLst>
          </p:cNvPr>
          <p:cNvSpPr/>
          <p:nvPr/>
        </p:nvSpPr>
        <p:spPr>
          <a:xfrm>
            <a:off x="1235322" y="5513127"/>
            <a:ext cx="2212140" cy="9259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a:solidFill>
                  <a:schemeClr val="accent4"/>
                </a:solidFill>
                <a:hlinkClick r:id="rId3">
                  <a:extLst>
                    <a:ext uri="{A12FA001-AC4F-418D-AE19-62706E023703}">
                      <ahyp:hlinkClr xmlns:ahyp="http://schemas.microsoft.com/office/drawing/2018/hyperlinkcolor" val="tx"/>
                    </a:ext>
                  </a:extLst>
                </a:hlinkClick>
              </a:rPr>
              <a:t>Kommunernes AI-skole har tilbud til både ledere, medarbejdere og politikere. Læs mere her.</a:t>
            </a:r>
            <a:endParaRPr lang="da-DK">
              <a:solidFill>
                <a:schemeClr val="accent4"/>
              </a:solidFill>
            </a:endParaRPr>
          </a:p>
        </p:txBody>
      </p:sp>
      <p:sp>
        <p:nvSpPr>
          <p:cNvPr id="8" name="Pladsholder til indhold 1">
            <a:extLst>
              <a:ext uri="{FF2B5EF4-FFF2-40B4-BE49-F238E27FC236}">
                <a16:creationId xmlns:a16="http://schemas.microsoft.com/office/drawing/2014/main" id="{0409C138-0553-2BDE-1206-612D7C915F42}"/>
              </a:ext>
            </a:extLst>
          </p:cNvPr>
          <p:cNvSpPr>
            <a:spLocks noGrp="1"/>
          </p:cNvSpPr>
          <p:nvPr>
            <p:ph sz="half" idx="1"/>
          </p:nvPr>
        </p:nvSpPr>
        <p:spPr>
          <a:xfrm>
            <a:off x="4412496" y="1511106"/>
            <a:ext cx="4058984" cy="3178364"/>
          </a:xfrm>
        </p:spPr>
        <p:txBody>
          <a:bodyPr vert="horz" lIns="91440" tIns="45720" rIns="91440" bIns="45720" rtlCol="0" anchor="t">
            <a:noAutofit/>
          </a:bodyPr>
          <a:lstStyle/>
          <a:p>
            <a:r>
              <a:rPr lang="da-DK" sz="1400" b="1">
                <a:solidFill>
                  <a:srgbClr val="13B4A3"/>
                </a:solidFill>
                <a:latin typeface="Avenir Next"/>
              </a:rPr>
              <a:t>EU-krav til medarbejdernes AI-færdigheder </a:t>
            </a:r>
            <a:endParaRPr lang="da-DK" sz="1400" b="1">
              <a:latin typeface="Avenir Next"/>
            </a:endParaRPr>
          </a:p>
          <a:p>
            <a:pPr marL="285750" indent="-285750">
              <a:lnSpc>
                <a:spcPct val="100000"/>
              </a:lnSpc>
              <a:buChar char="•"/>
            </a:pPr>
            <a:r>
              <a:rPr lang="da-DK" sz="1400" b="1">
                <a:latin typeface="Avenir Next"/>
              </a:rPr>
              <a:t>Teknologiske </a:t>
            </a:r>
            <a:r>
              <a:rPr lang="da-DK" sz="1400">
                <a:latin typeface="Avenir Next"/>
              </a:rPr>
              <a:t>AI-færdigheder: En grundlæggende forståelse for, hvordan et AI-system er skabt og fungerer.</a:t>
            </a:r>
            <a:endParaRPr lang="da-DK" sz="1400"/>
          </a:p>
          <a:p>
            <a:pPr marL="285750" indent="-285750">
              <a:lnSpc>
                <a:spcPct val="100000"/>
              </a:lnSpc>
              <a:buChar char="•"/>
            </a:pPr>
            <a:r>
              <a:rPr lang="da-DK" sz="1400" b="1">
                <a:latin typeface="Avenir Next"/>
              </a:rPr>
              <a:t>Praktiske </a:t>
            </a:r>
            <a:r>
              <a:rPr lang="da-DK" sz="1400">
                <a:latin typeface="Avenir Next"/>
              </a:rPr>
              <a:t>AI-færdigheder: Handler om at kunne anvende AI-systemer korrekt, samt hvilke opgaver AI-systemet kan løse, og hvilke forholdsregler, der skal tages.</a:t>
            </a:r>
          </a:p>
          <a:p>
            <a:pPr marL="285750" indent="-285750">
              <a:lnSpc>
                <a:spcPct val="100000"/>
              </a:lnSpc>
              <a:buChar char="•"/>
            </a:pPr>
            <a:r>
              <a:rPr lang="da-DK" sz="1400" b="1">
                <a:latin typeface="Avenir Next"/>
              </a:rPr>
              <a:t>Etiske </a:t>
            </a:r>
            <a:r>
              <a:rPr lang="da-DK" sz="1400">
                <a:latin typeface="Avenir Next"/>
              </a:rPr>
              <a:t>AI-færdigheder: Forstå de konsekvenser, som implementeringen af AI-systemer kan have for medarbejdere og samfundet generelt.</a:t>
            </a:r>
          </a:p>
        </p:txBody>
      </p:sp>
      <p:sp>
        <p:nvSpPr>
          <p:cNvPr id="45" name="Rektangel 44">
            <a:extLst>
              <a:ext uri="{FF2B5EF4-FFF2-40B4-BE49-F238E27FC236}">
                <a16:creationId xmlns:a16="http://schemas.microsoft.com/office/drawing/2014/main" id="{8ABF1AC4-B4EB-F422-CA2F-0714D5C040B8}"/>
              </a:ext>
            </a:extLst>
          </p:cNvPr>
          <p:cNvSpPr/>
          <p:nvPr/>
        </p:nvSpPr>
        <p:spPr>
          <a:xfrm>
            <a:off x="5498520" y="4486063"/>
            <a:ext cx="2212140" cy="13780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a:solidFill>
                  <a:schemeClr val="tx1"/>
                </a:solidFill>
                <a:hlinkClick r:id="rId4">
                  <a:extLst>
                    <a:ext uri="{A12FA001-AC4F-418D-AE19-62706E023703}">
                      <ahyp:hlinkClr xmlns:ahyp="http://schemas.microsoft.com/office/drawing/2018/hyperlinkcolor" val="tx"/>
                    </a:ext>
                  </a:extLst>
                </a:hlinkClick>
              </a:rPr>
              <a:t>Se også KL's kompetencehjul for digitale kompetencer– ikke specifikt AI-kompetencer</a:t>
            </a:r>
            <a:r>
              <a:rPr lang="da-DK" sz="1200">
                <a:solidFill>
                  <a:schemeClr val="tx1"/>
                </a:solidFill>
              </a:rPr>
              <a:t> </a:t>
            </a:r>
            <a:endParaRPr lang="da-DK">
              <a:solidFill>
                <a:schemeClr val="tx1"/>
              </a:solidFill>
            </a:endParaRPr>
          </a:p>
        </p:txBody>
      </p:sp>
      <p:sp>
        <p:nvSpPr>
          <p:cNvPr id="48" name="Pladsholder til indhold 5">
            <a:extLst>
              <a:ext uri="{FF2B5EF4-FFF2-40B4-BE49-F238E27FC236}">
                <a16:creationId xmlns:a16="http://schemas.microsoft.com/office/drawing/2014/main" id="{B09BF72D-D012-2F18-62C2-CFF9C0AE6CF4}"/>
              </a:ext>
            </a:extLst>
          </p:cNvPr>
          <p:cNvSpPr txBox="1">
            <a:spLocks/>
          </p:cNvSpPr>
          <p:nvPr/>
        </p:nvSpPr>
        <p:spPr>
          <a:xfrm>
            <a:off x="8704264" y="1512265"/>
            <a:ext cx="2689123" cy="3432698"/>
          </a:xfrm>
          <a:prstGeom prst="rect">
            <a:avLst/>
          </a:prstGeom>
          <a:solidFill>
            <a:srgbClr val="E8F7F7"/>
          </a:solidFill>
        </p:spPr>
        <p:txBody>
          <a:bodyPr lIns="180000" tIns="180000" rIns="180000" bIns="180000" anchor="t">
            <a:noAutofit/>
          </a:bodyPr>
          <a:lstStyle>
            <a:defPPr>
              <a:defRPr lang="da-DK"/>
            </a:defPPr>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b="1">
                <a:latin typeface="Avenir Next"/>
              </a:rPr>
              <a:t>Fire trin til AI-færdigheder</a:t>
            </a:r>
            <a:endParaRPr lang="da-DK" sz="1200"/>
          </a:p>
          <a:p>
            <a:pPr marL="0" indent="0">
              <a:buNone/>
            </a:pPr>
            <a:r>
              <a:rPr lang="da-DK" sz="1200">
                <a:latin typeface="Avenir Next"/>
              </a:rPr>
              <a:t>Digitaliseringsstyrelsen foreslår, at man følger fire trin for at leve op til færdighederne i AI-forordningen:</a:t>
            </a:r>
            <a:endParaRPr lang="da-DK" sz="1200"/>
          </a:p>
          <a:p>
            <a:pPr marL="342900" indent="-342900">
              <a:buAutoNum type="arabicPeriod"/>
            </a:pPr>
            <a:r>
              <a:rPr lang="da-DK" sz="1200">
                <a:latin typeface="Avenir Next"/>
              </a:rPr>
              <a:t>Skab overblik over brug af AI.</a:t>
            </a:r>
          </a:p>
          <a:p>
            <a:pPr marL="342900" indent="-342900">
              <a:buAutoNum type="arabicPeriod"/>
            </a:pPr>
            <a:r>
              <a:rPr lang="da-DK" sz="1200">
                <a:latin typeface="Avenir Next"/>
              </a:rPr>
              <a:t>Skab overblik over de medarbejdere, der er involveret i brugen af AI</a:t>
            </a:r>
          </a:p>
          <a:p>
            <a:pPr marL="342900" indent="-342900">
              <a:buAutoNum type="arabicPeriod"/>
            </a:pPr>
            <a:r>
              <a:rPr lang="da-DK" sz="1200">
                <a:latin typeface="Avenir Next"/>
              </a:rPr>
              <a:t>Afklar nødvendige AI-færdigheder for de forskellige roller</a:t>
            </a:r>
            <a:endParaRPr lang="da-DK" sz="1200"/>
          </a:p>
          <a:p>
            <a:pPr marL="342900" indent="-342900">
              <a:buAutoNum type="arabicPeriod"/>
            </a:pPr>
            <a:r>
              <a:rPr lang="da-DK" sz="1200">
                <a:latin typeface="Avenir Next"/>
              </a:rPr>
              <a:t>Planlæg organisatoriske tiltag</a:t>
            </a:r>
            <a:endParaRPr lang="da-DK" sz="1200"/>
          </a:p>
        </p:txBody>
      </p:sp>
      <p:sp>
        <p:nvSpPr>
          <p:cNvPr id="40" name="Rektangel 39">
            <a:extLst>
              <a:ext uri="{FF2B5EF4-FFF2-40B4-BE49-F238E27FC236}">
                <a16:creationId xmlns:a16="http://schemas.microsoft.com/office/drawing/2014/main" id="{765DC84D-6A05-483D-FEDE-CBE5F3C0BA94}"/>
              </a:ext>
            </a:extLst>
          </p:cNvPr>
          <p:cNvSpPr/>
          <p:nvPr/>
        </p:nvSpPr>
        <p:spPr>
          <a:xfrm>
            <a:off x="9220133" y="4938119"/>
            <a:ext cx="2212140" cy="9259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a:solidFill>
                  <a:schemeClr val="accent4"/>
                </a:solidFill>
                <a:ea typeface="+mn-lt"/>
                <a:cs typeface="+mn-lt"/>
                <a:hlinkClick r:id="rId5">
                  <a:extLst>
                    <a:ext uri="{A12FA001-AC4F-418D-AE19-62706E023703}">
                      <ahyp:hlinkClr xmlns:ahyp="http://schemas.microsoft.com/office/drawing/2018/hyperlinkcolor" val="tx"/>
                    </a:ext>
                  </a:extLst>
                </a:hlinkClick>
              </a:rPr>
              <a:t>Læs mere om EU’s AI-forordning om færdigheder (Digitaliseringsstyrelsen)</a:t>
            </a:r>
            <a:endParaRPr lang="da-DK">
              <a:solidFill>
                <a:schemeClr val="accent4"/>
              </a:solidFill>
            </a:endParaRPr>
          </a:p>
        </p:txBody>
      </p:sp>
      <p:pic>
        <p:nvPicPr>
          <p:cNvPr id="49" name="Grafik 48">
            <a:extLst>
              <a:ext uri="{FF2B5EF4-FFF2-40B4-BE49-F238E27FC236}">
                <a16:creationId xmlns:a16="http://schemas.microsoft.com/office/drawing/2014/main" id="{D4DCA2CD-5BDF-1D20-06C4-DB61BFA3103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742762" y="5082938"/>
            <a:ext cx="477371" cy="510988"/>
          </a:xfrm>
          <a:prstGeom prst="rect">
            <a:avLst/>
          </a:prstGeom>
        </p:spPr>
      </p:pic>
      <p:pic>
        <p:nvPicPr>
          <p:cNvPr id="46" name="Grafik 45">
            <a:extLst>
              <a:ext uri="{FF2B5EF4-FFF2-40B4-BE49-F238E27FC236}">
                <a16:creationId xmlns:a16="http://schemas.microsoft.com/office/drawing/2014/main" id="{103A60E1-B6B7-0433-A1E1-6AEF0A04A47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861167" y="4689470"/>
            <a:ext cx="477371" cy="510988"/>
          </a:xfrm>
          <a:prstGeom prst="rect">
            <a:avLst/>
          </a:prstGeom>
        </p:spPr>
      </p:pic>
      <p:sp>
        <p:nvSpPr>
          <p:cNvPr id="9" name="Pladsholder til indhold 2">
            <a:extLst>
              <a:ext uri="{FF2B5EF4-FFF2-40B4-BE49-F238E27FC236}">
                <a16:creationId xmlns:a16="http://schemas.microsoft.com/office/drawing/2014/main" id="{7B2E2B67-AEFF-323A-6B60-FCB4144A7E8B}"/>
              </a:ext>
            </a:extLst>
          </p:cNvPr>
          <p:cNvSpPr txBox="1">
            <a:spLocks/>
          </p:cNvSpPr>
          <p:nvPr/>
        </p:nvSpPr>
        <p:spPr>
          <a:xfrm>
            <a:off x="8766411" y="6029322"/>
            <a:ext cx="2843735" cy="45985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a-DK" sz="1400" i="1">
                <a:solidFill>
                  <a:srgbClr val="545D65"/>
                </a:solidFill>
                <a:latin typeface="Avenir Next"/>
              </a:rPr>
              <a:t>Fortsætter på næste side</a:t>
            </a:r>
            <a:endParaRPr lang="da-DK" i="1"/>
          </a:p>
        </p:txBody>
      </p:sp>
      <p:pic>
        <p:nvPicPr>
          <p:cNvPr id="7" name="Grafik 6">
            <a:extLst>
              <a:ext uri="{FF2B5EF4-FFF2-40B4-BE49-F238E27FC236}">
                <a16:creationId xmlns:a16="http://schemas.microsoft.com/office/drawing/2014/main" id="{A92F023F-C0BE-679F-926F-B312C3D0334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47163" y="5608570"/>
            <a:ext cx="477371" cy="510988"/>
          </a:xfrm>
          <a:prstGeom prst="rect">
            <a:avLst/>
          </a:prstGeom>
        </p:spPr>
      </p:pic>
      <p:pic>
        <p:nvPicPr>
          <p:cNvPr id="15" name="Grafik 14">
            <a:extLst>
              <a:ext uri="{FF2B5EF4-FFF2-40B4-BE49-F238E27FC236}">
                <a16:creationId xmlns:a16="http://schemas.microsoft.com/office/drawing/2014/main" id="{05073F87-F93F-52C6-9DD3-A24936DF3A42}"/>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39499" y="6029322"/>
            <a:ext cx="459859" cy="459859"/>
          </a:xfrm>
          <a:prstGeom prst="rect">
            <a:avLst/>
          </a:prstGeom>
        </p:spPr>
      </p:pic>
    </p:spTree>
    <p:extLst>
      <p:ext uri="{BB962C8B-B14F-4D97-AF65-F5344CB8AC3E}">
        <p14:creationId xmlns:p14="http://schemas.microsoft.com/office/powerpoint/2010/main" val="3771891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374CC-D413-22BD-2BCB-989EE4C9638C}"/>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81281923-6EAC-731F-951A-0EE1A665F12A}"/>
              </a:ext>
            </a:extLst>
          </p:cNvPr>
          <p:cNvSpPr>
            <a:spLocks noGrp="1"/>
          </p:cNvSpPr>
          <p:nvPr>
            <p:ph type="title" idx="4294967295"/>
          </p:nvPr>
        </p:nvSpPr>
        <p:spPr>
          <a:xfrm>
            <a:off x="442913" y="360363"/>
            <a:ext cx="906303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900" b="1" i="0" u="none" strike="noStrike" kern="1200" cap="none" spc="0" normalizeH="0" baseline="0" noProof="0">
                <a:ln>
                  <a:noFill/>
                </a:ln>
                <a:solidFill>
                  <a:srgbClr val="14B4A3"/>
                </a:solidFill>
                <a:effectLst/>
                <a:uLnTx/>
                <a:uFillTx/>
                <a:latin typeface="Avenir Next"/>
                <a:ea typeface="+mn-ea"/>
                <a:cs typeface="+mn-cs"/>
              </a:rPr>
              <a:t>4. Kompetencer – fortsat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400" b="0" i="0" u="none" strike="noStrike" kern="1200" cap="none" spc="0" normalizeH="0" baseline="0" noProof="0">
                <a:ln>
                  <a:noFill/>
                </a:ln>
                <a:solidFill>
                  <a:srgbClr val="13B4A3"/>
                </a:solidFill>
                <a:effectLst/>
                <a:uLnTx/>
                <a:uFillTx/>
                <a:latin typeface="Avenir Next"/>
                <a:ea typeface="+mn-ea"/>
                <a:cs typeface="+mn-cs"/>
              </a:rPr>
              <a:t>Hvordan tilrettelægger vi bedst vores kompetenceudvikling?</a:t>
            </a:r>
            <a:endParaRPr kumimoji="0" lang="da-DK" sz="1400" b="0"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6" name="Rektangel 5">
            <a:extLst>
              <a:ext uri="{FF2B5EF4-FFF2-40B4-BE49-F238E27FC236}">
                <a16:creationId xmlns:a16="http://schemas.microsoft.com/office/drawing/2014/main" id="{5D2EA82C-29C7-2815-BBE0-71F9132A7D49}"/>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4B4A3"/>
                </a:solidFill>
              </a:rPr>
              <a:t>AI genere</a:t>
            </a:r>
            <a:r>
              <a:rPr lang="da-DK" sz="1200" b="1">
                <a:solidFill>
                  <a:srgbClr val="13B4A3"/>
                </a:solidFill>
              </a:rPr>
              <a:t>lt</a:t>
            </a:r>
            <a:endParaRPr lang="da-DK" sz="1200">
              <a:solidFill>
                <a:srgbClr val="13B4A3"/>
              </a:solidFill>
            </a:endParaRPr>
          </a:p>
        </p:txBody>
      </p:sp>
      <p:sp>
        <p:nvSpPr>
          <p:cNvPr id="3" name="Rektangel 2">
            <a:extLst>
              <a:ext uri="{FF2B5EF4-FFF2-40B4-BE49-F238E27FC236}">
                <a16:creationId xmlns:a16="http://schemas.microsoft.com/office/drawing/2014/main" id="{6D1F3710-DE17-DD2F-0B66-3F478AAD9204}"/>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1" name="Rektangel 10">
            <a:extLst>
              <a:ext uri="{FF2B5EF4-FFF2-40B4-BE49-F238E27FC236}">
                <a16:creationId xmlns:a16="http://schemas.microsoft.com/office/drawing/2014/main" id="{6219036D-EE46-B5D8-FABC-9755E41BF63C}"/>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2" name="Rektangel 11">
            <a:extLst>
              <a:ext uri="{FF2B5EF4-FFF2-40B4-BE49-F238E27FC236}">
                <a16:creationId xmlns:a16="http://schemas.microsoft.com/office/drawing/2014/main" id="{791ACC62-9397-13D1-FF94-BDEAA187863F}"/>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4" name="Rektangel 13">
            <a:extLst>
              <a:ext uri="{FF2B5EF4-FFF2-40B4-BE49-F238E27FC236}">
                <a16:creationId xmlns:a16="http://schemas.microsoft.com/office/drawing/2014/main" id="{269261EE-812E-AF3F-68E6-DC7AEA020060}"/>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rgbClr val="13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Forudsætninger</a:t>
            </a:r>
          </a:p>
        </p:txBody>
      </p:sp>
      <p:sp>
        <p:nvSpPr>
          <p:cNvPr id="16" name="Rektangel 15">
            <a:extLst>
              <a:ext uri="{FF2B5EF4-FFF2-40B4-BE49-F238E27FC236}">
                <a16:creationId xmlns:a16="http://schemas.microsoft.com/office/drawing/2014/main" id="{A0D03653-A3FA-41B4-3D20-9E435898B3B0}"/>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pic>
        <p:nvPicPr>
          <p:cNvPr id="37" name="Grafik 36">
            <a:extLst>
              <a:ext uri="{FF2B5EF4-FFF2-40B4-BE49-F238E27FC236}">
                <a16:creationId xmlns:a16="http://schemas.microsoft.com/office/drawing/2014/main" id="{5BF6531C-2A55-3DCD-7E2A-6B971B8F243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916200" y="6028650"/>
            <a:ext cx="578223" cy="544607"/>
          </a:xfrm>
          <a:prstGeom prst="rect">
            <a:avLst/>
          </a:prstGeom>
        </p:spPr>
      </p:pic>
      <p:sp>
        <p:nvSpPr>
          <p:cNvPr id="7" name="Pladsholder til indhold 1">
            <a:extLst>
              <a:ext uri="{FF2B5EF4-FFF2-40B4-BE49-F238E27FC236}">
                <a16:creationId xmlns:a16="http://schemas.microsoft.com/office/drawing/2014/main" id="{705D89C0-C327-E559-8B8B-DFDB6223F6D4}"/>
              </a:ext>
            </a:extLst>
          </p:cNvPr>
          <p:cNvSpPr txBox="1">
            <a:spLocks/>
          </p:cNvSpPr>
          <p:nvPr/>
        </p:nvSpPr>
        <p:spPr>
          <a:xfrm>
            <a:off x="442582" y="1451059"/>
            <a:ext cx="4913189" cy="3955881"/>
          </a:xfrm>
          <a:prstGeom prst="rect">
            <a:avLst/>
          </a:prstGeom>
        </p:spPr>
        <p:txBody>
          <a:bodyPr vert="horz" lIns="91440" tIns="45720" rIns="91440" bIns="45720" rtlCol="0" anchor="t">
            <a:noAutofit/>
          </a:bodyPr>
          <a:lstStyle>
            <a:defPPr>
              <a:defRPr lang="da-DK"/>
            </a:defPPr>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b="1">
                <a:solidFill>
                  <a:srgbClr val="13B4A3"/>
                </a:solidFill>
                <a:latin typeface="Avenir Next"/>
              </a:rPr>
              <a:t>Tilgange til kompetenceudvikling</a:t>
            </a:r>
            <a:endParaRPr lang="da-DK" sz="1400" b="1"/>
          </a:p>
          <a:p>
            <a:pPr marL="285750" indent="-285750">
              <a:lnSpc>
                <a:spcPct val="100000"/>
              </a:lnSpc>
              <a:buChar char="•"/>
            </a:pPr>
            <a:r>
              <a:rPr lang="da-DK" sz="1400" b="1">
                <a:latin typeface="Avenir Next"/>
              </a:rPr>
              <a:t>Individuelt eller kollektivt</a:t>
            </a:r>
            <a:br>
              <a:rPr lang="da-DK" sz="1400" b="1">
                <a:latin typeface="Avenir Next"/>
              </a:rPr>
            </a:br>
            <a:r>
              <a:rPr lang="da-DK" sz="1400">
                <a:latin typeface="Avenir Next"/>
              </a:rPr>
              <a:t>Nogle kommuner tilbyder medarbejderne at deltage i individuel kompetenceudvikling i form af fx webinar, kursus eller en afprøvning. Andre involverer alle medarbejdere på et område til et kollektivt kompetenceløft.</a:t>
            </a:r>
            <a:endParaRPr lang="da-DK" sz="1400" b="1">
              <a:latin typeface="Avenir Next"/>
            </a:endParaRPr>
          </a:p>
          <a:p>
            <a:pPr marL="285750" indent="-285750">
              <a:lnSpc>
                <a:spcPct val="100000"/>
              </a:lnSpc>
              <a:buChar char="•"/>
            </a:pPr>
            <a:r>
              <a:rPr lang="da-DK" sz="1400" b="1" err="1">
                <a:latin typeface="Avenir Next"/>
              </a:rPr>
              <a:t>Frisat</a:t>
            </a:r>
            <a:r>
              <a:rPr lang="da-DK" sz="1400" b="1">
                <a:latin typeface="Avenir Next"/>
              </a:rPr>
              <a:t> eller styret</a:t>
            </a:r>
            <a:br>
              <a:rPr lang="da-DK" sz="1400" b="1">
                <a:latin typeface="Avenir Next"/>
              </a:rPr>
            </a:br>
            <a:r>
              <a:rPr lang="da-DK" sz="1400">
                <a:latin typeface="Avenir Next"/>
              </a:rPr>
              <a:t>Nogle opbygger kompetencer ved at lade medarbejderne afprøve AI ud fra egen drivkraft og interesse. Andre styrer kompetence- udviklingen mere strategisk i forhold til, hvad teknologien skal bruges til.</a:t>
            </a:r>
            <a:endParaRPr lang="da-DK" sz="1400"/>
          </a:p>
          <a:p>
            <a:pPr marL="285750" indent="-285750">
              <a:lnSpc>
                <a:spcPct val="100000"/>
              </a:lnSpc>
              <a:buChar char="•"/>
            </a:pPr>
            <a:r>
              <a:rPr lang="da-DK" sz="1400" b="1">
                <a:latin typeface="Avenir Next"/>
              </a:rPr>
              <a:t>Plads til forskellighed</a:t>
            </a:r>
            <a:br>
              <a:rPr lang="da-DK" sz="1400" b="1">
                <a:latin typeface="Avenir Next"/>
              </a:rPr>
            </a:br>
            <a:r>
              <a:rPr lang="da-DK" sz="1400">
                <a:latin typeface="Avenir Next"/>
              </a:rPr>
              <a:t>Medarbejdere har ofte forskellige digitale kompetencer og erfaringer. Derfor kan det give god mening at differentiere indsatsen – og fx have et basisniveau, som alle skal være på. </a:t>
            </a:r>
            <a:endParaRPr lang="da-DK" sz="1400"/>
          </a:p>
        </p:txBody>
      </p:sp>
      <p:sp>
        <p:nvSpPr>
          <p:cNvPr id="17" name="Tekstfelt 16">
            <a:extLst>
              <a:ext uri="{FF2B5EF4-FFF2-40B4-BE49-F238E27FC236}">
                <a16:creationId xmlns:a16="http://schemas.microsoft.com/office/drawing/2014/main" id="{E1AB7C0D-14BF-FFAA-0C20-597EE7E84CDE}"/>
              </a:ext>
            </a:extLst>
          </p:cNvPr>
          <p:cNvSpPr txBox="1"/>
          <p:nvPr/>
        </p:nvSpPr>
        <p:spPr>
          <a:xfrm>
            <a:off x="1257434" y="5980787"/>
            <a:ext cx="2540002" cy="5924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275"/>
              </a:lnSpc>
            </a:pPr>
            <a:r>
              <a:rPr lang="da-DK" sz="1200">
                <a:solidFill>
                  <a:schemeClr val="accent4"/>
                </a:solidFill>
                <a:ea typeface="+mn-lt"/>
                <a:cs typeface="Segoe UI"/>
                <a:hlinkClick r:id="rId5">
                  <a:extLst>
                    <a:ext uri="{A12FA001-AC4F-418D-AE19-62706E023703}">
                      <ahyp:hlinkClr xmlns:ahyp="http://schemas.microsoft.com/office/drawing/2018/hyperlinkcolor" val="tx"/>
                    </a:ext>
                  </a:extLst>
                </a:hlinkClick>
              </a:rPr>
              <a:t>Læs analyse af medarbejderes forskellige tilgang til AI (Fremfærd Borger)</a:t>
            </a:r>
            <a:endParaRPr lang="da-DK">
              <a:solidFill>
                <a:schemeClr val="accent4"/>
              </a:solidFill>
              <a:hlinkClick r:id="rId5">
                <a:extLst>
                  <a:ext uri="{A12FA001-AC4F-418D-AE19-62706E023703}">
                    <ahyp:hlinkClr xmlns:ahyp="http://schemas.microsoft.com/office/drawing/2018/hyperlinkcolor" val="tx"/>
                  </a:ext>
                </a:extLst>
              </a:hlinkClick>
            </a:endParaRPr>
          </a:p>
        </p:txBody>
      </p:sp>
      <p:sp>
        <p:nvSpPr>
          <p:cNvPr id="9" name="Pladsholder til indhold 1">
            <a:extLst>
              <a:ext uri="{FF2B5EF4-FFF2-40B4-BE49-F238E27FC236}">
                <a16:creationId xmlns:a16="http://schemas.microsoft.com/office/drawing/2014/main" id="{BE741B94-7405-8D5E-3CD1-DA2A112A323A}"/>
              </a:ext>
            </a:extLst>
          </p:cNvPr>
          <p:cNvSpPr txBox="1">
            <a:spLocks/>
          </p:cNvSpPr>
          <p:nvPr/>
        </p:nvSpPr>
        <p:spPr>
          <a:xfrm>
            <a:off x="5522027" y="1451059"/>
            <a:ext cx="6331064" cy="4274313"/>
          </a:xfrm>
          <a:prstGeom prst="rect">
            <a:avLst/>
          </a:prstGeom>
        </p:spPr>
        <p:txBody>
          <a:bodyPr vert="horz" lIns="91440" tIns="45720" rIns="91440" bIns="45720" rtlCol="0" anchor="t">
            <a:noAutofit/>
          </a:bodyPr>
          <a:lstStyle>
            <a:defPPr>
              <a:defRPr lang="da-DK"/>
            </a:defPPr>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b="1">
                <a:solidFill>
                  <a:srgbClr val="13B4A3"/>
                </a:solidFill>
                <a:latin typeface="Avenir Next"/>
              </a:rPr>
              <a:t>Typer af kompetenceudvikling</a:t>
            </a:r>
          </a:p>
          <a:p>
            <a:pPr marL="342900" indent="-342900">
              <a:lnSpc>
                <a:spcPct val="100000"/>
              </a:lnSpc>
              <a:buChar char="•"/>
            </a:pPr>
            <a:r>
              <a:rPr lang="da-DK" sz="1400">
                <a:latin typeface="Avenir Next"/>
              </a:rPr>
              <a:t>Stil AI-værktøjer til rådighed, og inddrag medarbejderne og lad dem eksperimentere med at prøve teknologien af i praksis. Sørg også for, at ledere har tid til at lære teknologien at kende.</a:t>
            </a:r>
          </a:p>
          <a:p>
            <a:pPr marL="342900" indent="-342900">
              <a:lnSpc>
                <a:spcPct val="100000"/>
              </a:lnSpc>
              <a:buChar char="•"/>
            </a:pPr>
            <a:r>
              <a:rPr lang="da-DK" sz="1400">
                <a:latin typeface="Avenir Next"/>
              </a:rPr>
              <a:t>Uddan AI-superbrugere eller -ambassadører, der kan hjælpe deres kollegaer.</a:t>
            </a:r>
          </a:p>
          <a:p>
            <a:pPr marL="342900" indent="-342900">
              <a:lnSpc>
                <a:spcPct val="100000"/>
              </a:lnSpc>
              <a:buFont typeface="Arial" panose="020B0604020202020204" pitchFamily="34" charset="0"/>
              <a:buChar char="•"/>
            </a:pPr>
            <a:r>
              <a:rPr lang="da-DK" sz="1400">
                <a:latin typeface="Avenir Next"/>
              </a:rPr>
              <a:t>Lav kollektive introduktioner og drøftelser på personalemøder, workshops og kurser.</a:t>
            </a:r>
          </a:p>
          <a:p>
            <a:pPr marL="342900" indent="-342900">
              <a:lnSpc>
                <a:spcPct val="100000"/>
              </a:lnSpc>
              <a:buChar char="•"/>
            </a:pPr>
            <a:r>
              <a:rPr lang="da-DK" sz="1400">
                <a:latin typeface="Avenir Next"/>
              </a:rPr>
              <a:t>Hav it-leverandører eller -konsulenter tæt på til at guide og vejlede.</a:t>
            </a:r>
            <a:br>
              <a:rPr lang="da-DK" sz="1400">
                <a:latin typeface="Avenir Next"/>
              </a:rPr>
            </a:br>
            <a:endParaRPr lang="da-DK" sz="1400">
              <a:latin typeface="Avenir Next"/>
            </a:endParaRPr>
          </a:p>
          <a:p>
            <a:pPr marL="342900" indent="-342900">
              <a:lnSpc>
                <a:spcPct val="100000"/>
              </a:lnSpc>
              <a:spcBef>
                <a:spcPts val="0"/>
              </a:spcBef>
              <a:buChar char="•"/>
            </a:pPr>
            <a:r>
              <a:rPr lang="da-DK" sz="1400">
                <a:latin typeface="Avenir Next"/>
              </a:rPr>
              <a:t>Start et større udviklings- eller afprøvningsprojekt enten lokalt eller sammen med andre.</a:t>
            </a:r>
          </a:p>
          <a:p>
            <a:pPr marL="342900" indent="-342900">
              <a:lnSpc>
                <a:spcPts val="975"/>
              </a:lnSpc>
              <a:spcBef>
                <a:spcPts val="0"/>
              </a:spcBef>
              <a:buChar char="•"/>
            </a:pPr>
            <a:endParaRPr lang="da-DK" sz="1400">
              <a:latin typeface="Avenir Next"/>
            </a:endParaRPr>
          </a:p>
          <a:p>
            <a:pPr marL="342900" indent="-342900">
              <a:lnSpc>
                <a:spcPts val="975"/>
              </a:lnSpc>
              <a:spcBef>
                <a:spcPts val="0"/>
              </a:spcBef>
              <a:buChar char="•"/>
            </a:pPr>
            <a:r>
              <a:rPr lang="da-DK" sz="1400">
                <a:latin typeface="Avenir Next"/>
              </a:rPr>
              <a:t>Etablér læringsgrupper og netværk med erfaringsudveksling.</a:t>
            </a:r>
            <a:r>
              <a:rPr lang="en-US" sz="1400">
                <a:latin typeface="Avenir Next"/>
              </a:rPr>
              <a:t> </a:t>
            </a:r>
          </a:p>
          <a:p>
            <a:pPr marL="342900" indent="-342900">
              <a:lnSpc>
                <a:spcPts val="975"/>
              </a:lnSpc>
              <a:spcBef>
                <a:spcPts val="0"/>
              </a:spcBef>
              <a:buChar char="•"/>
            </a:pPr>
            <a:endParaRPr lang="da-DK" sz="1400">
              <a:latin typeface="Avenir Next"/>
            </a:endParaRPr>
          </a:p>
          <a:p>
            <a:pPr marL="342900" indent="-342900">
              <a:lnSpc>
                <a:spcPct val="100000"/>
              </a:lnSpc>
              <a:spcBef>
                <a:spcPts val="0"/>
              </a:spcBef>
              <a:buChar char="•"/>
            </a:pPr>
            <a:r>
              <a:rPr lang="da-DK" sz="1400">
                <a:latin typeface="Avenir Next"/>
              </a:rPr>
              <a:t>Brug e-læring, fælles </a:t>
            </a:r>
            <a:r>
              <a:rPr lang="da-DK" sz="1400" err="1">
                <a:latin typeface="Avenir Next"/>
              </a:rPr>
              <a:t>vidensportal</a:t>
            </a:r>
            <a:r>
              <a:rPr lang="da-DK" sz="1400">
                <a:latin typeface="Avenir Next"/>
              </a:rPr>
              <a:t>, nyhedsbreve, kampagner til at dele viden. </a:t>
            </a:r>
            <a:r>
              <a:rPr lang="en-US" sz="1400">
                <a:latin typeface="Avenir Next"/>
              </a:rPr>
              <a:t> </a:t>
            </a:r>
          </a:p>
          <a:p>
            <a:pPr marL="342900" indent="-342900">
              <a:lnSpc>
                <a:spcPts val="975"/>
              </a:lnSpc>
              <a:spcBef>
                <a:spcPts val="0"/>
              </a:spcBef>
              <a:buChar char="•"/>
            </a:pPr>
            <a:endParaRPr lang="da-DK" sz="1400">
              <a:latin typeface="Avenir Next"/>
            </a:endParaRPr>
          </a:p>
          <a:p>
            <a:pPr marL="342900" indent="-342900">
              <a:lnSpc>
                <a:spcPts val="975"/>
              </a:lnSpc>
              <a:spcBef>
                <a:spcPts val="0"/>
              </a:spcBef>
              <a:buChar char="•"/>
            </a:pPr>
            <a:r>
              <a:rPr lang="da-DK" sz="1400">
                <a:latin typeface="Avenir Next"/>
              </a:rPr>
              <a:t>Send medarbejdere på kompetencegivende efteruddannelse.</a:t>
            </a:r>
            <a:r>
              <a:rPr lang="en-US" sz="1400">
                <a:latin typeface="Avenir Next"/>
              </a:rPr>
              <a:t> </a:t>
            </a:r>
            <a:endParaRPr lang="da-DK" sz="1400">
              <a:latin typeface="Avenir Next"/>
            </a:endParaRPr>
          </a:p>
        </p:txBody>
      </p:sp>
      <p:sp>
        <p:nvSpPr>
          <p:cNvPr id="33" name="Tekstfelt 32">
            <a:extLst>
              <a:ext uri="{FF2B5EF4-FFF2-40B4-BE49-F238E27FC236}">
                <a16:creationId xmlns:a16="http://schemas.microsoft.com/office/drawing/2014/main" id="{65308544-9C5A-B9A6-A59A-35F9B4CDC88C}"/>
              </a:ext>
            </a:extLst>
          </p:cNvPr>
          <p:cNvSpPr txBox="1"/>
          <p:nvPr/>
        </p:nvSpPr>
        <p:spPr>
          <a:xfrm>
            <a:off x="6604590" y="6143011"/>
            <a:ext cx="3335057" cy="4302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275"/>
              </a:lnSpc>
            </a:pPr>
            <a:r>
              <a:rPr lang="da-DK" sz="1200">
                <a:solidFill>
                  <a:schemeClr val="accent4"/>
                </a:solidFill>
                <a:ea typeface="+mn-lt"/>
                <a:cs typeface="Segoe UI"/>
                <a:hlinkClick r:id="rId6">
                  <a:extLst>
                    <a:ext uri="{A12FA001-AC4F-418D-AE19-62706E023703}">
                      <ahyp:hlinkClr xmlns:ahyp="http://schemas.microsoft.com/office/drawing/2018/hyperlinkcolor" val="tx"/>
                    </a:ext>
                  </a:extLst>
                </a:hlinkClick>
              </a:rPr>
              <a:t>Fem </a:t>
            </a:r>
            <a:r>
              <a:rPr lang="da-DK" sz="1200">
                <a:solidFill>
                  <a:schemeClr val="accent4"/>
                </a:solidFill>
                <a:ea typeface="+mn-lt"/>
                <a:cs typeface="+mn-lt"/>
                <a:hlinkClick r:id="rId6">
                  <a:extLst>
                    <a:ext uri="{A12FA001-AC4F-418D-AE19-62706E023703}">
                      <ahyp:hlinkClr xmlns:ahyp="http://schemas.microsoft.com/office/drawing/2018/hyperlinkcolor" val="tx"/>
                    </a:ext>
                  </a:extLst>
                </a:hlinkClick>
              </a:rPr>
              <a:t>eksempler på kompetenceforløb  om generativ AI i kommunerne (KL)</a:t>
            </a:r>
            <a:endParaRPr lang="da-DK" sz="1200">
              <a:solidFill>
                <a:schemeClr val="accent4"/>
              </a:solidFill>
              <a:cs typeface="Segoe UI"/>
              <a:hlinkClick r:id="rId6">
                <a:extLst>
                  <a:ext uri="{A12FA001-AC4F-418D-AE19-62706E023703}">
                    <ahyp:hlinkClr xmlns:ahyp="http://schemas.microsoft.com/office/drawing/2018/hyperlinkcolor" val="tx"/>
                  </a:ext>
                </a:extLst>
              </a:hlinkClick>
            </a:endParaRPr>
          </a:p>
        </p:txBody>
      </p:sp>
      <p:pic>
        <p:nvPicPr>
          <p:cNvPr id="18" name="Grafik 17">
            <a:extLst>
              <a:ext uri="{FF2B5EF4-FFF2-40B4-BE49-F238E27FC236}">
                <a16:creationId xmlns:a16="http://schemas.microsoft.com/office/drawing/2014/main" id="{4230CE13-AD28-3142-D518-0AA6239B70C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79211" y="5952525"/>
            <a:ext cx="578223" cy="544607"/>
          </a:xfrm>
          <a:prstGeom prst="rect">
            <a:avLst/>
          </a:prstGeom>
        </p:spPr>
      </p:pic>
    </p:spTree>
    <p:extLst>
      <p:ext uri="{BB962C8B-B14F-4D97-AF65-F5344CB8AC3E}">
        <p14:creationId xmlns:p14="http://schemas.microsoft.com/office/powerpoint/2010/main" val="2273632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E0525-DE83-1031-8893-65619A165A51}"/>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28F88DFC-C030-B72E-2C17-0DF83A987B56}"/>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3B4A3"/>
                </a:solidFill>
              </a:rPr>
              <a:t>AI generelt</a:t>
            </a:r>
            <a:endParaRPr lang="da-DK" sz="1200">
              <a:solidFill>
                <a:srgbClr val="13B4A3"/>
              </a:solidFill>
            </a:endParaRPr>
          </a:p>
        </p:txBody>
      </p:sp>
      <p:sp>
        <p:nvSpPr>
          <p:cNvPr id="5" name="Pladsholder til indhold 3">
            <a:extLst>
              <a:ext uri="{FF2B5EF4-FFF2-40B4-BE49-F238E27FC236}">
                <a16:creationId xmlns:a16="http://schemas.microsoft.com/office/drawing/2014/main" id="{C7E2B01C-C2FE-B368-4DF8-F3712BA7D0F8}"/>
              </a:ext>
            </a:extLst>
          </p:cNvPr>
          <p:cNvSpPr txBox="1">
            <a:spLocks noGrp="1"/>
          </p:cNvSpPr>
          <p:nvPr>
            <p:ph type="title" idx="4294967295"/>
          </p:nvPr>
        </p:nvSpPr>
        <p:spPr>
          <a:xfrm>
            <a:off x="436650" y="345100"/>
            <a:ext cx="9063811"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900" b="1" i="0" u="none" strike="noStrike" kern="1200" cap="none" spc="0" normalizeH="0" baseline="0" noProof="0">
                <a:ln>
                  <a:noFill/>
                </a:ln>
                <a:solidFill>
                  <a:srgbClr val="14B4A3"/>
                </a:solidFill>
                <a:effectLst/>
                <a:uLnTx/>
                <a:uFillTx/>
                <a:latin typeface="Avenir Next"/>
                <a:ea typeface="+mn-ea"/>
                <a:cs typeface="+mn-cs"/>
              </a:rPr>
              <a:t>5. Ledelse af AI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400" b="0" i="0" u="none" strike="noStrike" kern="1200" cap="none" spc="0" normalizeH="0" baseline="0" noProof="0">
                <a:ln>
                  <a:noFill/>
                </a:ln>
                <a:solidFill>
                  <a:srgbClr val="13B4A3"/>
                </a:solidFill>
                <a:effectLst/>
                <a:uLnTx/>
                <a:uFillTx/>
                <a:latin typeface="Avenir Next"/>
                <a:ea typeface="+mn-ea"/>
                <a:cs typeface="+mn-cs"/>
              </a:rPr>
              <a:t>Hvilke krav stiller processen til vores ledelse og organisation?</a:t>
            </a:r>
            <a:endParaRPr kumimoji="0" lang="da-DK" sz="1400" b="0" i="0" u="none" strike="noStrike" kern="1200" cap="none" spc="0" normalizeH="0" baseline="0" noProof="0">
              <a:ln>
                <a:noFill/>
              </a:ln>
              <a:solidFill>
                <a:srgbClr val="14B4A3"/>
              </a:solidFill>
              <a:effectLst/>
              <a:uLnTx/>
              <a:uFillTx/>
              <a:latin typeface="Avenir Next"/>
              <a:ea typeface="+mn-ea"/>
              <a:cs typeface="+mn-cs"/>
            </a:endParaRPr>
          </a:p>
        </p:txBody>
      </p:sp>
      <p:sp>
        <p:nvSpPr>
          <p:cNvPr id="2" name="Rektangel 1">
            <a:extLst>
              <a:ext uri="{FF2B5EF4-FFF2-40B4-BE49-F238E27FC236}">
                <a16:creationId xmlns:a16="http://schemas.microsoft.com/office/drawing/2014/main" id="{ECCBCCA9-ECCD-4CEA-F398-B5EAD9E83858}"/>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3" name="Rektangel 2">
            <a:extLst>
              <a:ext uri="{FF2B5EF4-FFF2-40B4-BE49-F238E27FC236}">
                <a16:creationId xmlns:a16="http://schemas.microsoft.com/office/drawing/2014/main" id="{CA3AA217-67EF-21F3-6770-8093CCC7D4A8}"/>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1" name="Rektangel 10">
            <a:extLst>
              <a:ext uri="{FF2B5EF4-FFF2-40B4-BE49-F238E27FC236}">
                <a16:creationId xmlns:a16="http://schemas.microsoft.com/office/drawing/2014/main" id="{E41BA41C-079C-B827-EC0E-2E9E8BEF0BFD}"/>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20" name="Rektangel 19">
            <a:extLst>
              <a:ext uri="{FF2B5EF4-FFF2-40B4-BE49-F238E27FC236}">
                <a16:creationId xmlns:a16="http://schemas.microsoft.com/office/drawing/2014/main" id="{2CC98408-BFAF-557A-838D-CB4A8E9EB7C5}"/>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rgbClr val="13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Forudsætninger</a:t>
            </a:r>
          </a:p>
        </p:txBody>
      </p:sp>
      <p:sp>
        <p:nvSpPr>
          <p:cNvPr id="21" name="Rektangel 20">
            <a:extLst>
              <a:ext uri="{FF2B5EF4-FFF2-40B4-BE49-F238E27FC236}">
                <a16:creationId xmlns:a16="http://schemas.microsoft.com/office/drawing/2014/main" id="{45A765E5-72BC-1420-4776-7E51AE98AACE}"/>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157" name="Pladsholder til indhold 1">
            <a:extLst>
              <a:ext uri="{FF2B5EF4-FFF2-40B4-BE49-F238E27FC236}">
                <a16:creationId xmlns:a16="http://schemas.microsoft.com/office/drawing/2014/main" id="{321F8AD9-746C-7613-DCC6-44CA0C796E1F}"/>
              </a:ext>
            </a:extLst>
          </p:cNvPr>
          <p:cNvSpPr>
            <a:spLocks noGrp="1"/>
          </p:cNvSpPr>
          <p:nvPr>
            <p:ph sz="half" idx="1"/>
          </p:nvPr>
        </p:nvSpPr>
        <p:spPr>
          <a:xfrm>
            <a:off x="435946" y="1483646"/>
            <a:ext cx="4191981" cy="4751570"/>
          </a:xfrm>
        </p:spPr>
        <p:txBody>
          <a:bodyPr vert="horz" lIns="91440" tIns="45720" rIns="91440" bIns="45720" rtlCol="0" anchor="t">
            <a:noAutofit/>
          </a:bodyPr>
          <a:lstStyle/>
          <a:p>
            <a:r>
              <a:rPr lang="da-DK" sz="1400" b="1">
                <a:solidFill>
                  <a:srgbClr val="13B4A3"/>
                </a:solidFill>
                <a:latin typeface="Avenir Next"/>
              </a:rPr>
              <a:t>Strategisk afklaring </a:t>
            </a:r>
            <a:br>
              <a:rPr lang="da-DK" sz="1400" b="1">
                <a:latin typeface="Avenir Next"/>
              </a:rPr>
            </a:br>
            <a:r>
              <a:rPr lang="da-DK" sz="1400">
                <a:solidFill>
                  <a:srgbClr val="13B4A3"/>
                </a:solidFill>
                <a:latin typeface="Avenir Next"/>
              </a:rPr>
              <a:t>– i dialog med resten af ledelseskæden og MED</a:t>
            </a:r>
            <a:endParaRPr lang="da-DK" sz="1400"/>
          </a:p>
          <a:p>
            <a:pPr marL="171450" indent="-171450">
              <a:buFont typeface="Arial" panose="020B0604020202020204" pitchFamily="34" charset="0"/>
              <a:buChar char="•"/>
            </a:pPr>
            <a:r>
              <a:rPr lang="da-DK" sz="1400">
                <a:solidFill>
                  <a:srgbClr val="000000"/>
                </a:solidFill>
                <a:latin typeface="Avenir Next"/>
              </a:rPr>
              <a:t>Præcisér, hvordan AI-anvendelsen understøtter kerneopgaven og prioritér, hvor det giver mest mening at satse på at bruge AI. </a:t>
            </a:r>
          </a:p>
          <a:p>
            <a:pPr marL="171450" indent="-171450">
              <a:buChar char="•"/>
            </a:pPr>
            <a:r>
              <a:rPr lang="da-DK" sz="1400">
                <a:solidFill>
                  <a:srgbClr val="000000"/>
                </a:solidFill>
                <a:latin typeface="Avenir Next"/>
              </a:rPr>
              <a:t>Sørg for, at forudsætningerne for at bruge AI er afklaret. Inddrag GDPR-koordinator tidligt.  </a:t>
            </a:r>
            <a:endParaRPr lang="da-DK" sz="1400" b="1">
              <a:solidFill>
                <a:srgbClr val="000000"/>
              </a:solidFill>
              <a:latin typeface="Avenir Next"/>
            </a:endParaRPr>
          </a:p>
          <a:p>
            <a:pPr marL="171450" indent="-171450">
              <a:buChar char="•"/>
            </a:pPr>
            <a:r>
              <a:rPr lang="da-DK" sz="1400">
                <a:solidFill>
                  <a:srgbClr val="000000"/>
                </a:solidFill>
                <a:latin typeface="Avenir Next"/>
              </a:rPr>
              <a:t>Vurdér investeringsbehovet i forhold til teknologi og kompetencer. </a:t>
            </a:r>
          </a:p>
          <a:p>
            <a:pPr marL="171450" indent="-171450">
              <a:buChar char="•"/>
            </a:pPr>
            <a:r>
              <a:rPr lang="da-DK" sz="1400">
                <a:solidFill>
                  <a:srgbClr val="000000"/>
                </a:solidFill>
                <a:latin typeface="Avenir Next"/>
              </a:rPr>
              <a:t>Afstem forventninger om gevinster og deres tidshorisont.</a:t>
            </a:r>
            <a:endParaRPr lang="da-DK" sz="1400"/>
          </a:p>
          <a:p>
            <a:pPr marL="171450" indent="-171450">
              <a:buChar char="•"/>
            </a:pPr>
            <a:r>
              <a:rPr lang="da-DK" sz="1400">
                <a:solidFill>
                  <a:srgbClr val="000000"/>
                </a:solidFill>
                <a:latin typeface="Avenir Next"/>
              </a:rPr>
              <a:t>Træk på erfaringer fra andre forandrings- og innovationsprocesser.</a:t>
            </a:r>
          </a:p>
          <a:p>
            <a:pPr marL="171450" indent="-171450">
              <a:buChar char="•"/>
            </a:pPr>
            <a:r>
              <a:rPr lang="da-DK" sz="1400">
                <a:solidFill>
                  <a:srgbClr val="000000"/>
                </a:solidFill>
                <a:latin typeface="Avenir Next"/>
              </a:rPr>
              <a:t>Overvej samarbejde og arbejdsdeling med andre afdelinger, fx digitalisering.</a:t>
            </a:r>
          </a:p>
          <a:p>
            <a:pPr marL="171450" indent="-171450">
              <a:buChar char="•"/>
            </a:pPr>
            <a:r>
              <a:rPr lang="da-DK" sz="1400">
                <a:solidFill>
                  <a:srgbClr val="000000"/>
                </a:solidFill>
                <a:latin typeface="Avenir Next"/>
              </a:rPr>
              <a:t>Find metoder til at måle AI-løsningernes effekt og værdiskabelse.</a:t>
            </a:r>
          </a:p>
          <a:p>
            <a:pPr marL="171450" indent="-171450">
              <a:buChar char="•"/>
            </a:pPr>
            <a:r>
              <a:rPr lang="da-DK" sz="1400">
                <a:solidFill>
                  <a:srgbClr val="000000"/>
                </a:solidFill>
                <a:latin typeface="Avenir Next"/>
              </a:rPr>
              <a:t>Skab en tydelig fortælling om jeres brug af AI og afstem forventninger med borgere/brugere.</a:t>
            </a:r>
            <a:endParaRPr lang="en-US" sz="1400">
              <a:solidFill>
                <a:srgbClr val="000000"/>
              </a:solidFill>
              <a:latin typeface="Avenir Next"/>
            </a:endParaRPr>
          </a:p>
        </p:txBody>
      </p:sp>
      <p:sp>
        <p:nvSpPr>
          <p:cNvPr id="159" name="Pladsholder til indhold 1">
            <a:extLst>
              <a:ext uri="{FF2B5EF4-FFF2-40B4-BE49-F238E27FC236}">
                <a16:creationId xmlns:a16="http://schemas.microsoft.com/office/drawing/2014/main" id="{C1F1F801-DB17-B752-3632-9DC94194561D}"/>
              </a:ext>
            </a:extLst>
          </p:cNvPr>
          <p:cNvSpPr txBox="1">
            <a:spLocks/>
          </p:cNvSpPr>
          <p:nvPr/>
        </p:nvSpPr>
        <p:spPr>
          <a:xfrm>
            <a:off x="4706083" y="1489730"/>
            <a:ext cx="4014255" cy="475659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b="1">
                <a:solidFill>
                  <a:srgbClr val="13B4A3"/>
                </a:solidFill>
                <a:latin typeface="Avenir Next"/>
              </a:rPr>
              <a:t>AI-ledelse i hverdagen </a:t>
            </a:r>
            <a:br>
              <a:rPr lang="da-DK" sz="1400" b="1">
                <a:solidFill>
                  <a:srgbClr val="13B4A3"/>
                </a:solidFill>
                <a:latin typeface="Avenir Next"/>
              </a:rPr>
            </a:br>
            <a:r>
              <a:rPr lang="da-DK" sz="1400">
                <a:solidFill>
                  <a:srgbClr val="13B4A3"/>
                </a:solidFill>
                <a:latin typeface="Avenir Next"/>
              </a:rPr>
              <a:t>– i dialog med medarbejdere og lederkolleger</a:t>
            </a:r>
            <a:r>
              <a:rPr lang="da-DK" sz="1400" b="1">
                <a:solidFill>
                  <a:srgbClr val="13B4A3"/>
                </a:solidFill>
                <a:latin typeface="Avenir Next"/>
              </a:rPr>
              <a:t> </a:t>
            </a:r>
            <a:endParaRPr lang="da-DK" sz="1400" b="1">
              <a:solidFill>
                <a:srgbClr val="13B4A3"/>
              </a:solidFill>
            </a:endParaRPr>
          </a:p>
          <a:p>
            <a:pPr marL="285750" indent="-285750">
              <a:buChar char="•"/>
            </a:pPr>
            <a:r>
              <a:rPr lang="da-DK" sz="1400">
                <a:latin typeface="Avenir Next"/>
              </a:rPr>
              <a:t>Sæt retning for brugen af AI, så medarbejderne ikke oplever, at de er 'alene hjemme'.</a:t>
            </a:r>
          </a:p>
          <a:p>
            <a:pPr marL="285750" indent="-285750">
              <a:buFont typeface="Arial,Sans-Serif" panose="020B0604020202020204" pitchFamily="34" charset="0"/>
              <a:buChar char="•"/>
            </a:pPr>
            <a:r>
              <a:rPr lang="da-DK" sz="1400">
                <a:latin typeface="Avenir Next"/>
              </a:rPr>
              <a:t>Kommunikér åbent om perspektiverne i AI herunder både potentielle gevinster og udfordringer.</a:t>
            </a:r>
          </a:p>
          <a:p>
            <a:pPr marL="285750" indent="-285750">
              <a:buFont typeface="Arial,Sans-Serif" panose="020B0604020202020204" pitchFamily="34" charset="0"/>
              <a:buChar char="•"/>
            </a:pPr>
            <a:r>
              <a:rPr lang="da-DK" sz="1400">
                <a:latin typeface="Avenir Next"/>
              </a:rPr>
              <a:t>Inddrag medarbejderne i dialogen om AI. Tag deres forslag og bekymringer alvorligt. </a:t>
            </a:r>
          </a:p>
          <a:p>
            <a:pPr marL="285750" indent="-285750">
              <a:buFont typeface="Arial" panose="020B0604020202020204" pitchFamily="34" charset="0"/>
              <a:buChar char="•"/>
            </a:pPr>
            <a:r>
              <a:rPr lang="da-DK" sz="1400">
                <a:latin typeface="Avenir Next"/>
              </a:rPr>
              <a:t>Understøt en kreativ og innovativ tilgang til AI, så gamle arbejdsgange ikke bare flyttes med over i AI-løsninger</a:t>
            </a:r>
          </a:p>
          <a:p>
            <a:pPr marL="285750" indent="-285750">
              <a:buFont typeface="Arial,Sans-Serif" panose="020B0604020202020204" pitchFamily="34" charset="0"/>
              <a:buChar char="•"/>
            </a:pPr>
            <a:r>
              <a:rPr lang="da-DK" sz="1400">
                <a:latin typeface="Avenir Next"/>
              </a:rPr>
              <a:t>Giv plads til at afprøve og eksperimentere med AI. Del jeres erfaringer, så eksperimenter bliver til fælles læring. </a:t>
            </a:r>
          </a:p>
          <a:p>
            <a:pPr marL="285750" indent="-285750">
              <a:buFont typeface="Arial,Sans-Serif" panose="020B0604020202020204" pitchFamily="34" charset="0"/>
              <a:buChar char="•"/>
            </a:pPr>
            <a:r>
              <a:rPr lang="da-DK" sz="1400">
                <a:latin typeface="Avenir Next"/>
              </a:rPr>
              <a:t>Del jeres erfaringer med ledelseskolleger, så  andre kan få gavn af dem. </a:t>
            </a:r>
            <a:endParaRPr lang="da-DK" sz="1400"/>
          </a:p>
        </p:txBody>
      </p:sp>
      <p:sp>
        <p:nvSpPr>
          <p:cNvPr id="191" name="Rektangel 190">
            <a:extLst>
              <a:ext uri="{FF2B5EF4-FFF2-40B4-BE49-F238E27FC236}">
                <a16:creationId xmlns:a16="http://schemas.microsoft.com/office/drawing/2014/main" id="{19DAD72D-A32D-777B-08D9-1FA19ADC3279}"/>
              </a:ext>
            </a:extLst>
          </p:cNvPr>
          <p:cNvSpPr/>
          <p:nvPr/>
        </p:nvSpPr>
        <p:spPr>
          <a:xfrm>
            <a:off x="8956865" y="2297944"/>
            <a:ext cx="2799188" cy="6566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i="1">
                <a:solidFill>
                  <a:schemeClr val="accent4"/>
                </a:solidFill>
              </a:rPr>
              <a:t>Se mere om ledelse af AI</a:t>
            </a:r>
            <a:endParaRPr lang="da-DK">
              <a:solidFill>
                <a:schemeClr val="accent4"/>
              </a:solidFill>
            </a:endParaRPr>
          </a:p>
        </p:txBody>
      </p:sp>
      <p:sp>
        <p:nvSpPr>
          <p:cNvPr id="120" name="Tekstfelt 119">
            <a:extLst>
              <a:ext uri="{FF2B5EF4-FFF2-40B4-BE49-F238E27FC236}">
                <a16:creationId xmlns:a16="http://schemas.microsoft.com/office/drawing/2014/main" id="{E0CC165E-75E9-7AF6-6FD1-BCF95D734C67}"/>
              </a:ext>
            </a:extLst>
          </p:cNvPr>
          <p:cNvSpPr txBox="1"/>
          <p:nvPr/>
        </p:nvSpPr>
        <p:spPr>
          <a:xfrm>
            <a:off x="8956865" y="2880522"/>
            <a:ext cx="2864015" cy="293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ts val="1259"/>
              </a:lnSpc>
              <a:buFont typeface="Arial,Sans-Serif"/>
              <a:buChar char="•"/>
            </a:pPr>
            <a:r>
              <a:rPr lang="da-DK" sz="1200">
                <a:solidFill>
                  <a:schemeClr val="accent4"/>
                </a:solidFill>
                <a:cs typeface="Arial"/>
                <a:hlinkClick r:id="rId3">
                  <a:extLst>
                    <a:ext uri="{A12FA001-AC4F-418D-AE19-62706E023703}">
                      <ahyp:hlinkClr xmlns:ahyp="http://schemas.microsoft.com/office/drawing/2018/hyperlinkcolor" val="tx"/>
                    </a:ext>
                  </a:extLst>
                </a:hlinkClick>
              </a:rPr>
              <a:t>Webinarrække om ledelse af implementering af generativ AI? (Lederweb)</a:t>
            </a:r>
            <a:endParaRPr lang="da-DK" sz="1200" u="sng">
              <a:solidFill>
                <a:schemeClr val="accent4"/>
              </a:solidFill>
              <a:cs typeface="Arial"/>
              <a:hlinkClick r:id="rId3">
                <a:extLst>
                  <a:ext uri="{A12FA001-AC4F-418D-AE19-62706E023703}">
                    <ahyp:hlinkClr xmlns:ahyp="http://schemas.microsoft.com/office/drawing/2018/hyperlinkcolor" val="tx"/>
                  </a:ext>
                </a:extLst>
              </a:hlinkClick>
            </a:endParaRPr>
          </a:p>
          <a:p>
            <a:pPr marL="285750" indent="-285750">
              <a:lnSpc>
                <a:spcPts val="1259"/>
              </a:lnSpc>
              <a:buFont typeface="Arial,Sans-Serif"/>
              <a:buChar char="•"/>
            </a:pPr>
            <a:endParaRPr lang="da-DK" sz="1200">
              <a:solidFill>
                <a:schemeClr val="accent4"/>
              </a:solidFill>
              <a:latin typeface="Avenir Next"/>
              <a:cs typeface="Arial"/>
            </a:endParaRPr>
          </a:p>
          <a:p>
            <a:pPr marL="285750" indent="-285750">
              <a:lnSpc>
                <a:spcPts val="1259"/>
              </a:lnSpc>
              <a:buFont typeface="Arial,Sans-Serif"/>
              <a:buChar char="•"/>
            </a:pPr>
            <a:r>
              <a:rPr lang="da-DK" sz="1200">
                <a:solidFill>
                  <a:schemeClr val="accent4"/>
                </a:solidFill>
                <a:latin typeface="Avenir Next"/>
                <a:cs typeface="Arial"/>
                <a:hlinkClick r:id="rId4">
                  <a:extLst>
                    <a:ext uri="{A12FA001-AC4F-418D-AE19-62706E023703}">
                      <ahyp:hlinkClr xmlns:ahyp="http://schemas.microsoft.com/office/drawing/2018/hyperlinkcolor" val="tx"/>
                    </a:ext>
                  </a:extLst>
                </a:hlinkClick>
              </a:rPr>
              <a:t>Podcast om </a:t>
            </a:r>
            <a:r>
              <a:rPr lang="da-DK" sz="1200">
                <a:solidFill>
                  <a:schemeClr val="accent4"/>
                </a:solidFill>
                <a:latin typeface="Avenir Next"/>
                <a:ea typeface="+mn-lt"/>
                <a:cs typeface="Arial"/>
                <a:hlinkClick r:id="rId4">
                  <a:extLst>
                    <a:ext uri="{A12FA001-AC4F-418D-AE19-62706E023703}">
                      <ahyp:hlinkClr xmlns:ahyp="http://schemas.microsoft.com/office/drawing/2018/hyperlinkcolor" val="tx"/>
                    </a:ext>
                  </a:extLst>
                </a:hlinkClick>
              </a:rPr>
              <a:t>Ledelse og Generativ AI i den offentlige sektor</a:t>
            </a:r>
            <a:endParaRPr lang="da-DK"/>
          </a:p>
          <a:p>
            <a:pPr marL="285750" indent="-285750">
              <a:lnSpc>
                <a:spcPts val="1259"/>
              </a:lnSpc>
              <a:buFont typeface="Arial,Sans-Serif"/>
              <a:buChar char="•"/>
            </a:pPr>
            <a:endParaRPr lang="da-DK" sz="1200" u="sng">
              <a:solidFill>
                <a:schemeClr val="accent4"/>
              </a:solidFill>
              <a:ea typeface="+mn-lt"/>
              <a:cs typeface="Arial"/>
            </a:endParaRPr>
          </a:p>
          <a:p>
            <a:pPr marL="285750" indent="-285750">
              <a:lnSpc>
                <a:spcPts val="1259"/>
              </a:lnSpc>
              <a:buFont typeface="Arial,Sans-Serif"/>
              <a:buChar char="•"/>
            </a:pPr>
            <a:r>
              <a:rPr lang="da-DK" sz="1200" u="sng">
                <a:solidFill>
                  <a:schemeClr val="accent4"/>
                </a:solidFill>
                <a:ea typeface="+mn-lt"/>
                <a:cs typeface="Arial"/>
                <a:hlinkClick r:id="rId5">
                  <a:extLst>
                    <a:ext uri="{A12FA001-AC4F-418D-AE19-62706E023703}">
                      <ahyp:hlinkClr xmlns:ahyp="http://schemas.microsoft.com/office/drawing/2018/hyperlinkcolor" val="tx"/>
                    </a:ext>
                  </a:extLst>
                </a:hlinkClick>
              </a:rPr>
              <a:t>Publikation om samarbejdet om </a:t>
            </a:r>
            <a:r>
              <a:rPr lang="da-DK" sz="1200" u="sng">
                <a:solidFill>
                  <a:schemeClr val="accent4"/>
                </a:solidFill>
                <a:cs typeface="Arial"/>
                <a:hlinkClick r:id="rId5">
                  <a:extLst>
                    <a:ext uri="{A12FA001-AC4F-418D-AE19-62706E023703}">
                      <ahyp:hlinkClr xmlns:ahyp="http://schemas.microsoft.com/office/drawing/2018/hyperlinkcolor" val="tx"/>
                    </a:ext>
                  </a:extLst>
                </a:hlinkClick>
              </a:rPr>
              <a:t>ny teknologi (Fremfærd)</a:t>
            </a:r>
            <a:r>
              <a:rPr lang="da-DK" sz="1200">
                <a:solidFill>
                  <a:schemeClr val="accent4"/>
                </a:solidFill>
                <a:cs typeface="Arial"/>
              </a:rPr>
              <a:t>​</a:t>
            </a:r>
            <a:endParaRPr lang="da-DK" sz="1200">
              <a:solidFill>
                <a:schemeClr val="accent4"/>
              </a:solidFill>
            </a:endParaRPr>
          </a:p>
          <a:p>
            <a:pPr marL="285750" indent="-285750">
              <a:lnSpc>
                <a:spcPts val="1259"/>
              </a:lnSpc>
              <a:buFont typeface="Arial,Sans-Serif"/>
              <a:buChar char="•"/>
            </a:pPr>
            <a:endParaRPr lang="da-DK" sz="1200">
              <a:solidFill>
                <a:schemeClr val="accent4"/>
              </a:solidFill>
              <a:cs typeface="Arial"/>
            </a:endParaRPr>
          </a:p>
          <a:p>
            <a:pPr marL="285750" indent="-285750">
              <a:lnSpc>
                <a:spcPts val="1259"/>
              </a:lnSpc>
              <a:buFont typeface="Arial,Sans-Serif"/>
              <a:buChar char="•"/>
            </a:pPr>
            <a:r>
              <a:rPr lang="da-DK" sz="1200" u="sng">
                <a:solidFill>
                  <a:schemeClr val="accent4"/>
                </a:solidFill>
                <a:cs typeface="Arial"/>
                <a:hlinkClick r:id="rId6">
                  <a:extLst>
                    <a:ext uri="{A12FA001-AC4F-418D-AE19-62706E023703}">
                      <ahyp:hlinkClr xmlns:ahyp="http://schemas.microsoft.com/office/drawing/2018/hyperlinkcolor" val="tx"/>
                    </a:ext>
                  </a:extLst>
                </a:hlinkClick>
              </a:rPr>
              <a:t>Publikation om bedre implementering af nyteknologi (Fremfærd)</a:t>
            </a:r>
            <a:endParaRPr lang="da-DK" sz="1200" u="sng">
              <a:solidFill>
                <a:schemeClr val="accent4"/>
              </a:solidFill>
              <a:cs typeface="Arial"/>
            </a:endParaRPr>
          </a:p>
          <a:p>
            <a:pPr marL="285750" indent="-285750">
              <a:lnSpc>
                <a:spcPts val="1259"/>
              </a:lnSpc>
              <a:buFont typeface="Arial,Sans-Serif"/>
              <a:buChar char="•"/>
            </a:pPr>
            <a:endParaRPr lang="da-DK" sz="1200" u="sng">
              <a:solidFill>
                <a:schemeClr val="accent4"/>
              </a:solidFill>
              <a:cs typeface="Arial"/>
            </a:endParaRPr>
          </a:p>
          <a:p>
            <a:pPr marL="285750" indent="-285750">
              <a:lnSpc>
                <a:spcPts val="1259"/>
              </a:lnSpc>
              <a:buFont typeface="Arial,Sans-Serif"/>
              <a:buChar char="•"/>
            </a:pPr>
            <a:r>
              <a:rPr lang="da-DK" sz="1200">
                <a:solidFill>
                  <a:schemeClr val="accent4"/>
                </a:solidFill>
                <a:cs typeface="Arial"/>
                <a:hlinkClick r:id="rId7">
                  <a:extLst>
                    <a:ext uri="{A12FA001-AC4F-418D-AE19-62706E023703}">
                      <ahyp:hlinkClr xmlns:ahyp="http://schemas.microsoft.com/office/drawing/2018/hyperlinkcolor" val="tx"/>
                    </a:ext>
                  </a:extLst>
                </a:hlinkClick>
              </a:rPr>
              <a:t>Ledelse af digital innovation - erfaringer fra fem frontløbere (Lederweb)</a:t>
            </a:r>
            <a:endParaRPr lang="da-DK" sz="1200" u="sng">
              <a:solidFill>
                <a:schemeClr val="accent4"/>
              </a:solidFill>
              <a:cs typeface="Arial"/>
              <a:hlinkClick r:id="rId7">
                <a:extLst>
                  <a:ext uri="{A12FA001-AC4F-418D-AE19-62706E023703}">
                    <ahyp:hlinkClr xmlns:ahyp="http://schemas.microsoft.com/office/drawing/2018/hyperlinkcolor" val="tx"/>
                  </a:ext>
                </a:extLst>
              </a:hlinkClick>
            </a:endParaRPr>
          </a:p>
        </p:txBody>
      </p:sp>
      <p:pic>
        <p:nvPicPr>
          <p:cNvPr id="144" name="Grafik 143">
            <a:extLst>
              <a:ext uri="{FF2B5EF4-FFF2-40B4-BE49-F238E27FC236}">
                <a16:creationId xmlns:a16="http://schemas.microsoft.com/office/drawing/2014/main" id="{BA3ABB89-4C5F-9C58-6D71-04648DE23AD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0004189" y="1664658"/>
            <a:ext cx="578223" cy="544607"/>
          </a:xfrm>
          <a:prstGeom prst="rect">
            <a:avLst/>
          </a:prstGeom>
        </p:spPr>
      </p:pic>
    </p:spTree>
    <p:extLst>
      <p:ext uri="{BB962C8B-B14F-4D97-AF65-F5344CB8AC3E}">
        <p14:creationId xmlns:p14="http://schemas.microsoft.com/office/powerpoint/2010/main" val="205076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722372F0-3BFE-DC32-18AC-A47CC8F58591}"/>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A53BADF2-FB68-C6F9-C7A8-C4272C771245}"/>
              </a:ext>
              <a:ext uri="{C183D7F6-B498-43B3-948B-1728B52AA6E4}">
                <adec:decorative xmlns:adec="http://schemas.microsoft.com/office/drawing/2017/decorative" val="0"/>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2AB4A3"/>
                </a:solidFill>
              </a:rPr>
              <a:t>AI generelt</a:t>
            </a:r>
            <a:endParaRPr lang="da-DK" sz="1200">
              <a:solidFill>
                <a:srgbClr val="2AB4A3"/>
              </a:solidFill>
            </a:endParaRPr>
          </a:p>
        </p:txBody>
      </p:sp>
      <p:sp>
        <p:nvSpPr>
          <p:cNvPr id="2" name="Rektangel 1">
            <a:extLst>
              <a:ext uri="{FF2B5EF4-FFF2-40B4-BE49-F238E27FC236}">
                <a16:creationId xmlns:a16="http://schemas.microsoft.com/office/drawing/2014/main" id="{AC0AC22D-9C6B-DF3B-EB4F-7370FE5101D5}"/>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3" name="Rektangel 2">
            <a:extLst>
              <a:ext uri="{FF2B5EF4-FFF2-40B4-BE49-F238E27FC236}">
                <a16:creationId xmlns:a16="http://schemas.microsoft.com/office/drawing/2014/main" id="{DA6676B4-CC21-D672-6828-81C557654A9F}"/>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1" name="Rektangel 10">
            <a:extLst>
              <a:ext uri="{FF2B5EF4-FFF2-40B4-BE49-F238E27FC236}">
                <a16:creationId xmlns:a16="http://schemas.microsoft.com/office/drawing/2014/main" id="{B245377A-C8A1-DA16-48E8-23BE8C8290E9}"/>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8" name="Rektangel 17">
            <a:extLst>
              <a:ext uri="{FF2B5EF4-FFF2-40B4-BE49-F238E27FC236}">
                <a16:creationId xmlns:a16="http://schemas.microsoft.com/office/drawing/2014/main" id="{BBB94ADB-5FBF-905C-CB89-19304C83D9F6}"/>
              </a:ext>
              <a:ext uri="{C183D7F6-B498-43B3-948B-1728B52AA6E4}">
                <adec:decorative xmlns:adec="http://schemas.microsoft.com/office/drawing/2017/decorative" val="0"/>
              </a:ext>
            </a:extLst>
          </p:cNvPr>
          <p:cNvSpPr>
            <a:spLocks noChangeAspect="1"/>
          </p:cNvSpPr>
          <p:nvPr/>
        </p:nvSpPr>
        <p:spPr>
          <a:xfrm>
            <a:off x="8468123" y="0"/>
            <a:ext cx="1872000" cy="462954"/>
          </a:xfrm>
          <a:prstGeom prst="rect">
            <a:avLst/>
          </a:prstGeom>
          <a:solidFill>
            <a:srgbClr val="11A898"/>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Forudsætninger</a:t>
            </a:r>
          </a:p>
        </p:txBody>
      </p:sp>
      <p:sp>
        <p:nvSpPr>
          <p:cNvPr id="7" name="Pladsholder til indhold 3">
            <a:extLst>
              <a:ext uri="{FF2B5EF4-FFF2-40B4-BE49-F238E27FC236}">
                <a16:creationId xmlns:a16="http://schemas.microsoft.com/office/drawing/2014/main" id="{35D91D52-39DF-7597-368C-81345E1E973B}"/>
              </a:ext>
            </a:extLst>
          </p:cNvPr>
          <p:cNvSpPr txBox="1">
            <a:spLocks noGrp="1"/>
          </p:cNvSpPr>
          <p:nvPr>
            <p:ph type="title" idx="4294967295"/>
          </p:nvPr>
        </p:nvSpPr>
        <p:spPr>
          <a:xfrm>
            <a:off x="1375932" y="653210"/>
            <a:ext cx="4885972"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3200" b="1" i="0" u="none" strike="noStrike" kern="1200" cap="none" spc="0" normalizeH="0" baseline="0" noProof="0">
                <a:ln>
                  <a:noFill/>
                </a:ln>
                <a:solidFill>
                  <a:schemeClr val="accent4"/>
                </a:solidFill>
                <a:effectLst/>
                <a:uLnTx/>
                <a:uFillTx/>
                <a:latin typeface="Avenir Next"/>
                <a:ea typeface="+mn-ea"/>
                <a:cs typeface="+mn-cs"/>
              </a:rPr>
              <a:t>INDSIGT fra projektet</a:t>
            </a:r>
          </a:p>
        </p:txBody>
      </p:sp>
      <p:sp>
        <p:nvSpPr>
          <p:cNvPr id="27" name="Pladsholder til indhold 1">
            <a:extLst>
              <a:ext uri="{FF2B5EF4-FFF2-40B4-BE49-F238E27FC236}">
                <a16:creationId xmlns:a16="http://schemas.microsoft.com/office/drawing/2014/main" id="{6EF18827-4DC5-BC21-8FE9-835CFF2C090E}"/>
              </a:ext>
            </a:extLst>
          </p:cNvPr>
          <p:cNvSpPr txBox="1">
            <a:spLocks/>
          </p:cNvSpPr>
          <p:nvPr/>
        </p:nvSpPr>
        <p:spPr>
          <a:xfrm>
            <a:off x="403678" y="1881944"/>
            <a:ext cx="6720453" cy="452092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a-DK" sz="1400" b="1">
                <a:solidFill>
                  <a:schemeClr val="accent4"/>
                </a:solidFill>
                <a:latin typeface="Avenir Next"/>
              </a:rPr>
              <a:t>Lovhjemmel: </a:t>
            </a:r>
            <a:r>
              <a:rPr lang="da-DK" sz="1400">
                <a:solidFill>
                  <a:schemeClr val="accent4"/>
                </a:solidFill>
                <a:latin typeface="Avenir Next"/>
              </a:rPr>
              <a:t>Mange har fokus på det manglende lovgrundlag til at måtte anvende AI-løsninger også med personfølsomme oplysninger.</a:t>
            </a:r>
            <a:endParaRPr lang="da-DK" sz="1400">
              <a:solidFill>
                <a:schemeClr val="accent4"/>
              </a:solidFill>
            </a:endParaRPr>
          </a:p>
          <a:p>
            <a:pPr marL="342900" indent="-342900">
              <a:buFont typeface="Arial" panose="020B0604020202020204" pitchFamily="34" charset="0"/>
              <a:buChar char="•"/>
            </a:pPr>
            <a:r>
              <a:rPr lang="da-DK" sz="1400" b="1">
                <a:solidFill>
                  <a:schemeClr val="accent4"/>
                </a:solidFill>
                <a:latin typeface="Avenir Next"/>
              </a:rPr>
              <a:t>Strategisk og politisk retning: </a:t>
            </a:r>
            <a:r>
              <a:rPr lang="da-DK" sz="1400">
                <a:solidFill>
                  <a:schemeClr val="accent4"/>
                </a:solidFill>
                <a:latin typeface="Avenir Next"/>
              </a:rPr>
              <a:t>Der udtrykkes behov for tydelig retning og for brug af fælles drøftelser om værdien af AI, forventningsafstemning og ambition – blandt ledere og medarbejdere.</a:t>
            </a:r>
            <a:endParaRPr lang="da-DK" sz="1400">
              <a:solidFill>
                <a:schemeClr val="accent4"/>
              </a:solidFill>
            </a:endParaRPr>
          </a:p>
          <a:p>
            <a:pPr marL="342900" indent="-342900">
              <a:buFont typeface="Arial" panose="020B0604020202020204" pitchFamily="34" charset="0"/>
              <a:buChar char="•"/>
            </a:pPr>
            <a:r>
              <a:rPr lang="da-DK" sz="1400" b="1">
                <a:solidFill>
                  <a:schemeClr val="accent4"/>
                </a:solidFill>
                <a:latin typeface="Avenir Next"/>
              </a:rPr>
              <a:t>Retningslinjer: </a:t>
            </a:r>
            <a:r>
              <a:rPr lang="da-DK" sz="1400">
                <a:solidFill>
                  <a:schemeClr val="accent4"/>
                </a:solidFill>
                <a:latin typeface="Avenir Next"/>
              </a:rPr>
              <a:t>Særligt medarbejderne efterspørger tydelige retningslinjer for brug i egen kommune og rammer for ibrugtagning af AI – integreret i projektmodeller og koblet til kerneopgaven.</a:t>
            </a:r>
          </a:p>
          <a:p>
            <a:pPr marL="342900" indent="-342900">
              <a:buFont typeface="Arial" panose="020B0604020202020204" pitchFamily="34" charset="0"/>
              <a:buChar char="•"/>
            </a:pPr>
            <a:r>
              <a:rPr lang="da-DK" sz="1400" b="1">
                <a:solidFill>
                  <a:schemeClr val="accent4"/>
                </a:solidFill>
                <a:latin typeface="Avenir Next"/>
              </a:rPr>
              <a:t>Kompetenceudvikling: </a:t>
            </a:r>
            <a:r>
              <a:rPr lang="da-DK" sz="1400">
                <a:solidFill>
                  <a:schemeClr val="accent4"/>
                </a:solidFill>
                <a:latin typeface="Avenir Next"/>
              </a:rPr>
              <a:t>Flere sætter fokus på det store flertal med tid til at sætte sig ind i AI og tilpasse arbejdsgange, og få egne praktiske erfaringer med AI.</a:t>
            </a:r>
          </a:p>
          <a:p>
            <a:pPr marL="342900" indent="-342900">
              <a:buFont typeface="Arial" panose="020B0604020202020204" pitchFamily="34" charset="0"/>
              <a:buChar char="•"/>
            </a:pPr>
            <a:r>
              <a:rPr lang="da-DK" sz="1400" b="1">
                <a:solidFill>
                  <a:schemeClr val="accent4"/>
                </a:solidFill>
                <a:latin typeface="Avenir Next"/>
              </a:rPr>
              <a:t>Økonomi og målemetoder: </a:t>
            </a:r>
            <a:r>
              <a:rPr lang="da-DK" sz="1400">
                <a:solidFill>
                  <a:schemeClr val="accent4"/>
                </a:solidFill>
                <a:latin typeface="Avenir Next"/>
              </a:rPr>
              <a:t>Der udtrykkes behov for at afsætte økonomi til udvikling af AI-løsninger og ibrugtagning. Målemetoder til at måle værdiskabelsen af AI.</a:t>
            </a:r>
          </a:p>
          <a:p>
            <a:r>
              <a:rPr lang="da-DK" sz="1400" i="1">
                <a:solidFill>
                  <a:schemeClr val="accent4"/>
                </a:solidFill>
                <a:latin typeface="Avenir Next"/>
              </a:rPr>
              <a:t>Kilde: Projektets AI-laboratorier og </a:t>
            </a:r>
            <a:r>
              <a:rPr lang="da-DK" sz="1400" i="1" err="1">
                <a:solidFill>
                  <a:schemeClr val="accent4"/>
                </a:solidFill>
                <a:latin typeface="Avenir Next"/>
              </a:rPr>
              <a:t>casedialoger</a:t>
            </a:r>
            <a:r>
              <a:rPr lang="da-DK" sz="1400" i="1">
                <a:solidFill>
                  <a:schemeClr val="accent4"/>
                </a:solidFill>
                <a:latin typeface="Avenir Next"/>
              </a:rPr>
              <a:t>.</a:t>
            </a:r>
            <a:endParaRPr lang="da-DK" sz="1400" i="1">
              <a:solidFill>
                <a:schemeClr val="accent4"/>
              </a:solidFill>
            </a:endParaRPr>
          </a:p>
        </p:txBody>
      </p:sp>
      <p:sp>
        <p:nvSpPr>
          <p:cNvPr id="28" name="Rektangel 27">
            <a:extLst>
              <a:ext uri="{FF2B5EF4-FFF2-40B4-BE49-F238E27FC236}">
                <a16:creationId xmlns:a16="http://schemas.microsoft.com/office/drawing/2014/main" id="{D979BCA2-103B-9482-2924-5ACF3E32139A}"/>
              </a:ext>
            </a:extLst>
          </p:cNvPr>
          <p:cNvSpPr/>
          <p:nvPr/>
        </p:nvSpPr>
        <p:spPr>
          <a:xfrm>
            <a:off x="1292176" y="5962305"/>
            <a:ext cx="8423325"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chemeClr val="accent4"/>
                </a:solidFill>
              </a:rPr>
              <a:t>Hvordan svarer disse forudsætninger overens med det vi ser?</a:t>
            </a:r>
          </a:p>
        </p:txBody>
      </p:sp>
      <p:sp>
        <p:nvSpPr>
          <p:cNvPr id="13" name="Rektangulær billedforklaring 19">
            <a:extLst>
              <a:ext uri="{FF2B5EF4-FFF2-40B4-BE49-F238E27FC236}">
                <a16:creationId xmlns:a16="http://schemas.microsoft.com/office/drawing/2014/main" id="{26EFE303-5270-8EA7-98A5-4838EE24D9CD}"/>
              </a:ext>
            </a:extLst>
          </p:cNvPr>
          <p:cNvSpPr/>
          <p:nvPr/>
        </p:nvSpPr>
        <p:spPr>
          <a:xfrm>
            <a:off x="8115892" y="1195485"/>
            <a:ext cx="3416466" cy="2030103"/>
          </a:xfrm>
          <a:prstGeom prst="wedge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a-DK" sz="1400" b="1" i="1">
                <a:solidFill>
                  <a:schemeClr val="tx1"/>
                </a:solidFill>
              </a:rPr>
              <a:t>Vi har svært ved at få tiden til at gå op for, at medarbejderne kan løse opgaverne, så vi ser AI som en løsningsmulighed. Dog er der en bekymring for, at man høster tidspotentialer, inden at de er indfriet, i en i forvejen presset hverdag. </a:t>
            </a:r>
          </a:p>
        </p:txBody>
      </p:sp>
      <p:sp>
        <p:nvSpPr>
          <p:cNvPr id="14" name="Tekstfelt 20">
            <a:extLst>
              <a:ext uri="{FF2B5EF4-FFF2-40B4-BE49-F238E27FC236}">
                <a16:creationId xmlns:a16="http://schemas.microsoft.com/office/drawing/2014/main" id="{7EB101BB-CD33-50AA-FAEB-606AA0D16C20}"/>
              </a:ext>
            </a:extLst>
          </p:cNvPr>
          <p:cNvSpPr txBox="1"/>
          <p:nvPr/>
        </p:nvSpPr>
        <p:spPr>
          <a:xfrm>
            <a:off x="9643323" y="3275793"/>
            <a:ext cx="2144999" cy="646331"/>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200">
                <a:solidFill>
                  <a:srgbClr val="2AB4A3"/>
                </a:solidFill>
                <a:latin typeface="Avenir Next" panose="020B0503020202020204" pitchFamily="34" charset="0"/>
                <a:ea typeface="Calibri" panose="020F0502020204030204" pitchFamily="34" charset="0"/>
                <a:cs typeface="Times New Roman" panose="02020603050405020304" pitchFamily="18" charset="0"/>
              </a:rPr>
              <a:t>Deltagende leder på Fremfærd-projektets AI-laboratorium</a:t>
            </a:r>
          </a:p>
        </p:txBody>
      </p:sp>
      <p:sp>
        <p:nvSpPr>
          <p:cNvPr id="19" name="Rektangel 18">
            <a:extLst>
              <a:ext uri="{FF2B5EF4-FFF2-40B4-BE49-F238E27FC236}">
                <a16:creationId xmlns:a16="http://schemas.microsoft.com/office/drawing/2014/main" id="{B6BA2BBE-0006-1501-7681-B3D5C84218A4}"/>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pic>
        <p:nvPicPr>
          <p:cNvPr id="5" name="Grafik 4">
            <a:extLst>
              <a:ext uri="{FF2B5EF4-FFF2-40B4-BE49-F238E27FC236}">
                <a16:creationId xmlns:a16="http://schemas.microsoft.com/office/drawing/2014/main" id="{B8C17871-CA52-2D88-1E10-3CF0F5FF231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803729"/>
            <a:ext cx="914400" cy="914400"/>
          </a:xfrm>
          <a:prstGeom prst="rect">
            <a:avLst/>
          </a:prstGeom>
        </p:spPr>
      </p:pic>
      <p:sp>
        <p:nvSpPr>
          <p:cNvPr id="9" name="Rektangulær billedforklaring 19">
            <a:extLst>
              <a:ext uri="{FF2B5EF4-FFF2-40B4-BE49-F238E27FC236}">
                <a16:creationId xmlns:a16="http://schemas.microsoft.com/office/drawing/2014/main" id="{70DFC604-99A7-28E0-07CB-EEC26BAE412B}"/>
              </a:ext>
            </a:extLst>
          </p:cNvPr>
          <p:cNvSpPr/>
          <p:nvPr/>
        </p:nvSpPr>
        <p:spPr>
          <a:xfrm>
            <a:off x="8115892" y="4012715"/>
            <a:ext cx="3416466" cy="1872120"/>
          </a:xfrm>
          <a:prstGeom prst="wedge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a-DK" sz="1400" b="1" i="1">
                <a:solidFill>
                  <a:schemeClr val="tx1"/>
                </a:solidFill>
              </a:rPr>
              <a:t>Skynd jer langsomt"... Vi skal både skubbe på og inspirere til at få lavet forsøg og eksperimenteret, men samtidig også holde igen og sikre, at persondata, sikkerhed og AI-forordningen overholdes undervejs.</a:t>
            </a:r>
          </a:p>
        </p:txBody>
      </p:sp>
      <p:sp>
        <p:nvSpPr>
          <p:cNvPr id="17" name="Tekstfelt 20">
            <a:extLst>
              <a:ext uri="{FF2B5EF4-FFF2-40B4-BE49-F238E27FC236}">
                <a16:creationId xmlns:a16="http://schemas.microsoft.com/office/drawing/2014/main" id="{B175CB23-543A-6B8C-605C-2C3BA4C1F18D}"/>
              </a:ext>
            </a:extLst>
          </p:cNvPr>
          <p:cNvSpPr txBox="1"/>
          <p:nvPr/>
        </p:nvSpPr>
        <p:spPr>
          <a:xfrm>
            <a:off x="9669225" y="5962305"/>
            <a:ext cx="2144999" cy="646331"/>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200">
                <a:solidFill>
                  <a:srgbClr val="2AB4A3"/>
                </a:solidFill>
                <a:latin typeface="Avenir Next" panose="020B0503020202020204" pitchFamily="34" charset="0"/>
                <a:ea typeface="Calibri" panose="020F0502020204030204" pitchFamily="34" charset="0"/>
                <a:cs typeface="Times New Roman" panose="02020603050405020304" pitchFamily="18" charset="0"/>
              </a:rPr>
              <a:t>Deltagende leder på Fremfærd-projektets AI-laboratorium</a:t>
            </a:r>
          </a:p>
        </p:txBody>
      </p:sp>
      <p:pic>
        <p:nvPicPr>
          <p:cNvPr id="12" name="Grafik 21">
            <a:extLst>
              <a:ext uri="{FF2B5EF4-FFF2-40B4-BE49-F238E27FC236}">
                <a16:creationId xmlns:a16="http://schemas.microsoft.com/office/drawing/2014/main" id="{48AD5F0D-38A8-D924-1B8E-B1DA896C02D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6630" y="3225589"/>
            <a:ext cx="1258937" cy="1258937"/>
          </a:xfrm>
          <a:prstGeom prst="rect">
            <a:avLst/>
          </a:prstGeom>
        </p:spPr>
      </p:pic>
      <p:pic>
        <p:nvPicPr>
          <p:cNvPr id="15" name="Grafik 21">
            <a:extLst>
              <a:ext uri="{FF2B5EF4-FFF2-40B4-BE49-F238E27FC236}">
                <a16:creationId xmlns:a16="http://schemas.microsoft.com/office/drawing/2014/main" id="{CA60EA2A-BC8F-E975-F4AF-C6D77638778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6630" y="408360"/>
            <a:ext cx="1258937" cy="1258937"/>
          </a:xfrm>
          <a:prstGeom prst="rect">
            <a:avLst/>
          </a:prstGeom>
        </p:spPr>
      </p:pic>
      <p:pic>
        <p:nvPicPr>
          <p:cNvPr id="29" name="Grafik 28">
            <a:extLst>
              <a:ext uri="{FF2B5EF4-FFF2-40B4-BE49-F238E27FC236}">
                <a16:creationId xmlns:a16="http://schemas.microsoft.com/office/drawing/2014/main" id="{240D91EA-F23C-C1FC-A0B3-62D3B278CE8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7776" y="5763294"/>
            <a:ext cx="914400" cy="914400"/>
          </a:xfrm>
          <a:prstGeom prst="rect">
            <a:avLst/>
          </a:prstGeom>
        </p:spPr>
      </p:pic>
    </p:spTree>
    <p:extLst>
      <p:ext uri="{BB962C8B-B14F-4D97-AF65-F5344CB8AC3E}">
        <p14:creationId xmlns:p14="http://schemas.microsoft.com/office/powerpoint/2010/main" val="725557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3B4A3">
            <a:alpha val="20000"/>
          </a:srgbClr>
        </a:solidFill>
        <a:effectLst/>
      </p:bgPr>
    </p:bg>
    <p:spTree>
      <p:nvGrpSpPr>
        <p:cNvPr id="1" name="">
          <a:extLst>
            <a:ext uri="{FF2B5EF4-FFF2-40B4-BE49-F238E27FC236}">
              <a16:creationId xmlns:a16="http://schemas.microsoft.com/office/drawing/2014/main" id="{F8276F8B-71E9-B64E-6BF3-16124E010811}"/>
            </a:ext>
          </a:extLst>
        </p:cNvPr>
        <p:cNvGrpSpPr/>
        <p:nvPr/>
      </p:nvGrpSpPr>
      <p:grpSpPr>
        <a:xfrm>
          <a:off x="0" y="0"/>
          <a:ext cx="0" cy="0"/>
          <a:chOff x="0" y="0"/>
          <a:chExt cx="0" cy="0"/>
        </a:xfrm>
      </p:grpSpPr>
      <p:pic>
        <p:nvPicPr>
          <p:cNvPr id="14" name="Billede 13">
            <a:extLst>
              <a:ext uri="{FF2B5EF4-FFF2-40B4-BE49-F238E27FC236}">
                <a16:creationId xmlns:a16="http://schemas.microsoft.com/office/drawing/2014/main" id="{95A74DBC-9327-28BE-9478-7E6DB0092D2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71734" y="3233106"/>
            <a:ext cx="2730843" cy="1705232"/>
          </a:xfrm>
          <a:prstGeom prst="rect">
            <a:avLst/>
          </a:prstGeom>
        </p:spPr>
      </p:pic>
      <p:sp>
        <p:nvSpPr>
          <p:cNvPr id="4" name="Pladsholder til indhold 3">
            <a:extLst>
              <a:ext uri="{FF2B5EF4-FFF2-40B4-BE49-F238E27FC236}">
                <a16:creationId xmlns:a16="http://schemas.microsoft.com/office/drawing/2014/main" id="{4290F951-F686-D6FB-B172-0E4D748F4FE8}"/>
              </a:ext>
            </a:extLst>
          </p:cNvPr>
          <p:cNvSpPr>
            <a:spLocks noGrp="1"/>
          </p:cNvSpPr>
          <p:nvPr>
            <p:ph type="title" idx="4294967295"/>
          </p:nvPr>
        </p:nvSpPr>
        <p:spPr>
          <a:xfrm>
            <a:off x="592138" y="992188"/>
            <a:ext cx="5880100" cy="18462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4000" b="1" i="0" u="none" strike="noStrike" kern="1200" cap="none" spc="0" normalizeH="0" baseline="0" noProof="0">
                <a:ln>
                  <a:noFill/>
                </a:ln>
                <a:solidFill>
                  <a:srgbClr val="13B4A3"/>
                </a:solidFill>
                <a:effectLst/>
                <a:uLnTx/>
                <a:uFillTx/>
                <a:latin typeface="Avenir Next"/>
                <a:ea typeface="+mn-ea"/>
                <a:cs typeface="+mn-cs"/>
              </a:rPr>
              <a:t>Næste skridt </a:t>
            </a:r>
            <a:endParaRPr kumimoji="0" lang="da-DK" sz="4000" b="0" i="0" u="none" strike="noStrike" kern="1200" cap="none" spc="0" normalizeH="0" baseline="0" noProof="0">
              <a:ln>
                <a:noFill/>
              </a:ln>
              <a:solidFill>
                <a:srgbClr val="000000"/>
              </a:solidFill>
              <a:effectLst/>
              <a:uLnTx/>
              <a:uFillTx/>
              <a:latin typeface="Avenir Nex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4000" b="0" i="0" u="none" strike="noStrike" kern="1200" cap="none" spc="0" normalizeH="0" baseline="0" noProof="0">
                <a:ln>
                  <a:noFill/>
                </a:ln>
                <a:solidFill>
                  <a:srgbClr val="13B4A3"/>
                </a:solidFill>
                <a:effectLst/>
                <a:uLnTx/>
                <a:uFillTx/>
                <a:latin typeface="Avenir Next"/>
                <a:ea typeface="+mn-ea"/>
                <a:cs typeface="+mn-cs"/>
              </a:rPr>
              <a:t>Sådan kommer I videre med AI</a:t>
            </a:r>
            <a:endParaRPr kumimoji="0" lang="en-US" sz="4000" b="0" i="0" u="none" strike="noStrike" kern="1200" cap="none" spc="0" normalizeH="0" baseline="0" noProof="0">
              <a:ln>
                <a:noFill/>
              </a:ln>
              <a:solidFill>
                <a:srgbClr val="000000"/>
              </a:solidFill>
              <a:effectLst/>
              <a:uLnTx/>
              <a:uFillTx/>
              <a:latin typeface="Avenir Next"/>
              <a:ea typeface="+mn-ea"/>
              <a:cs typeface="+mn-cs"/>
            </a:endParaRPr>
          </a:p>
        </p:txBody>
      </p:sp>
      <p:sp>
        <p:nvSpPr>
          <p:cNvPr id="5" name="Rektangel 4">
            <a:extLst>
              <a:ext uri="{FF2B5EF4-FFF2-40B4-BE49-F238E27FC236}">
                <a16:creationId xmlns:a16="http://schemas.microsoft.com/office/drawing/2014/main" id="{9FEDAE48-B118-DF81-8D42-501295A75F85}"/>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6" name="Rektangel 5">
            <a:extLst>
              <a:ext uri="{FF2B5EF4-FFF2-40B4-BE49-F238E27FC236}">
                <a16:creationId xmlns:a16="http://schemas.microsoft.com/office/drawing/2014/main" id="{E7CC0399-3842-7829-0434-84E6D8833A90}"/>
              </a:ext>
              <a:ext uri="{C183D7F6-B498-43B3-948B-1728B52AA6E4}">
                <adec:decorative xmlns:adec="http://schemas.microsoft.com/office/drawing/2017/decorative" val="1"/>
              </a:ext>
            </a:extLst>
          </p:cNvPr>
          <p:cNvSpPr>
            <a:spLocks noChangeAspect="1"/>
          </p:cNvSpPr>
          <p:nvPr/>
        </p:nvSpPr>
        <p:spPr>
          <a:xfrm>
            <a:off x="15160"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1A898"/>
                </a:solidFill>
              </a:rPr>
              <a:t>AI generelt</a:t>
            </a:r>
            <a:endParaRPr lang="da-DK" sz="1200">
              <a:solidFill>
                <a:srgbClr val="11A898"/>
              </a:solidFill>
            </a:endParaRPr>
          </a:p>
        </p:txBody>
      </p:sp>
      <p:sp>
        <p:nvSpPr>
          <p:cNvPr id="7" name="Rektangel 6">
            <a:extLst>
              <a:ext uri="{FF2B5EF4-FFF2-40B4-BE49-F238E27FC236}">
                <a16:creationId xmlns:a16="http://schemas.microsoft.com/office/drawing/2014/main" id="{19F3E1FB-8719-8809-4DC4-A080260C095A}"/>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8" name="Rektangel 7">
            <a:extLst>
              <a:ext uri="{FF2B5EF4-FFF2-40B4-BE49-F238E27FC236}">
                <a16:creationId xmlns:a16="http://schemas.microsoft.com/office/drawing/2014/main" id="{72AD36A9-0ABF-E805-3899-810C4A81B5C5}"/>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9" name="Rektangel 8">
            <a:extLst>
              <a:ext uri="{FF2B5EF4-FFF2-40B4-BE49-F238E27FC236}">
                <a16:creationId xmlns:a16="http://schemas.microsoft.com/office/drawing/2014/main" id="{CC38D089-C9EE-DC38-504F-BBA12540EA2E}"/>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0" name="Rektangel 9">
            <a:extLst>
              <a:ext uri="{FF2B5EF4-FFF2-40B4-BE49-F238E27FC236}">
                <a16:creationId xmlns:a16="http://schemas.microsoft.com/office/drawing/2014/main" id="{7BCD12B6-1CC1-3CCC-7DCE-AC269BCD2E65}"/>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rgbClr val="2A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Næste skridt</a:t>
            </a:r>
          </a:p>
        </p:txBody>
      </p:sp>
      <p:sp>
        <p:nvSpPr>
          <p:cNvPr id="2" name="Rektangel 1">
            <a:extLst>
              <a:ext uri="{FF2B5EF4-FFF2-40B4-BE49-F238E27FC236}">
                <a16:creationId xmlns:a16="http://schemas.microsoft.com/office/drawing/2014/main" id="{62E80A45-F3EB-7B75-C2F7-20D8906A48EF}"/>
              </a:ext>
              <a:ext uri="{C183D7F6-B498-43B3-948B-1728B52AA6E4}">
                <adec:decorative xmlns:adec="http://schemas.microsoft.com/office/drawing/2017/decorative" val="1"/>
              </a:ext>
            </a:extLst>
          </p:cNvPr>
          <p:cNvSpPr/>
          <p:nvPr/>
        </p:nvSpPr>
        <p:spPr>
          <a:xfrm>
            <a:off x="8171734" y="3236838"/>
            <a:ext cx="2730843" cy="1705233"/>
          </a:xfrm>
          <a:prstGeom prst="rect">
            <a:avLst/>
          </a:prstGeom>
          <a:noFill/>
          <a:ln>
            <a:solidFill>
              <a:srgbClr val="14B4A3"/>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3" name="Pladsholder til indhold 17">
            <a:extLst>
              <a:ext uri="{FF2B5EF4-FFF2-40B4-BE49-F238E27FC236}">
                <a16:creationId xmlns:a16="http://schemas.microsoft.com/office/drawing/2014/main" id="{FE1C26E8-8C6E-C96D-6B7A-F2BD8D1EC810}"/>
              </a:ext>
              <a:ext uri="{C183D7F6-B498-43B3-948B-1728B52AA6E4}">
                <adec:decorative xmlns:adec="http://schemas.microsoft.com/office/drawing/2017/decorative" val="1"/>
              </a:ext>
            </a:extLst>
          </p:cNvPr>
          <p:cNvPicPr>
            <a:picLocks noGrp="1" noChangeAspect="1"/>
          </p:cNvPicPr>
          <p:nvPr>
            <p:ph sz="half" idx="1"/>
          </p:nvPr>
        </p:nvPicPr>
        <p:blipFill>
          <a:blip r:embed="rId4">
            <a:extLst>
              <a:ext uri="{96DAC541-7B7A-43D3-8B79-37D633B846F1}">
                <asvg:svgBlip xmlns:asvg="http://schemas.microsoft.com/office/drawing/2016/SVG/main" r:embed="rId5"/>
              </a:ext>
            </a:extLst>
          </a:blip>
          <a:srcRect l="23276" t="25734" r="25246" b="41353"/>
          <a:stretch>
            <a:fillRect/>
          </a:stretch>
        </p:blipFill>
        <p:spPr>
          <a:xfrm>
            <a:off x="8302054" y="3366584"/>
            <a:ext cx="2261287" cy="1445740"/>
          </a:xfrm>
        </p:spPr>
      </p:pic>
      <p:sp>
        <p:nvSpPr>
          <p:cNvPr id="13" name="Pladsholder til indhold 1">
            <a:extLst>
              <a:ext uri="{FF2B5EF4-FFF2-40B4-BE49-F238E27FC236}">
                <a16:creationId xmlns:a16="http://schemas.microsoft.com/office/drawing/2014/main" id="{B7DF58FA-85A1-929E-C87A-DBB3A1BAC306}"/>
              </a:ext>
            </a:extLst>
          </p:cNvPr>
          <p:cNvSpPr txBox="1">
            <a:spLocks/>
          </p:cNvSpPr>
          <p:nvPr/>
        </p:nvSpPr>
        <p:spPr>
          <a:xfrm>
            <a:off x="677527" y="3233106"/>
            <a:ext cx="4584069" cy="36229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500" b="1">
                <a:solidFill>
                  <a:srgbClr val="2AB4A3"/>
                </a:solidFill>
                <a:latin typeface="Avenir Next"/>
              </a:rPr>
              <a:t>Afsnittet indeholder:</a:t>
            </a:r>
          </a:p>
          <a:p>
            <a:pPr marL="342900" indent="-342900">
              <a:buFont typeface="Arial" panose="020B0604020202020204" pitchFamily="34" charset="0"/>
              <a:buChar char="•"/>
            </a:pPr>
            <a:r>
              <a:rPr lang="da-DK" sz="1400" noProof="0">
                <a:solidFill>
                  <a:srgbClr val="2AB4A3"/>
                </a:solidFill>
              </a:rPr>
              <a:t>Introduktionsvideo til brug af AI-værktøjer</a:t>
            </a:r>
          </a:p>
          <a:p>
            <a:pPr marL="342900" indent="-342900">
              <a:buFont typeface="Arial" panose="020B0604020202020204" pitchFamily="34" charset="0"/>
              <a:buChar char="•"/>
            </a:pPr>
            <a:r>
              <a:rPr lang="da-DK" sz="1400">
                <a:solidFill>
                  <a:srgbClr val="2AB4A3"/>
                </a:solidFill>
                <a:latin typeface="Avenir Next"/>
              </a:rPr>
              <a:t>Sådan kommer I videre</a:t>
            </a:r>
            <a:endParaRPr lang="en-US" sz="1400">
              <a:solidFill>
                <a:srgbClr val="000000"/>
              </a:solidFill>
              <a:latin typeface="Avenir Next"/>
            </a:endParaRPr>
          </a:p>
        </p:txBody>
      </p:sp>
      <p:sp>
        <p:nvSpPr>
          <p:cNvPr id="11" name="Pladsholder til tekst 6">
            <a:extLst>
              <a:ext uri="{FF2B5EF4-FFF2-40B4-BE49-F238E27FC236}">
                <a16:creationId xmlns:a16="http://schemas.microsoft.com/office/drawing/2014/main" id="{32874E01-C729-F9F7-E68D-1A017AC88691}"/>
              </a:ext>
            </a:extLst>
          </p:cNvPr>
          <p:cNvSpPr txBox="1">
            <a:spLocks/>
          </p:cNvSpPr>
          <p:nvPr/>
        </p:nvSpPr>
        <p:spPr>
          <a:xfrm>
            <a:off x="8171734" y="5071817"/>
            <a:ext cx="2730843" cy="8081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600" b="1">
                <a:solidFill>
                  <a:srgbClr val="14B4A3"/>
                </a:solidFill>
                <a:latin typeface="Avenir Next"/>
              </a:rPr>
              <a:t>Værktøjer til dialog om AI</a:t>
            </a:r>
            <a:endParaRPr kumimoji="0" lang="da-DK" sz="1600" b="1" strike="noStrike" kern="1200" cap="none" spc="0" normalizeH="0" baseline="0" noProof="0">
              <a:ln>
                <a:noFill/>
              </a:ln>
              <a:solidFill>
                <a:srgbClr val="14B4A3"/>
              </a:solidFill>
              <a:effectLst/>
              <a:uLnTx/>
              <a:uFillTx/>
              <a:latin typeface="Avenir Next" panose="020B0503020202020204" pitchFamily="34" charset="0"/>
              <a:ea typeface="+mn-ea"/>
              <a:cs typeface="+mn-cs"/>
            </a:endParaRPr>
          </a:p>
          <a:p>
            <a:pPr marL="0" lvl="0" indent="0" algn="ctr">
              <a:buNone/>
              <a:defRPr/>
            </a:pPr>
            <a:r>
              <a:rPr kumimoji="0" lang="da-DK" sz="1600" i="1" u="sng" kern="1200" cap="none" spc="0" normalizeH="0" baseline="0" noProof="0">
                <a:ln>
                  <a:noFill/>
                </a:ln>
                <a:solidFill>
                  <a:srgbClr val="14B4A3"/>
                </a:solidFill>
                <a:effectLst/>
                <a:uLnTx/>
                <a:uFillTx/>
                <a:latin typeface="Avenir Next"/>
                <a:hlinkClick r:id="rId6">
                  <a:extLst>
                    <a:ext uri="{A12FA001-AC4F-418D-AE19-62706E023703}">
                      <ahyp:hlinkClr xmlns:ahyp="http://schemas.microsoft.com/office/drawing/2018/hyperlinkcolor" val="tx"/>
                    </a:ext>
                  </a:extLst>
                </a:hlinkClick>
              </a:rPr>
              <a:t>Se </a:t>
            </a:r>
            <a:r>
              <a:rPr lang="da-DK" sz="1600" i="1" u="sng">
                <a:solidFill>
                  <a:srgbClr val="14B4A3"/>
                </a:solidFill>
                <a:latin typeface="Avenir Next"/>
                <a:hlinkClick r:id="rId6">
                  <a:extLst>
                    <a:ext uri="{A12FA001-AC4F-418D-AE19-62706E023703}">
                      <ahyp:hlinkClr xmlns:ahyp="http://schemas.microsoft.com/office/drawing/2018/hyperlinkcolor" val="tx"/>
                    </a:ext>
                  </a:extLst>
                </a:hlinkClick>
              </a:rPr>
              <a:t>introduktionsvideo</a:t>
            </a:r>
            <a:endParaRPr lang="da-DK" sz="1600" i="1" u="sng" kern="1200" cap="none" spc="0" normalizeH="0" baseline="0" noProof="0">
              <a:ln>
                <a:noFill/>
              </a:ln>
              <a:solidFill>
                <a:srgbClr val="14B4A3"/>
              </a:solidFill>
              <a:effectLst/>
              <a:uLnTx/>
              <a:uFillTx/>
              <a:latin typeface="Avenir Next"/>
            </a:endParaRPr>
          </a:p>
        </p:txBody>
      </p:sp>
    </p:spTree>
    <p:extLst>
      <p:ext uri="{BB962C8B-B14F-4D97-AF65-F5344CB8AC3E}">
        <p14:creationId xmlns:p14="http://schemas.microsoft.com/office/powerpoint/2010/main" val="2713515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7A2C3-D8C6-3B7E-1A04-2ED4FEA8B2F1}"/>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8C99A9BF-C660-C1BF-74A0-7F368227B99D}"/>
              </a:ext>
            </a:extLst>
          </p:cNvPr>
          <p:cNvSpPr>
            <a:spLocks noGrp="1"/>
          </p:cNvSpPr>
          <p:nvPr>
            <p:ph type="title" idx="4294967295"/>
          </p:nvPr>
        </p:nvSpPr>
        <p:spPr>
          <a:xfrm>
            <a:off x="411163" y="641350"/>
            <a:ext cx="10674350" cy="842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rgbClr val="000000"/>
                </a:solidFill>
                <a:effectLst/>
                <a:uLnTx/>
                <a:uFillTx/>
                <a:latin typeface="Avenir Next"/>
                <a:ea typeface="+mn-ea"/>
                <a:cs typeface="+mn-cs"/>
              </a:rPr>
              <a:t>Sådan kommer I videre</a:t>
            </a:r>
            <a:endParaRPr kumimoji="0" lang="da-DK" sz="2800" b="1" i="0" u="none" strike="noStrike" kern="1200" cap="none" spc="0" normalizeH="0" baseline="0" noProof="0">
              <a:ln>
                <a:noFill/>
              </a:ln>
              <a:solidFill>
                <a:schemeClr val="tx1"/>
              </a:solidFill>
              <a:effectLst/>
              <a:uLnTx/>
              <a:uFillTx/>
              <a:latin typeface="Avenir Next"/>
              <a:ea typeface="+mn-ea"/>
              <a:cs typeface="+mn-cs"/>
            </a:endParaRPr>
          </a:p>
        </p:txBody>
      </p:sp>
      <p:sp>
        <p:nvSpPr>
          <p:cNvPr id="2" name="Pladsholder til indhold 1">
            <a:extLst>
              <a:ext uri="{FF2B5EF4-FFF2-40B4-BE49-F238E27FC236}">
                <a16:creationId xmlns:a16="http://schemas.microsoft.com/office/drawing/2014/main" id="{DC0F4583-8D68-8EFB-070E-4C9CC078AB75}"/>
              </a:ext>
            </a:extLst>
          </p:cNvPr>
          <p:cNvSpPr>
            <a:spLocks noGrp="1"/>
          </p:cNvSpPr>
          <p:nvPr>
            <p:ph sz="half" idx="1"/>
          </p:nvPr>
        </p:nvSpPr>
        <p:spPr>
          <a:xfrm>
            <a:off x="451474" y="1558573"/>
            <a:ext cx="7886905" cy="1392426"/>
          </a:xfrm>
        </p:spPr>
        <p:txBody>
          <a:bodyPr vert="horz" lIns="91440" tIns="45720" rIns="91440" bIns="45720" rtlCol="0" anchor="t">
            <a:normAutofit/>
          </a:bodyPr>
          <a:lstStyle/>
          <a:p>
            <a:r>
              <a:rPr lang="da-DK" sz="1400">
                <a:latin typeface="Avenir Next"/>
              </a:rPr>
              <a:t>Afhængig af, hvor langt I er med at afklare jeres brug af AI, kan I vælge et eller flere af nedenstående næste skridt.</a:t>
            </a:r>
            <a:endParaRPr lang="da-DK" sz="1400"/>
          </a:p>
        </p:txBody>
      </p:sp>
      <p:sp>
        <p:nvSpPr>
          <p:cNvPr id="8" name="Tekstfelt 7">
            <a:extLst>
              <a:ext uri="{FF2B5EF4-FFF2-40B4-BE49-F238E27FC236}">
                <a16:creationId xmlns:a16="http://schemas.microsoft.com/office/drawing/2014/main" id="{294DA7D5-8E86-F05E-5DD9-366C91873EC2}"/>
              </a:ext>
            </a:extLst>
          </p:cNvPr>
          <p:cNvSpPr txBox="1"/>
          <p:nvPr/>
        </p:nvSpPr>
        <p:spPr>
          <a:xfrm>
            <a:off x="458439" y="2261506"/>
            <a:ext cx="3469268"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500" b="1">
                <a:solidFill>
                  <a:srgbClr val="2AB4A3"/>
                </a:solidFill>
              </a:rPr>
              <a:t>Fortsæt dialogen</a:t>
            </a:r>
          </a:p>
          <a:p>
            <a:r>
              <a:rPr lang="da-DK" sz="1500"/>
              <a:t>Brug dialogværktøjerne i afsnittet </a:t>
            </a:r>
            <a:r>
              <a:rPr lang="da-DK" sz="1500" i="1"/>
              <a:t>Værktøjer </a:t>
            </a:r>
            <a:r>
              <a:rPr lang="da-DK" sz="1500"/>
              <a:t>til at afklare fx:</a:t>
            </a:r>
          </a:p>
          <a:p>
            <a:pPr marL="285750" indent="-285750">
              <a:buFont typeface="Arial"/>
              <a:buChar char="•"/>
            </a:pPr>
            <a:r>
              <a:rPr lang="da-DK" sz="1500"/>
              <a:t>Relevante måder at bruge AI på.</a:t>
            </a:r>
          </a:p>
          <a:p>
            <a:pPr marL="285750" indent="-285750">
              <a:buFont typeface="Arial"/>
              <a:buChar char="•"/>
            </a:pPr>
            <a:r>
              <a:rPr lang="da-DK" sz="1500"/>
              <a:t>Balancen mellem fordele og ulemper ved et konkret AI-tiltag.</a:t>
            </a:r>
          </a:p>
          <a:p>
            <a:pPr marL="285750" indent="-285750">
              <a:buFont typeface="Arial"/>
              <a:buChar char="•"/>
            </a:pPr>
            <a:r>
              <a:rPr lang="da-DK" sz="1500"/>
              <a:t>Dilemmaer i tilgangen til arbejdet med AI.</a:t>
            </a:r>
          </a:p>
          <a:p>
            <a:pPr marL="285750" indent="-285750">
              <a:buFont typeface="Arial"/>
              <a:buChar char="•"/>
            </a:pPr>
            <a:endParaRPr lang="da-DK" sz="1500">
              <a:solidFill>
                <a:srgbClr val="2AB4A3"/>
              </a:solidFill>
            </a:endParaRPr>
          </a:p>
          <a:p>
            <a:r>
              <a:rPr lang="da-DK" sz="1500" b="1">
                <a:solidFill>
                  <a:srgbClr val="2AB4A3"/>
                </a:solidFill>
              </a:rPr>
              <a:t>Bliv enige om fælles principper</a:t>
            </a:r>
          </a:p>
          <a:p>
            <a:r>
              <a:rPr lang="da-DK" sz="1500"/>
              <a:t>Lad jeres dialog munde ud i et fælles formål og sæt spilleregler for, </a:t>
            </a:r>
            <a:r>
              <a:rPr lang="da-DK" sz="1500" err="1"/>
              <a:t>hvor-dan</a:t>
            </a:r>
            <a:r>
              <a:rPr lang="da-DK" sz="1500"/>
              <a:t> I ønsker at anvende AI. </a:t>
            </a:r>
          </a:p>
        </p:txBody>
      </p:sp>
      <p:sp>
        <p:nvSpPr>
          <p:cNvPr id="16" name="Rektangel 15">
            <a:extLst>
              <a:ext uri="{FF2B5EF4-FFF2-40B4-BE49-F238E27FC236}">
                <a16:creationId xmlns:a16="http://schemas.microsoft.com/office/drawing/2014/main" id="{8B635875-EA61-8DA6-6B7D-2ACA67D51649}"/>
              </a:ext>
            </a:extLst>
          </p:cNvPr>
          <p:cNvSpPr/>
          <p:nvPr/>
        </p:nvSpPr>
        <p:spPr>
          <a:xfrm>
            <a:off x="459693" y="5695606"/>
            <a:ext cx="3034897"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2AB4A3"/>
                </a:solidFill>
              </a:rPr>
              <a:t>Find </a:t>
            </a:r>
            <a:r>
              <a:rPr lang="da-DK" sz="1600" b="1">
                <a:solidFill>
                  <a:srgbClr val="2AB4A3"/>
                </a:solidFill>
                <a:ea typeface="+mn-lt"/>
                <a:cs typeface="+mn-lt"/>
              </a:rPr>
              <a:t>dialogværktøjerne</a:t>
            </a:r>
            <a:br>
              <a:rPr lang="da-DK" sz="1600" b="1">
                <a:solidFill>
                  <a:srgbClr val="2AB4A3"/>
                </a:solidFill>
                <a:ea typeface="+mn-lt"/>
                <a:cs typeface="+mn-lt"/>
              </a:rPr>
            </a:br>
            <a:r>
              <a:rPr lang="da-DK" sz="1600" b="1">
                <a:solidFill>
                  <a:srgbClr val="2AB4A3"/>
                </a:solidFill>
                <a:ea typeface="+mn-lt"/>
                <a:cs typeface="+mn-lt"/>
              </a:rPr>
              <a:t>i afsnittet </a:t>
            </a:r>
            <a:r>
              <a:rPr lang="da-DK" sz="1600" b="1" i="1">
                <a:solidFill>
                  <a:srgbClr val="2AB4A3"/>
                </a:solidFill>
                <a:ea typeface="+mn-lt"/>
                <a:cs typeface="+mn-lt"/>
              </a:rPr>
              <a:t>Værktøjer </a:t>
            </a:r>
            <a:endParaRPr lang="da-DK" b="1" i="1">
              <a:solidFill>
                <a:srgbClr val="2AB4A3"/>
              </a:solidFill>
              <a:ea typeface="+mn-lt"/>
              <a:cs typeface="+mn-lt"/>
            </a:endParaRPr>
          </a:p>
        </p:txBody>
      </p:sp>
      <p:sp>
        <p:nvSpPr>
          <p:cNvPr id="9" name="Tekstfelt 8">
            <a:extLst>
              <a:ext uri="{FF2B5EF4-FFF2-40B4-BE49-F238E27FC236}">
                <a16:creationId xmlns:a16="http://schemas.microsoft.com/office/drawing/2014/main" id="{891D3A8D-EE99-FBAE-39E0-ED697BBBBB09}"/>
              </a:ext>
            </a:extLst>
          </p:cNvPr>
          <p:cNvSpPr txBox="1"/>
          <p:nvPr/>
        </p:nvSpPr>
        <p:spPr>
          <a:xfrm>
            <a:off x="4361365" y="2242920"/>
            <a:ext cx="3469268"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500" b="1">
                <a:solidFill>
                  <a:srgbClr val="2AB4A3"/>
                </a:solidFill>
              </a:rPr>
              <a:t>Afprøv AI</a:t>
            </a:r>
          </a:p>
          <a:p>
            <a:r>
              <a:rPr lang="da-DK" sz="1500">
                <a:solidFill>
                  <a:srgbClr val="000000"/>
                </a:solidFill>
              </a:rPr>
              <a:t>Lav små afprøvninger af AI på udvalgte arbejdsgange eller opgaver.</a:t>
            </a:r>
            <a:endParaRPr lang="da-DK"/>
          </a:p>
          <a:p>
            <a:pPr marL="285750" indent="-285750">
              <a:buFont typeface="Arial"/>
              <a:buChar char="•"/>
            </a:pPr>
            <a:endParaRPr lang="da-DK" sz="1500">
              <a:solidFill>
                <a:srgbClr val="377EC0"/>
              </a:solidFill>
            </a:endParaRPr>
          </a:p>
          <a:p>
            <a:r>
              <a:rPr lang="da-DK" sz="1500" b="1">
                <a:solidFill>
                  <a:srgbClr val="2AB4A3"/>
                </a:solidFill>
              </a:rPr>
              <a:t>Bliv klogere sammen</a:t>
            </a:r>
            <a:endParaRPr lang="da-DK" sz="1500">
              <a:solidFill>
                <a:srgbClr val="2AB4A3"/>
              </a:solidFill>
            </a:endParaRPr>
          </a:p>
          <a:p>
            <a:r>
              <a:rPr lang="da-DK" sz="1500"/>
              <a:t>Der er løbende brug for at søge viden og inspiration om brugen af AI – og for at gøre fælles erfaringer med teknologien.</a:t>
            </a:r>
            <a:br>
              <a:rPr lang="da-DK" sz="1500"/>
            </a:br>
            <a:br>
              <a:rPr lang="da-DK" sz="1500"/>
            </a:br>
            <a:r>
              <a:rPr lang="da-DK" sz="1500"/>
              <a:t>Tilrettelæg forløb, som klæder jer kollektivt på til sammen at drøfte og udnytte mulighederne i AI.</a:t>
            </a:r>
          </a:p>
          <a:p>
            <a:r>
              <a:rPr lang="da-DK" sz="1500"/>
              <a:t> </a:t>
            </a:r>
            <a:r>
              <a:rPr lang="da-DK" sz="1500" b="1">
                <a:solidFill>
                  <a:srgbClr val="377EC0"/>
                </a:solidFill>
              </a:rPr>
              <a:t> </a:t>
            </a:r>
            <a:br>
              <a:rPr lang="da-DK" sz="1500" b="1"/>
            </a:br>
            <a:endParaRPr lang="da-DK" sz="1500"/>
          </a:p>
        </p:txBody>
      </p:sp>
      <p:sp>
        <p:nvSpPr>
          <p:cNvPr id="12" name="Rektangel 11">
            <a:extLst>
              <a:ext uri="{FF2B5EF4-FFF2-40B4-BE49-F238E27FC236}">
                <a16:creationId xmlns:a16="http://schemas.microsoft.com/office/drawing/2014/main" id="{FB5424DA-145F-35E6-FE22-45940CEF3478}"/>
              </a:ext>
            </a:extLst>
          </p:cNvPr>
          <p:cNvSpPr/>
          <p:nvPr/>
        </p:nvSpPr>
        <p:spPr>
          <a:xfrm>
            <a:off x="9002894" y="2242920"/>
            <a:ext cx="2620556" cy="370487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chemeClr val="tx1"/>
                </a:solidFill>
              </a:rPr>
              <a:t>Inspiration til det videre arbejde</a:t>
            </a:r>
          </a:p>
          <a:p>
            <a:endParaRPr lang="da-DK" sz="1600" b="1">
              <a:solidFill>
                <a:schemeClr val="tx1"/>
              </a:solidFill>
            </a:endParaRPr>
          </a:p>
          <a:p>
            <a:pPr marL="285750" indent="-285750">
              <a:buFont typeface="Arial" panose="020B0604020202020204" pitchFamily="34" charset="0"/>
              <a:buChar char="•"/>
            </a:pPr>
            <a:r>
              <a:rPr lang="da-DK" sz="1400">
                <a:solidFill>
                  <a:schemeClr val="tx1"/>
                </a:solidFill>
                <a:hlinkClick r:id="rId3">
                  <a:extLst>
                    <a:ext uri="{A12FA001-AC4F-418D-AE19-62706E023703}">
                      <ahyp:hlinkClr xmlns:ahyp="http://schemas.microsoft.com/office/drawing/2018/hyperlinkcolor" val="tx"/>
                    </a:ext>
                  </a:extLst>
                </a:hlinkClick>
              </a:rPr>
              <a:t>KL’s temaside med viden og værktøjer om AI</a:t>
            </a:r>
            <a:endParaRPr lang="da-DK" sz="1400">
              <a:solidFill>
                <a:schemeClr val="tx1"/>
              </a:solidFill>
            </a:endParaRPr>
          </a:p>
          <a:p>
            <a:pPr marL="285750" indent="-285750">
              <a:buFont typeface="Arial" panose="020B0604020202020204" pitchFamily="34" charset="0"/>
              <a:buChar char="•"/>
            </a:pPr>
            <a:endParaRPr lang="da-DK" sz="1400">
              <a:solidFill>
                <a:schemeClr val="tx1"/>
              </a:solidFill>
              <a:ea typeface="+mn-lt"/>
              <a:cs typeface="+mn-lt"/>
            </a:endParaRPr>
          </a:p>
          <a:p>
            <a:pPr marL="285750" indent="-285750">
              <a:buFont typeface="Arial" panose="020B0604020202020204" pitchFamily="34" charset="0"/>
              <a:buChar char="•"/>
            </a:pPr>
            <a:r>
              <a:rPr lang="da-DK" sz="1400">
                <a:solidFill>
                  <a:schemeClr val="tx1"/>
                </a:solidFill>
                <a:hlinkClick r:id="rId4">
                  <a:extLst>
                    <a:ext uri="{A12FA001-AC4F-418D-AE19-62706E023703}">
                      <ahyp:hlinkClr xmlns:ahyp="http://schemas.microsoft.com/office/drawing/2018/hyperlinkcolor" val="tx"/>
                    </a:ext>
                  </a:extLst>
                </a:hlinkClick>
              </a:rPr>
              <a:t>Fire værktøjer til implementering af ny teknologi (vpt.dk)</a:t>
            </a:r>
            <a:endParaRPr lang="da-DK" sz="1600">
              <a:solidFill>
                <a:schemeClr val="tx1"/>
              </a:solidFill>
            </a:endParaRPr>
          </a:p>
          <a:p>
            <a:pPr marL="285750" indent="-285750">
              <a:buFont typeface="Arial" panose="020B0604020202020204" pitchFamily="34" charset="0"/>
              <a:buChar char="•"/>
            </a:pPr>
            <a:endParaRPr lang="da-DK" sz="1600">
              <a:solidFill>
                <a:schemeClr val="tx1"/>
              </a:solidFill>
            </a:endParaRPr>
          </a:p>
          <a:p>
            <a:pPr marL="285750" indent="-285750">
              <a:buFont typeface="Arial" panose="020B0604020202020204" pitchFamily="34" charset="0"/>
              <a:buChar char="•"/>
            </a:pPr>
            <a:endParaRPr lang="da-DK" sz="1600">
              <a:solidFill>
                <a:schemeClr val="tx1"/>
              </a:solidFill>
            </a:endParaRPr>
          </a:p>
        </p:txBody>
      </p:sp>
      <p:sp>
        <p:nvSpPr>
          <p:cNvPr id="3" name="Rektangel 2">
            <a:extLst>
              <a:ext uri="{FF2B5EF4-FFF2-40B4-BE49-F238E27FC236}">
                <a16:creationId xmlns:a16="http://schemas.microsoft.com/office/drawing/2014/main" id="{05D6CCE2-635B-37F9-1C3C-2E4739016AE4}"/>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1" name="Rektangel 10">
            <a:extLst>
              <a:ext uri="{FF2B5EF4-FFF2-40B4-BE49-F238E27FC236}">
                <a16:creationId xmlns:a16="http://schemas.microsoft.com/office/drawing/2014/main" id="{63A7E25E-D11F-E241-E441-64BD704C75A2}"/>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3" name="Rektangel 12">
            <a:extLst>
              <a:ext uri="{FF2B5EF4-FFF2-40B4-BE49-F238E27FC236}">
                <a16:creationId xmlns:a16="http://schemas.microsoft.com/office/drawing/2014/main" id="{2930E9B6-474B-975D-CA32-E20E84816182}"/>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4" name="Rektangel 13">
            <a:extLst>
              <a:ext uri="{FF2B5EF4-FFF2-40B4-BE49-F238E27FC236}">
                <a16:creationId xmlns:a16="http://schemas.microsoft.com/office/drawing/2014/main" id="{195F480D-898F-34A2-ED44-FCF9FD5687F6}"/>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5" name="Rektangel 14">
            <a:extLst>
              <a:ext uri="{FF2B5EF4-FFF2-40B4-BE49-F238E27FC236}">
                <a16:creationId xmlns:a16="http://schemas.microsoft.com/office/drawing/2014/main" id="{CE2F18CB-9F57-958E-0BA8-5BDEBA97858C}"/>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rgbClr val="2AB4A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Næste skridt</a:t>
            </a:r>
          </a:p>
        </p:txBody>
      </p:sp>
      <p:sp>
        <p:nvSpPr>
          <p:cNvPr id="7" name="Rektangel 6">
            <a:extLst>
              <a:ext uri="{FF2B5EF4-FFF2-40B4-BE49-F238E27FC236}">
                <a16:creationId xmlns:a16="http://schemas.microsoft.com/office/drawing/2014/main" id="{06B9570F-FCDA-3CB1-D773-904FA67D4FF5}"/>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2AB4A3"/>
                </a:solidFill>
                <a:ea typeface="+mn-lt"/>
                <a:cs typeface="+mn-lt"/>
              </a:rPr>
              <a:t>AI generelt</a:t>
            </a:r>
            <a:endParaRPr lang="da-DK" sz="1200">
              <a:solidFill>
                <a:srgbClr val="000000"/>
              </a:solidFill>
              <a:ea typeface="+mn-lt"/>
              <a:cs typeface="+mn-lt"/>
            </a:endParaRPr>
          </a:p>
        </p:txBody>
      </p:sp>
    </p:spTree>
    <p:extLst>
      <p:ext uri="{BB962C8B-B14F-4D97-AF65-F5344CB8AC3E}">
        <p14:creationId xmlns:p14="http://schemas.microsoft.com/office/powerpoint/2010/main" val="3132770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a:extLst>
            <a:ext uri="{FF2B5EF4-FFF2-40B4-BE49-F238E27FC236}">
              <a16:creationId xmlns:a16="http://schemas.microsoft.com/office/drawing/2014/main" id="{8E0CEAEC-1419-F6A0-E31E-D93023F71863}"/>
            </a:ext>
          </a:extLst>
        </p:cNvPr>
        <p:cNvGrpSpPr/>
        <p:nvPr/>
      </p:nvGrpSpPr>
      <p:grpSpPr>
        <a:xfrm>
          <a:off x="0" y="0"/>
          <a:ext cx="0" cy="0"/>
          <a:chOff x="0" y="0"/>
          <a:chExt cx="0" cy="0"/>
        </a:xfrm>
      </p:grpSpPr>
      <p:sp>
        <p:nvSpPr>
          <p:cNvPr id="15" name="Undertitel 1">
            <a:extLst>
              <a:ext uri="{FF2B5EF4-FFF2-40B4-BE49-F238E27FC236}">
                <a16:creationId xmlns:a16="http://schemas.microsoft.com/office/drawing/2014/main" id="{C188EB3B-A990-B74A-9E55-149C4ADA1E10}"/>
              </a:ext>
            </a:extLst>
          </p:cNvPr>
          <p:cNvSpPr>
            <a:spLocks noGrp="1"/>
          </p:cNvSpPr>
          <p:nvPr>
            <p:ph type="title" idx="4294967295"/>
          </p:nvPr>
        </p:nvSpPr>
        <p:spPr>
          <a:xfrm>
            <a:off x="661988" y="2398713"/>
            <a:ext cx="9839325" cy="3381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a-DK" sz="6000" b="1" i="0" u="none" strike="noStrike" kern="1200" cap="none" spc="0" normalizeH="0" baseline="0" noProof="0">
                <a:ln>
                  <a:noFill/>
                </a:ln>
                <a:solidFill>
                  <a:schemeClr val="bg1"/>
                </a:solidFill>
                <a:effectLst/>
                <a:uLnTx/>
                <a:uFillTx/>
                <a:latin typeface="Avenir Next"/>
                <a:ea typeface="+mn-ea"/>
                <a:cs typeface="+mn-cs"/>
              </a:rPr>
              <a:t>Værktøjer</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a-DK" sz="2400" b="0" i="0" u="none" strike="noStrike" kern="1200" cap="none" spc="0" normalizeH="0" baseline="0" noProof="0">
                <a:ln>
                  <a:noFill/>
                </a:ln>
                <a:solidFill>
                  <a:schemeClr val="bg1"/>
                </a:solidFill>
                <a:effectLst/>
                <a:uLnTx/>
                <a:uFillTx/>
                <a:latin typeface="Avenir Next"/>
                <a:ea typeface="+mn-ea"/>
                <a:cs typeface="+mn-cs"/>
              </a:rPr>
              <a:t>Seks dialogværktøjer til fælles afklaring om AI </a:t>
            </a:r>
          </a:p>
        </p:txBody>
      </p:sp>
      <p:pic>
        <p:nvPicPr>
          <p:cNvPr id="4" name="Grafik 2">
            <a:extLst>
              <a:ext uri="{FF2B5EF4-FFF2-40B4-BE49-F238E27FC236}">
                <a16:creationId xmlns:a16="http://schemas.microsoft.com/office/drawing/2014/main" id="{9C0ABBF9-1EE2-C8BE-C2DA-5E772AF48AA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6734" y="5727490"/>
            <a:ext cx="2657475" cy="923925"/>
          </a:xfrm>
          <a:prstGeom prst="rect">
            <a:avLst/>
          </a:prstGeom>
        </p:spPr>
      </p:pic>
      <p:pic>
        <p:nvPicPr>
          <p:cNvPr id="5" name="Grafik 4">
            <a:extLst>
              <a:ext uri="{FF2B5EF4-FFF2-40B4-BE49-F238E27FC236}">
                <a16:creationId xmlns:a16="http://schemas.microsoft.com/office/drawing/2014/main" id="{E1B98CAC-E4B9-DF28-53F8-D654EDDC7EF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0784" y="6161387"/>
            <a:ext cx="1800000" cy="241353"/>
          </a:xfrm>
          <a:prstGeom prst="rect">
            <a:avLst/>
          </a:prstGeom>
        </p:spPr>
      </p:pic>
    </p:spTree>
    <p:extLst>
      <p:ext uri="{BB962C8B-B14F-4D97-AF65-F5344CB8AC3E}">
        <p14:creationId xmlns:p14="http://schemas.microsoft.com/office/powerpoint/2010/main" val="2613699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076B4-8277-4727-123A-5A0AAEB5A646}"/>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95A7309A-5286-0C39-4767-734B069FCAD5}"/>
              </a:ext>
            </a:extLst>
          </p:cNvPr>
          <p:cNvSpPr>
            <a:spLocks noGrp="1"/>
          </p:cNvSpPr>
          <p:nvPr>
            <p:ph type="title" idx="4294967295"/>
          </p:nvPr>
        </p:nvSpPr>
        <p:spPr>
          <a:xfrm>
            <a:off x="436563" y="293688"/>
            <a:ext cx="9064625"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Seks dialogværktøjer til fælles afklaring om AI </a:t>
            </a:r>
            <a:endParaRPr kumimoji="0" lang="da-DK" sz="2800" b="1" i="0" u="none" strike="noStrike" kern="1200" cap="none" spc="0" normalizeH="0" baseline="0" noProof="0">
              <a:ln>
                <a:noFill/>
              </a:ln>
              <a:solidFill>
                <a:srgbClr val="000000"/>
              </a:solidFill>
              <a:effectLst/>
              <a:uLnTx/>
              <a:uFillTx/>
              <a:latin typeface="Avenir Next"/>
              <a:ea typeface="+mn-ea"/>
              <a:cs typeface="+mn-cs"/>
            </a:endParaRPr>
          </a:p>
        </p:txBody>
      </p:sp>
      <p:sp>
        <p:nvSpPr>
          <p:cNvPr id="2" name="Pladsholder til indhold 1">
            <a:extLst>
              <a:ext uri="{FF2B5EF4-FFF2-40B4-BE49-F238E27FC236}">
                <a16:creationId xmlns:a16="http://schemas.microsoft.com/office/drawing/2014/main" id="{6BA8EA0D-FAC1-58C8-8F6F-9F2EC4FC7A37}"/>
              </a:ext>
            </a:extLst>
          </p:cNvPr>
          <p:cNvSpPr>
            <a:spLocks noGrp="1"/>
          </p:cNvSpPr>
          <p:nvPr>
            <p:ph sz="half" idx="1"/>
          </p:nvPr>
        </p:nvSpPr>
        <p:spPr>
          <a:xfrm>
            <a:off x="468183" y="1364977"/>
            <a:ext cx="7457285" cy="5004139"/>
          </a:xfrm>
        </p:spPr>
        <p:txBody>
          <a:bodyPr vert="horz" lIns="91440" tIns="45720" rIns="91440" bIns="45720" rtlCol="0" anchor="t">
            <a:normAutofit lnSpcReduction="10000"/>
          </a:bodyPr>
          <a:lstStyle/>
          <a:p>
            <a:pPr>
              <a:lnSpc>
                <a:spcPct val="110000"/>
              </a:lnSpc>
            </a:pPr>
            <a:r>
              <a:rPr lang="da-DK" sz="1600">
                <a:latin typeface="Avenir Next"/>
              </a:rPr>
              <a:t>Afhængig af hvor I er i jeres overvejelser om at bruge AI, kan I bruge et eller flere af disse værktøjer til den videre dialog frem mod en fælles beslutning. Værktøj 1 og 2 henvender sig til det strategiske ledelsesniveau og værktøj 3-6 henvender sig til det operationelle ledelses- og medarbejderniveau. </a:t>
            </a:r>
            <a:endParaRPr lang="da-DK" sz="1600"/>
          </a:p>
          <a:p>
            <a:pPr marL="342900" indent="-342900">
              <a:lnSpc>
                <a:spcPct val="110000"/>
              </a:lnSpc>
              <a:buAutoNum type="arabicPeriod"/>
            </a:pPr>
            <a:r>
              <a:rPr lang="da-DK" sz="1600" b="1">
                <a:solidFill>
                  <a:srgbClr val="7030A0"/>
                </a:solidFill>
                <a:latin typeface="Avenir Next"/>
              </a:rPr>
              <a:t>Strategisk afsæt for AI-arbejdet</a:t>
            </a:r>
            <a:br>
              <a:rPr lang="da-DK" sz="1600" b="1">
                <a:latin typeface="Avenir Next"/>
              </a:rPr>
            </a:br>
            <a:r>
              <a:rPr lang="da-DK" sz="1600">
                <a:solidFill>
                  <a:srgbClr val="000000"/>
                </a:solidFill>
                <a:latin typeface="Avenir Next"/>
              </a:rPr>
              <a:t>Afklar den overordnede strategiske ambition for arbejdet med AI</a:t>
            </a:r>
          </a:p>
          <a:p>
            <a:pPr marL="342900" indent="-342900">
              <a:lnSpc>
                <a:spcPct val="110000"/>
              </a:lnSpc>
              <a:buFont typeface="Arial" panose="020B0604020202020204" pitchFamily="34" charset="0"/>
              <a:buAutoNum type="arabicPeriod"/>
            </a:pPr>
            <a:r>
              <a:rPr lang="da-DK" sz="1600" b="1">
                <a:solidFill>
                  <a:srgbClr val="2AB4A3"/>
                </a:solidFill>
                <a:latin typeface="Avenir Next"/>
              </a:rPr>
              <a:t>Fire forandringsbalancer</a:t>
            </a:r>
            <a:br>
              <a:rPr lang="da-DK" sz="1600" b="1">
                <a:latin typeface="Avenir Next"/>
              </a:rPr>
            </a:br>
            <a:r>
              <a:rPr lang="da-DK" sz="1600">
                <a:solidFill>
                  <a:srgbClr val="000000"/>
                </a:solidFill>
                <a:latin typeface="Avenir Next"/>
              </a:rPr>
              <a:t>Afstem</a:t>
            </a:r>
            <a:r>
              <a:rPr lang="da-DK" sz="1600">
                <a:latin typeface="Avenir Next"/>
              </a:rPr>
              <a:t> forventninger til AI-indsatsen</a:t>
            </a:r>
            <a:endParaRPr lang="da-DK" sz="1600">
              <a:solidFill>
                <a:srgbClr val="000000"/>
              </a:solidFill>
              <a:latin typeface="Avenir Next"/>
            </a:endParaRPr>
          </a:p>
          <a:p>
            <a:pPr marL="342900" indent="-342900">
              <a:lnSpc>
                <a:spcPct val="110000"/>
              </a:lnSpc>
              <a:buAutoNum type="arabicPeriod"/>
            </a:pPr>
            <a:r>
              <a:rPr lang="da-DK" sz="1600" b="1">
                <a:solidFill>
                  <a:srgbClr val="7030A0"/>
                </a:solidFill>
                <a:latin typeface="Avenir Next"/>
              </a:rPr>
              <a:t>Hvordan kan vi bruge AI?</a:t>
            </a:r>
            <a:br>
              <a:rPr lang="da-DK" sz="1600" b="1">
                <a:latin typeface="Avenir Next"/>
              </a:rPr>
            </a:br>
            <a:r>
              <a:rPr lang="da-DK" sz="1600">
                <a:solidFill>
                  <a:srgbClr val="000000"/>
                </a:solidFill>
                <a:latin typeface="Avenir Next"/>
              </a:rPr>
              <a:t>Skab overblik over opgaver/arbejdsgange, hvor AI måske kan være en støtte</a:t>
            </a:r>
            <a:endParaRPr lang="da-DK" sz="1600"/>
          </a:p>
          <a:p>
            <a:pPr marL="342900" indent="-342900">
              <a:lnSpc>
                <a:spcPct val="110000"/>
              </a:lnSpc>
              <a:buAutoNum type="arabicPeriod"/>
            </a:pPr>
            <a:r>
              <a:rPr lang="da-DK" sz="1600" b="1">
                <a:solidFill>
                  <a:srgbClr val="2AB4A3"/>
                </a:solidFill>
                <a:latin typeface="Avenir Next"/>
              </a:rPr>
              <a:t>Skal vi tage denne AI-løsning i brug?</a:t>
            </a:r>
            <a:br>
              <a:rPr lang="da-DK" sz="1600" b="1">
                <a:solidFill>
                  <a:srgbClr val="7030A0"/>
                </a:solidFill>
                <a:latin typeface="Avenir Next"/>
              </a:rPr>
            </a:br>
            <a:r>
              <a:rPr lang="da-DK" sz="1600">
                <a:solidFill>
                  <a:srgbClr val="000000"/>
                </a:solidFill>
                <a:latin typeface="Avenir Next"/>
              </a:rPr>
              <a:t>Overvej både teknik, lovgivning, værdi og etik</a:t>
            </a:r>
          </a:p>
          <a:p>
            <a:pPr marL="342900" indent="-342900">
              <a:lnSpc>
                <a:spcPct val="110000"/>
              </a:lnSpc>
              <a:buAutoNum type="arabicPeriod"/>
            </a:pPr>
            <a:r>
              <a:rPr lang="da-DK" sz="1600" b="1">
                <a:solidFill>
                  <a:srgbClr val="7030A0"/>
                </a:solidFill>
                <a:latin typeface="Avenir Next"/>
              </a:rPr>
              <a:t>Med eller uden AI – fordele og ulemper</a:t>
            </a:r>
            <a:br>
              <a:rPr lang="da-DK" sz="1600" b="1">
                <a:latin typeface="Avenir Next"/>
              </a:rPr>
            </a:br>
            <a:r>
              <a:rPr lang="da-DK" sz="1600">
                <a:solidFill>
                  <a:srgbClr val="000000"/>
                </a:solidFill>
                <a:latin typeface="Avenir Next"/>
              </a:rPr>
              <a:t>Vurder prisen for og gevinsten ved en forandring</a:t>
            </a:r>
            <a:endParaRPr lang="da-DK" sz="1600" b="1">
              <a:solidFill>
                <a:srgbClr val="2AB4A3"/>
              </a:solidFill>
              <a:latin typeface="Avenir Next"/>
            </a:endParaRPr>
          </a:p>
          <a:p>
            <a:pPr marL="342900" indent="-342900">
              <a:lnSpc>
                <a:spcPct val="110000"/>
              </a:lnSpc>
              <a:buAutoNum type="arabicPeriod"/>
            </a:pPr>
            <a:r>
              <a:rPr lang="da-DK" sz="1600" b="1">
                <a:solidFill>
                  <a:srgbClr val="2AB4A3"/>
                </a:solidFill>
                <a:latin typeface="Avenir Next"/>
              </a:rPr>
              <a:t>Vores næste skridt er at …</a:t>
            </a:r>
            <a:br>
              <a:rPr lang="da-DK" sz="1600" b="1"/>
            </a:br>
            <a:r>
              <a:rPr lang="da-DK" sz="1600">
                <a:latin typeface="Avenir Next"/>
              </a:rPr>
              <a:t>Bliv enige om, hvordan I kommer videre</a:t>
            </a:r>
          </a:p>
        </p:txBody>
      </p:sp>
      <p:sp>
        <p:nvSpPr>
          <p:cNvPr id="12" name="Pladsholder til tekst 6">
            <a:extLst>
              <a:ext uri="{FF2B5EF4-FFF2-40B4-BE49-F238E27FC236}">
                <a16:creationId xmlns:a16="http://schemas.microsoft.com/office/drawing/2014/main" id="{05FA34CC-9024-ECDA-C244-20BB1A4CAAED}"/>
              </a:ext>
            </a:extLst>
          </p:cNvPr>
          <p:cNvSpPr txBox="1">
            <a:spLocks/>
          </p:cNvSpPr>
          <p:nvPr/>
        </p:nvSpPr>
        <p:spPr>
          <a:xfrm>
            <a:off x="8389448" y="3683888"/>
            <a:ext cx="2730843" cy="77236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600" b="1">
                <a:solidFill>
                  <a:srgbClr val="7030A0"/>
                </a:solidFill>
                <a:latin typeface="Avenir Next"/>
              </a:rPr>
              <a:t>Værktøjer til dialog om AI</a:t>
            </a:r>
            <a:endParaRPr lang="da-DK" sz="1600" b="1" strike="noStrike" kern="1200" cap="none" spc="0" normalizeH="0" baseline="0" noProof="0">
              <a:ln>
                <a:noFill/>
              </a:ln>
              <a:solidFill>
                <a:srgbClr val="7030A0"/>
              </a:solidFill>
              <a:effectLst/>
              <a:uLnTx/>
              <a:uFillTx/>
              <a:latin typeface="Avenir Next" panose="020B0503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600" i="1" u="sng" strike="noStrike" kern="1200" cap="none" spc="0" normalizeH="0" baseline="0" noProof="0">
                <a:ln>
                  <a:noFill/>
                </a:ln>
                <a:solidFill>
                  <a:srgbClr val="7030A0"/>
                </a:solidFill>
                <a:effectLst/>
                <a:uLnTx/>
                <a:uFillTx/>
                <a:latin typeface="Avenir Next"/>
                <a:hlinkClick r:id="rId3">
                  <a:extLst>
                    <a:ext uri="{A12FA001-AC4F-418D-AE19-62706E023703}">
                      <ahyp:hlinkClr xmlns:ahyp="http://schemas.microsoft.com/office/drawing/2018/hyperlinkcolor" val="tx"/>
                    </a:ext>
                  </a:extLst>
                </a:hlinkClick>
              </a:rPr>
              <a:t>Se introduktionsvideo</a:t>
            </a:r>
            <a:endParaRPr lang="da-DK" sz="1600" i="1" u="sng" strike="noStrike" kern="1200" cap="none" spc="0" normalizeH="0" baseline="0" noProof="0">
              <a:ln>
                <a:noFill/>
              </a:ln>
              <a:solidFill>
                <a:srgbClr val="7030A0"/>
              </a:solidFill>
              <a:effectLst/>
              <a:uLnTx/>
              <a:uFillTx/>
              <a:latin typeface="Avenir Next"/>
            </a:endParaRPr>
          </a:p>
        </p:txBody>
      </p:sp>
      <p:sp>
        <p:nvSpPr>
          <p:cNvPr id="3" name="Pladsholder til indhold 2">
            <a:extLst>
              <a:ext uri="{FF2B5EF4-FFF2-40B4-BE49-F238E27FC236}">
                <a16:creationId xmlns:a16="http://schemas.microsoft.com/office/drawing/2014/main" id="{C0F8130A-17C2-E9DF-2148-105378D73FDC}"/>
              </a:ext>
            </a:extLst>
          </p:cNvPr>
          <p:cNvSpPr txBox="1">
            <a:spLocks/>
          </p:cNvSpPr>
          <p:nvPr/>
        </p:nvSpPr>
        <p:spPr>
          <a:xfrm>
            <a:off x="9332276" y="5664360"/>
            <a:ext cx="1788014" cy="899395"/>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spcBef>
                <a:spcPts val="1000"/>
              </a:spcBef>
              <a:buNone/>
            </a:pPr>
            <a:r>
              <a:rPr lang="da-DK" sz="1400">
                <a:solidFill>
                  <a:schemeClr val="accent4"/>
                </a:solidFill>
                <a:latin typeface="Avenir Next"/>
                <a:ea typeface="Times New Roman" panose="02020603050405020304" pitchFamily="18" charset="0"/>
                <a:cs typeface="Times New Roman"/>
              </a:rPr>
              <a:t>Se værktøjer og vejledninger på de kommende sider</a:t>
            </a:r>
            <a:endParaRPr lang="da-DK" sz="1400">
              <a:solidFill>
                <a:schemeClr val="accent4"/>
              </a:solidFill>
              <a:effectLst/>
              <a:latin typeface="Avenir Next"/>
              <a:ea typeface="Times New Roman" panose="02020603050405020304" pitchFamily="18" charset="0"/>
              <a:cs typeface="Times New Roman"/>
            </a:endParaRPr>
          </a:p>
        </p:txBody>
      </p:sp>
      <p:sp>
        <p:nvSpPr>
          <p:cNvPr id="8" name="Rektangel 7">
            <a:extLst>
              <a:ext uri="{FF2B5EF4-FFF2-40B4-BE49-F238E27FC236}">
                <a16:creationId xmlns:a16="http://schemas.microsoft.com/office/drawing/2014/main" id="{42048316-488F-59BA-A193-5E3B4D86511F}"/>
              </a:ext>
              <a:ext uri="{C183D7F6-B498-43B3-948B-1728B52AA6E4}">
                <adec:decorative xmlns:adec="http://schemas.microsoft.com/office/drawing/2017/decorative" val="1"/>
              </a:ext>
            </a:extLst>
          </p:cNvPr>
          <p:cNvSpPr/>
          <p:nvPr/>
        </p:nvSpPr>
        <p:spPr>
          <a:xfrm>
            <a:off x="8389448" y="1848909"/>
            <a:ext cx="2730843" cy="1705233"/>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11" name="Billede 10">
            <a:extLst>
              <a:ext uri="{FF2B5EF4-FFF2-40B4-BE49-F238E27FC236}">
                <a16:creationId xmlns:a16="http://schemas.microsoft.com/office/drawing/2014/main" id="{8CD4D46D-C4FB-5991-EAFA-B81269AAEF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9447" y="1848909"/>
            <a:ext cx="2730843" cy="1705232"/>
          </a:xfrm>
          <a:prstGeom prst="rect">
            <a:avLst/>
          </a:prstGeom>
        </p:spPr>
      </p:pic>
      <p:pic>
        <p:nvPicPr>
          <p:cNvPr id="10" name="Pladsholder til indhold 17">
            <a:extLst>
              <a:ext uri="{FF2B5EF4-FFF2-40B4-BE49-F238E27FC236}">
                <a16:creationId xmlns:a16="http://schemas.microsoft.com/office/drawing/2014/main" id="{C142FB16-EF87-9E21-2E13-51BA683C1E3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l="23276" t="25734" r="25246" b="41353"/>
          <a:stretch>
            <a:fillRect/>
          </a:stretch>
        </p:blipFill>
        <p:spPr>
          <a:xfrm>
            <a:off x="8519768" y="1978655"/>
            <a:ext cx="2261287" cy="1445740"/>
          </a:xfrm>
          <a:prstGeom prst="rect">
            <a:avLst/>
          </a:prstGeom>
        </p:spPr>
      </p:pic>
    </p:spTree>
    <p:extLst>
      <p:ext uri="{BB962C8B-B14F-4D97-AF65-F5344CB8AC3E}">
        <p14:creationId xmlns:p14="http://schemas.microsoft.com/office/powerpoint/2010/main" val="3963702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030A0">
            <a:alpha val="11000"/>
          </a:srgbClr>
        </a:solidFill>
        <a:effectLst/>
      </p:bgPr>
    </p:bg>
    <p:spTree>
      <p:nvGrpSpPr>
        <p:cNvPr id="1" name="">
          <a:extLst>
            <a:ext uri="{FF2B5EF4-FFF2-40B4-BE49-F238E27FC236}">
              <a16:creationId xmlns:a16="http://schemas.microsoft.com/office/drawing/2014/main" id="{4168BFC0-04AC-4F63-59E7-05B0E1BB5F5B}"/>
            </a:ext>
          </a:extLst>
        </p:cNvPr>
        <p:cNvGrpSpPr/>
        <p:nvPr/>
      </p:nvGrpSpPr>
      <p:grpSpPr>
        <a:xfrm>
          <a:off x="0" y="0"/>
          <a:ext cx="0" cy="0"/>
          <a:chOff x="0" y="0"/>
          <a:chExt cx="0" cy="0"/>
        </a:xfrm>
      </p:grpSpPr>
      <p:sp>
        <p:nvSpPr>
          <p:cNvPr id="11" name="Titel 1">
            <a:extLst>
              <a:ext uri="{FF2B5EF4-FFF2-40B4-BE49-F238E27FC236}">
                <a16:creationId xmlns:a16="http://schemas.microsoft.com/office/drawing/2014/main" id="{4904B3BA-864D-FBEF-E577-E8BA6F575A92}"/>
              </a:ext>
            </a:extLst>
          </p:cNvPr>
          <p:cNvSpPr>
            <a:spLocks noGrp="1"/>
          </p:cNvSpPr>
          <p:nvPr>
            <p:ph type="title"/>
          </p:nvPr>
        </p:nvSpPr>
        <p:spPr>
          <a:xfrm>
            <a:off x="342351" y="440549"/>
            <a:ext cx="10571803" cy="707886"/>
          </a:xfrm>
        </p:spPr>
        <p:txBody>
          <a:bodyPr>
            <a:normAutofit fontScale="90000"/>
          </a:bodyPr>
          <a:lstStyle/>
          <a:p>
            <a:r>
              <a:rPr lang="da-DK" sz="1600" b="0">
                <a:latin typeface="Avenir Next"/>
              </a:rPr>
              <a:t>Vejledning:</a:t>
            </a:r>
            <a:r>
              <a:rPr lang="da-DK" sz="2900" b="0">
                <a:latin typeface="Avenir Next"/>
              </a:rPr>
              <a:t> </a:t>
            </a:r>
            <a:br>
              <a:rPr lang="da-DK" sz="2900" b="0">
                <a:latin typeface="Avenir Next"/>
              </a:rPr>
            </a:br>
            <a:r>
              <a:rPr lang="da-DK" sz="2900">
                <a:latin typeface="Avenir Next"/>
              </a:rPr>
              <a:t>Værktøj 1: Strategisk afsæt for AI-arbejdet</a:t>
            </a:r>
            <a:endParaRPr lang="da-DK" b="1">
              <a:latin typeface="Avenir Next"/>
            </a:endParaRPr>
          </a:p>
        </p:txBody>
      </p:sp>
      <p:sp>
        <p:nvSpPr>
          <p:cNvPr id="4" name="Rektangel 3">
            <a:extLst>
              <a:ext uri="{FF2B5EF4-FFF2-40B4-BE49-F238E27FC236}">
                <a16:creationId xmlns:a16="http://schemas.microsoft.com/office/drawing/2014/main" id="{8F03EB55-F371-7AE8-5B2B-C93C3B90E01B}"/>
              </a:ext>
              <a:ext uri="{C183D7F6-B498-43B3-948B-1728B52AA6E4}">
                <adec:decorative xmlns:adec="http://schemas.microsoft.com/office/drawing/2017/decorative" val="1"/>
              </a:ext>
            </a:extLst>
          </p:cNvPr>
          <p:cNvSpPr/>
          <p:nvPr/>
        </p:nvSpPr>
        <p:spPr>
          <a:xfrm>
            <a:off x="3775843" y="1358429"/>
            <a:ext cx="4639052" cy="5501528"/>
          </a:xfrm>
          <a:prstGeom prst="rect">
            <a:avLst/>
          </a:prstGeom>
          <a:solidFill>
            <a:srgbClr val="7030A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10" name="Pladsholder til indhold 2">
            <a:extLst>
              <a:ext uri="{FF2B5EF4-FFF2-40B4-BE49-F238E27FC236}">
                <a16:creationId xmlns:a16="http://schemas.microsoft.com/office/drawing/2014/main" id="{65D765F2-CBFB-7943-AC44-FB3634DACB07}"/>
              </a:ext>
            </a:extLst>
          </p:cNvPr>
          <p:cNvSpPr txBox="1">
            <a:spLocks/>
          </p:cNvSpPr>
          <p:nvPr/>
        </p:nvSpPr>
        <p:spPr>
          <a:xfrm>
            <a:off x="987656" y="1388632"/>
            <a:ext cx="1981258" cy="458189"/>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b="1">
                <a:solidFill>
                  <a:srgbClr val="7030A0"/>
                </a:solidFill>
                <a:latin typeface="Avenir Next"/>
              </a:rPr>
              <a:t>Formål</a:t>
            </a:r>
            <a:endParaRPr lang="da-DK" sz="1400" b="1">
              <a:solidFill>
                <a:srgbClr val="7030A0"/>
              </a:solidFill>
              <a:latin typeface="Avenir Next" panose="020B0503020202020204" pitchFamily="34" charset="0"/>
            </a:endParaRPr>
          </a:p>
        </p:txBody>
      </p:sp>
      <p:sp>
        <p:nvSpPr>
          <p:cNvPr id="12" name="Pladsholder til indhold 2">
            <a:extLst>
              <a:ext uri="{FF2B5EF4-FFF2-40B4-BE49-F238E27FC236}">
                <a16:creationId xmlns:a16="http://schemas.microsoft.com/office/drawing/2014/main" id="{E0ECAAE8-A885-66A8-42F5-DB93CE205909}"/>
              </a:ext>
            </a:extLst>
          </p:cNvPr>
          <p:cNvSpPr>
            <a:spLocks noGrp="1"/>
          </p:cNvSpPr>
          <p:nvPr>
            <p:ph idx="1"/>
          </p:nvPr>
        </p:nvSpPr>
        <p:spPr>
          <a:xfrm>
            <a:off x="443475" y="1771841"/>
            <a:ext cx="3130541" cy="1864408"/>
          </a:xfrm>
        </p:spPr>
        <p:txBody>
          <a:bodyPr vert="horz" lIns="91440" tIns="45720" rIns="91440" bIns="45720" rtlCol="0" anchor="t">
            <a:noAutofit/>
          </a:bodyPr>
          <a:lstStyle/>
          <a:p>
            <a:pPr>
              <a:lnSpc>
                <a:spcPct val="100000"/>
              </a:lnSpc>
            </a:pPr>
            <a:r>
              <a:rPr lang="da-DK" sz="1200">
                <a:latin typeface="Avenir Next"/>
                <a:ea typeface="Times New Roman" panose="02020603050405020304" pitchFamily="18" charset="0"/>
                <a:cs typeface="Times New Roman"/>
              </a:rPr>
              <a:t>At sætte den politiske og strategiske ambition og retning for arbejdet med AI.</a:t>
            </a:r>
            <a:endParaRPr lang="da-DK">
              <a:latin typeface="Avenir Next"/>
              <a:ea typeface="Times New Roman" panose="02020603050405020304" pitchFamily="18" charset="0"/>
              <a:cs typeface="Times New Roman"/>
            </a:endParaRPr>
          </a:p>
          <a:p>
            <a:pPr marL="171450" indent="-171450">
              <a:lnSpc>
                <a:spcPct val="100000"/>
              </a:lnSpc>
            </a:pPr>
            <a:r>
              <a:rPr lang="da-DK" sz="1200">
                <a:latin typeface="Avenir Next"/>
                <a:ea typeface="Times New Roman" panose="02020603050405020304" pitchFamily="18" charset="0"/>
                <a:cs typeface="Times New Roman"/>
              </a:rPr>
              <a:t>At drøfte de overordnede retningslinjer for at bruge AI i jeres kommune.</a:t>
            </a:r>
            <a:endParaRPr lang="da-DK"/>
          </a:p>
          <a:p>
            <a:pPr marL="171450" indent="-171450">
              <a:lnSpc>
                <a:spcPct val="100000"/>
              </a:lnSpc>
            </a:pPr>
            <a:r>
              <a:rPr lang="da-DK" sz="1200">
                <a:latin typeface="Avenir Next"/>
                <a:ea typeface="Times New Roman" panose="02020603050405020304" pitchFamily="18" charset="0"/>
                <a:cs typeface="Times New Roman"/>
              </a:rPr>
              <a:t>At forbinde de strategiske ambitioner med den kultur og de kompetencer, der skal være med til at indfri dem. </a:t>
            </a:r>
          </a:p>
        </p:txBody>
      </p:sp>
      <p:sp>
        <p:nvSpPr>
          <p:cNvPr id="46" name="Tekstfelt 45">
            <a:extLst>
              <a:ext uri="{FF2B5EF4-FFF2-40B4-BE49-F238E27FC236}">
                <a16:creationId xmlns:a16="http://schemas.microsoft.com/office/drawing/2014/main" id="{34A89E83-E87F-F438-7B2C-E8346261472E}"/>
              </a:ext>
            </a:extLst>
          </p:cNvPr>
          <p:cNvSpPr txBox="1"/>
          <p:nvPr/>
        </p:nvSpPr>
        <p:spPr>
          <a:xfrm>
            <a:off x="987656" y="3865569"/>
            <a:ext cx="1626042" cy="307777"/>
          </a:xfrm>
          <a:prstGeom prst="rect">
            <a:avLst/>
          </a:prstGeom>
          <a:noFill/>
        </p:spPr>
        <p:txBody>
          <a:bodyPr wrap="square">
            <a:spAutoFit/>
          </a:bodyPr>
          <a:lstStyle/>
          <a:p>
            <a:r>
              <a:rPr lang="da-DK" sz="1400" b="1">
                <a:solidFill>
                  <a:srgbClr val="7030A0"/>
                </a:solidFill>
                <a:latin typeface="Avenir Next" panose="020B0503020202020204" pitchFamily="34" charset="0"/>
              </a:rPr>
              <a:t>Anvendelse</a:t>
            </a:r>
            <a:endParaRPr lang="da-DK" sz="1400">
              <a:solidFill>
                <a:srgbClr val="7030A0"/>
              </a:solidFill>
            </a:endParaRPr>
          </a:p>
        </p:txBody>
      </p:sp>
      <p:sp>
        <p:nvSpPr>
          <p:cNvPr id="13" name="Tekstfelt 12">
            <a:extLst>
              <a:ext uri="{FF2B5EF4-FFF2-40B4-BE49-F238E27FC236}">
                <a16:creationId xmlns:a16="http://schemas.microsoft.com/office/drawing/2014/main" id="{7585259D-B461-2E6E-4089-3E661B00D9E1}"/>
              </a:ext>
            </a:extLst>
          </p:cNvPr>
          <p:cNvSpPr txBox="1"/>
          <p:nvPr/>
        </p:nvSpPr>
        <p:spPr>
          <a:xfrm>
            <a:off x="443475" y="4259655"/>
            <a:ext cx="2855838" cy="1938992"/>
          </a:xfrm>
          <a:prstGeom prst="rect">
            <a:avLst/>
          </a:prstGeom>
          <a:noFill/>
        </p:spPr>
        <p:txBody>
          <a:bodyPr wrap="square" lIns="91440" tIns="45720" rIns="91440" bIns="45720" anchor="t">
            <a:spAutoFit/>
          </a:bodyPr>
          <a:lstStyle/>
          <a:p>
            <a:r>
              <a:rPr lang="da-DK" sz="1200" b="1"/>
              <a:t>Målgruppe </a:t>
            </a:r>
            <a:r>
              <a:rPr lang="da-DK" sz="1200" i="1"/>
              <a:t>- </a:t>
            </a:r>
            <a:r>
              <a:rPr lang="da-DK" sz="1200" b="1"/>
              <a:t>strategiske niveau</a:t>
            </a:r>
            <a:r>
              <a:rPr lang="da-DK" sz="1200"/>
              <a:t>: Ledere, chefer, direktører eller politikere – inden for et fagområde eller i hele kommunen.</a:t>
            </a:r>
            <a:br>
              <a:rPr lang="da-DK" sz="1200"/>
            </a:br>
            <a:endParaRPr lang="da-DK" sz="1200"/>
          </a:p>
          <a:p>
            <a:r>
              <a:rPr lang="da-DK" sz="1200" b="1"/>
              <a:t>Anledning</a:t>
            </a:r>
            <a:r>
              <a:rPr lang="da-DK" sz="1200"/>
              <a:t>: Strategiske drøftelser i lederfora og med kommunalpolitikere.</a:t>
            </a:r>
          </a:p>
          <a:p>
            <a:br>
              <a:rPr lang="da-DK" sz="1200" b="1"/>
            </a:br>
            <a:r>
              <a:rPr lang="da-DK" sz="1200" b="1"/>
              <a:t>Tid</a:t>
            </a:r>
            <a:r>
              <a:rPr lang="da-DK" sz="1200"/>
              <a:t>: 60 min.</a:t>
            </a:r>
          </a:p>
        </p:txBody>
      </p:sp>
      <p:sp>
        <p:nvSpPr>
          <p:cNvPr id="17" name="Pladsholder til indhold 2">
            <a:extLst>
              <a:ext uri="{FF2B5EF4-FFF2-40B4-BE49-F238E27FC236}">
                <a16:creationId xmlns:a16="http://schemas.microsoft.com/office/drawing/2014/main" id="{BF9F55B7-18E3-A519-7AB8-A1FCE4713D6F}"/>
              </a:ext>
            </a:extLst>
          </p:cNvPr>
          <p:cNvSpPr txBox="1">
            <a:spLocks/>
          </p:cNvSpPr>
          <p:nvPr/>
        </p:nvSpPr>
        <p:spPr>
          <a:xfrm>
            <a:off x="4460151" y="1552998"/>
            <a:ext cx="2546985" cy="46396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b="1">
                <a:solidFill>
                  <a:srgbClr val="F5EDE7"/>
                </a:solidFill>
                <a:latin typeface="Avenir Next" panose="020B0503020202020204" pitchFamily="34" charset="0"/>
              </a:rPr>
              <a:t>Værktøjet trin for trin</a:t>
            </a:r>
          </a:p>
        </p:txBody>
      </p:sp>
      <p:sp>
        <p:nvSpPr>
          <p:cNvPr id="9" name="Pladsholder til indhold 2">
            <a:extLst>
              <a:ext uri="{FF2B5EF4-FFF2-40B4-BE49-F238E27FC236}">
                <a16:creationId xmlns:a16="http://schemas.microsoft.com/office/drawing/2014/main" id="{9A19EB32-2388-CFA4-CA2E-186EB4F6E302}"/>
              </a:ext>
            </a:extLst>
          </p:cNvPr>
          <p:cNvSpPr txBox="1">
            <a:spLocks/>
          </p:cNvSpPr>
          <p:nvPr/>
        </p:nvSpPr>
        <p:spPr>
          <a:xfrm>
            <a:off x="4203091" y="2167413"/>
            <a:ext cx="3776671" cy="3678716"/>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AutoNum type="arabicPeriod"/>
            </a:pPr>
            <a:r>
              <a:rPr lang="da-DK" sz="1200">
                <a:solidFill>
                  <a:srgbClr val="FCF4ED"/>
                </a:solidFill>
                <a:latin typeface="Avenir Next"/>
              </a:rPr>
              <a:t>Print værktøjet ud eller udfyldt det digitalt</a:t>
            </a:r>
          </a:p>
          <a:p>
            <a:pPr>
              <a:lnSpc>
                <a:spcPct val="100000"/>
              </a:lnSpc>
              <a:buAutoNum type="arabicPeriod"/>
            </a:pPr>
            <a:r>
              <a:rPr lang="da-DK" sz="1200">
                <a:solidFill>
                  <a:srgbClr val="FCF4ED"/>
                </a:solidFill>
                <a:latin typeface="Avenir Next"/>
              </a:rPr>
              <a:t>Introducér deltagerne for formålet med værktøjet og skabelonen.</a:t>
            </a:r>
            <a:endParaRPr lang="da-DK"/>
          </a:p>
          <a:p>
            <a:pPr>
              <a:lnSpc>
                <a:spcPct val="100000"/>
              </a:lnSpc>
              <a:buAutoNum type="arabicPeriod"/>
            </a:pPr>
            <a:r>
              <a:rPr lang="da-DK" sz="1200">
                <a:solidFill>
                  <a:srgbClr val="FCF4ED"/>
                </a:solidFill>
                <a:latin typeface="Avenir Next"/>
              </a:rPr>
              <a:t>Gennemgå og udfyld sammen felterne i nummerorden, startende med </a:t>
            </a:r>
            <a:r>
              <a:rPr lang="da-DK" sz="1200" i="1">
                <a:solidFill>
                  <a:srgbClr val="FCF4ED"/>
                </a:solidFill>
                <a:latin typeface="Avenir Next"/>
              </a:rPr>
              <a:t>Ambition</a:t>
            </a:r>
            <a:r>
              <a:rPr lang="da-DK" sz="1200">
                <a:solidFill>
                  <a:srgbClr val="FCF4ED"/>
                </a:solidFill>
                <a:latin typeface="Avenir Next"/>
              </a:rPr>
              <a:t>.</a:t>
            </a:r>
          </a:p>
          <a:p>
            <a:pPr>
              <a:lnSpc>
                <a:spcPct val="100000"/>
              </a:lnSpc>
              <a:buAutoNum type="arabicPeriod"/>
            </a:pPr>
            <a:r>
              <a:rPr lang="da-DK" sz="1200">
                <a:solidFill>
                  <a:srgbClr val="FCF4ED"/>
                </a:solidFill>
                <a:latin typeface="Avenir Next"/>
              </a:rPr>
              <a:t>Brug det udfyldte skema som afsæt for jeres  videre dialog om og arbejde med AI. </a:t>
            </a:r>
            <a:endParaRPr lang="da-DK" sz="1200" i="1">
              <a:solidFill>
                <a:srgbClr val="FCF4ED"/>
              </a:solidFill>
              <a:latin typeface="Avenir Next" panose="020B0503020202020204" pitchFamily="34" charset="0"/>
            </a:endParaRPr>
          </a:p>
          <a:p>
            <a:pPr>
              <a:lnSpc>
                <a:spcPct val="100000"/>
              </a:lnSpc>
              <a:buAutoNum type="arabicPeriod"/>
            </a:pPr>
            <a:r>
              <a:rPr lang="da-DK" sz="1200">
                <a:solidFill>
                  <a:srgbClr val="FCF4ED"/>
                </a:solidFill>
                <a:latin typeface="Avenir Next"/>
              </a:rPr>
              <a:t>Når I er enige om det strategiske afsæt, kan det med fordel kommunikeres videre ud i organisationen for at skabe rammer og fælles retning i arbejdet med AI.</a:t>
            </a:r>
            <a:endParaRPr lang="da-DK" sz="1200">
              <a:solidFill>
                <a:srgbClr val="FCF4ED"/>
              </a:solidFill>
              <a:latin typeface="Avenir Next" panose="020B0503020202020204" pitchFamily="34" charset="0"/>
            </a:endParaRPr>
          </a:p>
        </p:txBody>
      </p:sp>
      <p:grpSp>
        <p:nvGrpSpPr>
          <p:cNvPr id="28" name="Grafik 26">
            <a:extLst>
              <a:ext uri="{FF2B5EF4-FFF2-40B4-BE49-F238E27FC236}">
                <a16:creationId xmlns:a16="http://schemas.microsoft.com/office/drawing/2014/main" id="{607F2578-7227-FD84-4900-E0CA56614758}"/>
              </a:ext>
              <a:ext uri="{C183D7F6-B498-43B3-948B-1728B52AA6E4}">
                <adec:decorative xmlns:adec="http://schemas.microsoft.com/office/drawing/2017/decorative" val="1"/>
              </a:ext>
            </a:extLst>
          </p:cNvPr>
          <p:cNvGrpSpPr/>
          <p:nvPr/>
        </p:nvGrpSpPr>
        <p:grpSpPr>
          <a:xfrm>
            <a:off x="4055003" y="1528622"/>
            <a:ext cx="311186" cy="376575"/>
            <a:chOff x="5512578" y="1668450"/>
            <a:chExt cx="311186" cy="376575"/>
          </a:xfrm>
          <a:solidFill>
            <a:srgbClr val="F5EDE7"/>
          </a:solidFill>
        </p:grpSpPr>
        <p:sp>
          <p:nvSpPr>
            <p:cNvPr id="30" name="Kombinationstegning 29">
              <a:extLst>
                <a:ext uri="{FF2B5EF4-FFF2-40B4-BE49-F238E27FC236}">
                  <a16:creationId xmlns:a16="http://schemas.microsoft.com/office/drawing/2014/main" id="{235052C5-92F4-BFF6-3B29-D783A9D93D29}"/>
                </a:ext>
              </a:extLst>
            </p:cNvPr>
            <p:cNvSpPr/>
            <p:nvPr/>
          </p:nvSpPr>
          <p:spPr>
            <a:xfrm>
              <a:off x="5620443" y="1668450"/>
              <a:ext cx="203321" cy="202844"/>
            </a:xfrm>
            <a:custGeom>
              <a:avLst/>
              <a:gdLst>
                <a:gd name="connsiteX0" fmla="*/ 101661 w 203321"/>
                <a:gd name="connsiteY0" fmla="*/ 137457 h 202844"/>
                <a:gd name="connsiteX1" fmla="*/ 65865 w 203321"/>
                <a:gd name="connsiteY1" fmla="*/ 101661 h 202844"/>
                <a:gd name="connsiteX2" fmla="*/ 101661 w 203321"/>
                <a:gd name="connsiteY2" fmla="*/ 65865 h 202844"/>
                <a:gd name="connsiteX3" fmla="*/ 137457 w 203321"/>
                <a:gd name="connsiteY3" fmla="*/ 101661 h 202844"/>
                <a:gd name="connsiteX4" fmla="*/ 101661 w 203321"/>
                <a:gd name="connsiteY4" fmla="*/ 137457 h 202844"/>
                <a:gd name="connsiteX5" fmla="*/ 182321 w 203321"/>
                <a:gd name="connsiteY5" fmla="*/ 79229 h 202844"/>
                <a:gd name="connsiteX6" fmla="*/ 174685 w 203321"/>
                <a:gd name="connsiteY6" fmla="*/ 60615 h 202844"/>
                <a:gd name="connsiteX7" fmla="*/ 182321 w 203321"/>
                <a:gd name="connsiteY7" fmla="*/ 38183 h 202844"/>
                <a:gd name="connsiteX8" fmla="*/ 165139 w 203321"/>
                <a:gd name="connsiteY8" fmla="*/ 21000 h 202844"/>
                <a:gd name="connsiteX9" fmla="*/ 142707 w 203321"/>
                <a:gd name="connsiteY9" fmla="*/ 28637 h 202844"/>
                <a:gd name="connsiteX10" fmla="*/ 124093 w 203321"/>
                <a:gd name="connsiteY10" fmla="*/ 21000 h 202844"/>
                <a:gd name="connsiteX11" fmla="*/ 113593 w 203321"/>
                <a:gd name="connsiteY11" fmla="*/ 0 h 202844"/>
                <a:gd name="connsiteX12" fmla="*/ 89729 w 203321"/>
                <a:gd name="connsiteY12" fmla="*/ 0 h 202844"/>
                <a:gd name="connsiteX13" fmla="*/ 79229 w 203321"/>
                <a:gd name="connsiteY13" fmla="*/ 21000 h 202844"/>
                <a:gd name="connsiteX14" fmla="*/ 60615 w 203321"/>
                <a:gd name="connsiteY14" fmla="*/ 28637 h 202844"/>
                <a:gd name="connsiteX15" fmla="*/ 38183 w 203321"/>
                <a:gd name="connsiteY15" fmla="*/ 21000 h 202844"/>
                <a:gd name="connsiteX16" fmla="*/ 21000 w 203321"/>
                <a:gd name="connsiteY16" fmla="*/ 38183 h 202844"/>
                <a:gd name="connsiteX17" fmla="*/ 28637 w 203321"/>
                <a:gd name="connsiteY17" fmla="*/ 60615 h 202844"/>
                <a:gd name="connsiteX18" fmla="*/ 21000 w 203321"/>
                <a:gd name="connsiteY18" fmla="*/ 79229 h 202844"/>
                <a:gd name="connsiteX19" fmla="*/ 0 w 203321"/>
                <a:gd name="connsiteY19" fmla="*/ 89729 h 202844"/>
                <a:gd name="connsiteX20" fmla="*/ 0 w 203321"/>
                <a:gd name="connsiteY20" fmla="*/ 113593 h 202844"/>
                <a:gd name="connsiteX21" fmla="*/ 21000 w 203321"/>
                <a:gd name="connsiteY21" fmla="*/ 124093 h 202844"/>
                <a:gd name="connsiteX22" fmla="*/ 28637 w 203321"/>
                <a:gd name="connsiteY22" fmla="*/ 142707 h 202844"/>
                <a:gd name="connsiteX23" fmla="*/ 21000 w 203321"/>
                <a:gd name="connsiteY23" fmla="*/ 165139 h 202844"/>
                <a:gd name="connsiteX24" fmla="*/ 37705 w 203321"/>
                <a:gd name="connsiteY24" fmla="*/ 181844 h 202844"/>
                <a:gd name="connsiteX25" fmla="*/ 60137 w 203321"/>
                <a:gd name="connsiteY25" fmla="*/ 174208 h 202844"/>
                <a:gd name="connsiteX26" fmla="*/ 78751 w 203321"/>
                <a:gd name="connsiteY26" fmla="*/ 181844 h 202844"/>
                <a:gd name="connsiteX27" fmla="*/ 89252 w 203321"/>
                <a:gd name="connsiteY27" fmla="*/ 202845 h 202844"/>
                <a:gd name="connsiteX28" fmla="*/ 113116 w 203321"/>
                <a:gd name="connsiteY28" fmla="*/ 202845 h 202844"/>
                <a:gd name="connsiteX29" fmla="*/ 123616 w 203321"/>
                <a:gd name="connsiteY29" fmla="*/ 181844 h 202844"/>
                <a:gd name="connsiteX30" fmla="*/ 142230 w 203321"/>
                <a:gd name="connsiteY30" fmla="*/ 174208 h 202844"/>
                <a:gd name="connsiteX31" fmla="*/ 164662 w 203321"/>
                <a:gd name="connsiteY31" fmla="*/ 181844 h 202844"/>
                <a:gd name="connsiteX32" fmla="*/ 181844 w 203321"/>
                <a:gd name="connsiteY32" fmla="*/ 165139 h 202844"/>
                <a:gd name="connsiteX33" fmla="*/ 174208 w 203321"/>
                <a:gd name="connsiteY33" fmla="*/ 142707 h 202844"/>
                <a:gd name="connsiteX34" fmla="*/ 182321 w 203321"/>
                <a:gd name="connsiteY34" fmla="*/ 124093 h 202844"/>
                <a:gd name="connsiteX35" fmla="*/ 203322 w 203321"/>
                <a:gd name="connsiteY35" fmla="*/ 113593 h 202844"/>
                <a:gd name="connsiteX36" fmla="*/ 203322 w 203321"/>
                <a:gd name="connsiteY36" fmla="*/ 89729 h 202844"/>
                <a:gd name="connsiteX37" fmla="*/ 182321 w 203321"/>
                <a:gd name="connsiteY37" fmla="*/ 79229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321" h="202844">
                  <a:moveTo>
                    <a:pt x="101661" y="137457"/>
                  </a:moveTo>
                  <a:cubicBezTo>
                    <a:pt x="81615" y="137457"/>
                    <a:pt x="65865" y="121229"/>
                    <a:pt x="65865" y="101661"/>
                  </a:cubicBezTo>
                  <a:cubicBezTo>
                    <a:pt x="65865" y="82092"/>
                    <a:pt x="82092" y="65865"/>
                    <a:pt x="101661" y="65865"/>
                  </a:cubicBezTo>
                  <a:cubicBezTo>
                    <a:pt x="121707" y="65865"/>
                    <a:pt x="137457" y="82092"/>
                    <a:pt x="137457" y="101661"/>
                  </a:cubicBezTo>
                  <a:cubicBezTo>
                    <a:pt x="137457" y="121229"/>
                    <a:pt x="121229" y="137457"/>
                    <a:pt x="101661" y="137457"/>
                  </a:cubicBezTo>
                  <a:close/>
                  <a:moveTo>
                    <a:pt x="182321" y="79229"/>
                  </a:moveTo>
                  <a:cubicBezTo>
                    <a:pt x="180412" y="72547"/>
                    <a:pt x="178026" y="66342"/>
                    <a:pt x="174685" y="60615"/>
                  </a:cubicBezTo>
                  <a:lnTo>
                    <a:pt x="182321" y="38183"/>
                  </a:lnTo>
                  <a:lnTo>
                    <a:pt x="165139" y="21000"/>
                  </a:lnTo>
                  <a:lnTo>
                    <a:pt x="142707" y="28637"/>
                  </a:lnTo>
                  <a:cubicBezTo>
                    <a:pt x="136980" y="25296"/>
                    <a:pt x="130775" y="22910"/>
                    <a:pt x="124093" y="21000"/>
                  </a:cubicBezTo>
                  <a:lnTo>
                    <a:pt x="113593" y="0"/>
                  </a:lnTo>
                  <a:lnTo>
                    <a:pt x="89729" y="0"/>
                  </a:lnTo>
                  <a:lnTo>
                    <a:pt x="79229" y="21000"/>
                  </a:lnTo>
                  <a:cubicBezTo>
                    <a:pt x="72547" y="22910"/>
                    <a:pt x="66342" y="25296"/>
                    <a:pt x="60615" y="28637"/>
                  </a:cubicBezTo>
                  <a:lnTo>
                    <a:pt x="38183" y="21000"/>
                  </a:lnTo>
                  <a:lnTo>
                    <a:pt x="21000" y="38183"/>
                  </a:lnTo>
                  <a:lnTo>
                    <a:pt x="28637" y="60615"/>
                  </a:lnTo>
                  <a:cubicBezTo>
                    <a:pt x="25296" y="66342"/>
                    <a:pt x="22909" y="72547"/>
                    <a:pt x="21000" y="79229"/>
                  </a:cubicBezTo>
                  <a:lnTo>
                    <a:pt x="0" y="89729"/>
                  </a:lnTo>
                  <a:lnTo>
                    <a:pt x="0" y="113593"/>
                  </a:lnTo>
                  <a:lnTo>
                    <a:pt x="21000" y="124093"/>
                  </a:lnTo>
                  <a:cubicBezTo>
                    <a:pt x="22909" y="130775"/>
                    <a:pt x="25296" y="136980"/>
                    <a:pt x="28637" y="142707"/>
                  </a:cubicBezTo>
                  <a:lnTo>
                    <a:pt x="21000" y="165139"/>
                  </a:lnTo>
                  <a:lnTo>
                    <a:pt x="37705" y="181844"/>
                  </a:lnTo>
                  <a:lnTo>
                    <a:pt x="60137" y="174208"/>
                  </a:lnTo>
                  <a:cubicBezTo>
                    <a:pt x="65865" y="177549"/>
                    <a:pt x="72069" y="179935"/>
                    <a:pt x="78751" y="181844"/>
                  </a:cubicBezTo>
                  <a:lnTo>
                    <a:pt x="89252" y="202845"/>
                  </a:lnTo>
                  <a:lnTo>
                    <a:pt x="113116" y="202845"/>
                  </a:lnTo>
                  <a:lnTo>
                    <a:pt x="123616" y="181844"/>
                  </a:lnTo>
                  <a:cubicBezTo>
                    <a:pt x="130298" y="179935"/>
                    <a:pt x="136502" y="177549"/>
                    <a:pt x="142230" y="174208"/>
                  </a:cubicBezTo>
                  <a:lnTo>
                    <a:pt x="164662" y="181844"/>
                  </a:lnTo>
                  <a:lnTo>
                    <a:pt x="181844" y="165139"/>
                  </a:lnTo>
                  <a:lnTo>
                    <a:pt x="174208" y="142707"/>
                  </a:lnTo>
                  <a:cubicBezTo>
                    <a:pt x="177549" y="136980"/>
                    <a:pt x="180412" y="130298"/>
                    <a:pt x="182321" y="124093"/>
                  </a:cubicBezTo>
                  <a:lnTo>
                    <a:pt x="203322" y="113593"/>
                  </a:lnTo>
                  <a:lnTo>
                    <a:pt x="203322" y="89729"/>
                  </a:lnTo>
                  <a:lnTo>
                    <a:pt x="182321" y="79229"/>
                  </a:lnTo>
                  <a:close/>
                </a:path>
              </a:pathLst>
            </a:custGeom>
            <a:grpFill/>
            <a:ln w="4763" cap="flat">
              <a:noFill/>
              <a:prstDash val="solid"/>
              <a:miter/>
            </a:ln>
          </p:spPr>
          <p:txBody>
            <a:bodyPr rtlCol="0" anchor="ctr"/>
            <a:lstStyle/>
            <a:p>
              <a:endParaRPr lang="da-DK">
                <a:solidFill>
                  <a:srgbClr val="FCF4ED"/>
                </a:solidFill>
              </a:endParaRPr>
            </a:p>
          </p:txBody>
        </p:sp>
        <p:sp>
          <p:nvSpPr>
            <p:cNvPr id="31" name="Kombinationstegning 30">
              <a:extLst>
                <a:ext uri="{FF2B5EF4-FFF2-40B4-BE49-F238E27FC236}">
                  <a16:creationId xmlns:a16="http://schemas.microsoft.com/office/drawing/2014/main" id="{C086CB86-71E8-AE5E-21AE-72D35F279294}"/>
                </a:ext>
              </a:extLst>
            </p:cNvPr>
            <p:cNvSpPr/>
            <p:nvPr/>
          </p:nvSpPr>
          <p:spPr>
            <a:xfrm>
              <a:off x="5512578" y="1842181"/>
              <a:ext cx="203321" cy="202844"/>
            </a:xfrm>
            <a:custGeom>
              <a:avLst/>
              <a:gdLst>
                <a:gd name="connsiteX0" fmla="*/ 101661 w 203321"/>
                <a:gd name="connsiteY0" fmla="*/ 137457 h 202844"/>
                <a:gd name="connsiteX1" fmla="*/ 65865 w 203321"/>
                <a:gd name="connsiteY1" fmla="*/ 101661 h 202844"/>
                <a:gd name="connsiteX2" fmla="*/ 101661 w 203321"/>
                <a:gd name="connsiteY2" fmla="*/ 65865 h 202844"/>
                <a:gd name="connsiteX3" fmla="*/ 137457 w 203321"/>
                <a:gd name="connsiteY3" fmla="*/ 101661 h 202844"/>
                <a:gd name="connsiteX4" fmla="*/ 101661 w 203321"/>
                <a:gd name="connsiteY4" fmla="*/ 137457 h 202844"/>
                <a:gd name="connsiteX5" fmla="*/ 101661 w 203321"/>
                <a:gd name="connsiteY5" fmla="*/ 137457 h 202844"/>
                <a:gd name="connsiteX6" fmla="*/ 174685 w 203321"/>
                <a:gd name="connsiteY6" fmla="*/ 60615 h 202844"/>
                <a:gd name="connsiteX7" fmla="*/ 182321 w 203321"/>
                <a:gd name="connsiteY7" fmla="*/ 38183 h 202844"/>
                <a:gd name="connsiteX8" fmla="*/ 165139 w 203321"/>
                <a:gd name="connsiteY8" fmla="*/ 21000 h 202844"/>
                <a:gd name="connsiteX9" fmla="*/ 142707 w 203321"/>
                <a:gd name="connsiteY9" fmla="*/ 28637 h 202844"/>
                <a:gd name="connsiteX10" fmla="*/ 124093 w 203321"/>
                <a:gd name="connsiteY10" fmla="*/ 21000 h 202844"/>
                <a:gd name="connsiteX11" fmla="*/ 113593 w 203321"/>
                <a:gd name="connsiteY11" fmla="*/ 0 h 202844"/>
                <a:gd name="connsiteX12" fmla="*/ 89729 w 203321"/>
                <a:gd name="connsiteY12" fmla="*/ 0 h 202844"/>
                <a:gd name="connsiteX13" fmla="*/ 79229 w 203321"/>
                <a:gd name="connsiteY13" fmla="*/ 21000 h 202844"/>
                <a:gd name="connsiteX14" fmla="*/ 60615 w 203321"/>
                <a:gd name="connsiteY14" fmla="*/ 28637 h 202844"/>
                <a:gd name="connsiteX15" fmla="*/ 38183 w 203321"/>
                <a:gd name="connsiteY15" fmla="*/ 21000 h 202844"/>
                <a:gd name="connsiteX16" fmla="*/ 21478 w 203321"/>
                <a:gd name="connsiteY16" fmla="*/ 37705 h 202844"/>
                <a:gd name="connsiteX17" fmla="*/ 28637 w 203321"/>
                <a:gd name="connsiteY17" fmla="*/ 60137 h 202844"/>
                <a:gd name="connsiteX18" fmla="*/ 21000 w 203321"/>
                <a:gd name="connsiteY18" fmla="*/ 78751 h 202844"/>
                <a:gd name="connsiteX19" fmla="*/ 0 w 203321"/>
                <a:gd name="connsiteY19" fmla="*/ 89252 h 202844"/>
                <a:gd name="connsiteX20" fmla="*/ 0 w 203321"/>
                <a:gd name="connsiteY20" fmla="*/ 113116 h 202844"/>
                <a:gd name="connsiteX21" fmla="*/ 21000 w 203321"/>
                <a:gd name="connsiteY21" fmla="*/ 123616 h 202844"/>
                <a:gd name="connsiteX22" fmla="*/ 28637 w 203321"/>
                <a:gd name="connsiteY22" fmla="*/ 142230 h 202844"/>
                <a:gd name="connsiteX23" fmla="*/ 21478 w 203321"/>
                <a:gd name="connsiteY23" fmla="*/ 164662 h 202844"/>
                <a:gd name="connsiteX24" fmla="*/ 38183 w 203321"/>
                <a:gd name="connsiteY24" fmla="*/ 181367 h 202844"/>
                <a:gd name="connsiteX25" fmla="*/ 60615 w 203321"/>
                <a:gd name="connsiteY25" fmla="*/ 174208 h 202844"/>
                <a:gd name="connsiteX26" fmla="*/ 79229 w 203321"/>
                <a:gd name="connsiteY26" fmla="*/ 181844 h 202844"/>
                <a:gd name="connsiteX27" fmla="*/ 89729 w 203321"/>
                <a:gd name="connsiteY27" fmla="*/ 202845 h 202844"/>
                <a:gd name="connsiteX28" fmla="*/ 113593 w 203321"/>
                <a:gd name="connsiteY28" fmla="*/ 202845 h 202844"/>
                <a:gd name="connsiteX29" fmla="*/ 124093 w 203321"/>
                <a:gd name="connsiteY29" fmla="*/ 181844 h 202844"/>
                <a:gd name="connsiteX30" fmla="*/ 142707 w 203321"/>
                <a:gd name="connsiteY30" fmla="*/ 174208 h 202844"/>
                <a:gd name="connsiteX31" fmla="*/ 165139 w 203321"/>
                <a:gd name="connsiteY31" fmla="*/ 181844 h 202844"/>
                <a:gd name="connsiteX32" fmla="*/ 181844 w 203321"/>
                <a:gd name="connsiteY32" fmla="*/ 164662 h 202844"/>
                <a:gd name="connsiteX33" fmla="*/ 174685 w 203321"/>
                <a:gd name="connsiteY33" fmla="*/ 142707 h 202844"/>
                <a:gd name="connsiteX34" fmla="*/ 182321 w 203321"/>
                <a:gd name="connsiteY34" fmla="*/ 124093 h 202844"/>
                <a:gd name="connsiteX35" fmla="*/ 203322 w 203321"/>
                <a:gd name="connsiteY35" fmla="*/ 113593 h 202844"/>
                <a:gd name="connsiteX36" fmla="*/ 203322 w 203321"/>
                <a:gd name="connsiteY36" fmla="*/ 89729 h 202844"/>
                <a:gd name="connsiteX37" fmla="*/ 182321 w 203321"/>
                <a:gd name="connsiteY37" fmla="*/ 79229 h 202844"/>
                <a:gd name="connsiteX38" fmla="*/ 174685 w 203321"/>
                <a:gd name="connsiteY38" fmla="*/ 60615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3321" h="202844">
                  <a:moveTo>
                    <a:pt x="101661" y="137457"/>
                  </a:moveTo>
                  <a:cubicBezTo>
                    <a:pt x="81615" y="137457"/>
                    <a:pt x="65865" y="121229"/>
                    <a:pt x="65865" y="101661"/>
                  </a:cubicBezTo>
                  <a:cubicBezTo>
                    <a:pt x="65865" y="81615"/>
                    <a:pt x="82092" y="65865"/>
                    <a:pt x="101661" y="65865"/>
                  </a:cubicBezTo>
                  <a:cubicBezTo>
                    <a:pt x="121707" y="65865"/>
                    <a:pt x="137457" y="82092"/>
                    <a:pt x="137457" y="101661"/>
                  </a:cubicBezTo>
                  <a:cubicBezTo>
                    <a:pt x="137457" y="121229"/>
                    <a:pt x="121707" y="137457"/>
                    <a:pt x="101661" y="137457"/>
                  </a:cubicBezTo>
                  <a:lnTo>
                    <a:pt x="101661" y="137457"/>
                  </a:lnTo>
                  <a:close/>
                  <a:moveTo>
                    <a:pt x="174685" y="60615"/>
                  </a:moveTo>
                  <a:lnTo>
                    <a:pt x="182321" y="38183"/>
                  </a:lnTo>
                  <a:lnTo>
                    <a:pt x="165139" y="21000"/>
                  </a:lnTo>
                  <a:lnTo>
                    <a:pt x="142707" y="28637"/>
                  </a:lnTo>
                  <a:cubicBezTo>
                    <a:pt x="136980" y="25296"/>
                    <a:pt x="130298" y="22909"/>
                    <a:pt x="124093" y="21000"/>
                  </a:cubicBezTo>
                  <a:lnTo>
                    <a:pt x="113593" y="0"/>
                  </a:lnTo>
                  <a:lnTo>
                    <a:pt x="89729" y="0"/>
                  </a:lnTo>
                  <a:lnTo>
                    <a:pt x="79229" y="21000"/>
                  </a:lnTo>
                  <a:cubicBezTo>
                    <a:pt x="72547" y="22909"/>
                    <a:pt x="66342" y="25296"/>
                    <a:pt x="60615" y="28637"/>
                  </a:cubicBezTo>
                  <a:lnTo>
                    <a:pt x="38183" y="21000"/>
                  </a:lnTo>
                  <a:lnTo>
                    <a:pt x="21478" y="37705"/>
                  </a:lnTo>
                  <a:lnTo>
                    <a:pt x="28637" y="60137"/>
                  </a:lnTo>
                  <a:cubicBezTo>
                    <a:pt x="25296" y="65865"/>
                    <a:pt x="22910" y="72547"/>
                    <a:pt x="21000" y="78751"/>
                  </a:cubicBezTo>
                  <a:lnTo>
                    <a:pt x="0" y="89252"/>
                  </a:lnTo>
                  <a:lnTo>
                    <a:pt x="0" y="113116"/>
                  </a:lnTo>
                  <a:lnTo>
                    <a:pt x="21000" y="123616"/>
                  </a:lnTo>
                  <a:cubicBezTo>
                    <a:pt x="22910" y="130298"/>
                    <a:pt x="25296" y="136502"/>
                    <a:pt x="28637" y="142230"/>
                  </a:cubicBezTo>
                  <a:lnTo>
                    <a:pt x="21478" y="164662"/>
                  </a:lnTo>
                  <a:lnTo>
                    <a:pt x="38183" y="181367"/>
                  </a:lnTo>
                  <a:lnTo>
                    <a:pt x="60615" y="174208"/>
                  </a:lnTo>
                  <a:cubicBezTo>
                    <a:pt x="66342" y="177549"/>
                    <a:pt x="72547" y="179935"/>
                    <a:pt x="79229" y="181844"/>
                  </a:cubicBezTo>
                  <a:lnTo>
                    <a:pt x="89729" y="202845"/>
                  </a:lnTo>
                  <a:lnTo>
                    <a:pt x="113593" y="202845"/>
                  </a:lnTo>
                  <a:lnTo>
                    <a:pt x="124093" y="181844"/>
                  </a:lnTo>
                  <a:cubicBezTo>
                    <a:pt x="130775" y="179935"/>
                    <a:pt x="136980" y="177549"/>
                    <a:pt x="142707" y="174208"/>
                  </a:cubicBezTo>
                  <a:lnTo>
                    <a:pt x="165139" y="181844"/>
                  </a:lnTo>
                  <a:lnTo>
                    <a:pt x="181844" y="164662"/>
                  </a:lnTo>
                  <a:lnTo>
                    <a:pt x="174685" y="142707"/>
                  </a:lnTo>
                  <a:cubicBezTo>
                    <a:pt x="178026" y="136980"/>
                    <a:pt x="180412" y="130775"/>
                    <a:pt x="182321" y="124093"/>
                  </a:cubicBezTo>
                  <a:lnTo>
                    <a:pt x="203322" y="113593"/>
                  </a:lnTo>
                  <a:lnTo>
                    <a:pt x="203322" y="89729"/>
                  </a:lnTo>
                  <a:lnTo>
                    <a:pt x="182321" y="79229"/>
                  </a:lnTo>
                  <a:cubicBezTo>
                    <a:pt x="180412" y="72547"/>
                    <a:pt x="178026" y="66342"/>
                    <a:pt x="174685" y="60615"/>
                  </a:cubicBezTo>
                  <a:close/>
                </a:path>
              </a:pathLst>
            </a:custGeom>
            <a:grpFill/>
            <a:ln w="4763" cap="flat">
              <a:noFill/>
              <a:prstDash val="solid"/>
              <a:miter/>
            </a:ln>
          </p:spPr>
          <p:txBody>
            <a:bodyPr rtlCol="0" anchor="ctr"/>
            <a:lstStyle/>
            <a:p>
              <a:endParaRPr lang="da-DK">
                <a:solidFill>
                  <a:srgbClr val="FCF4ED"/>
                </a:solidFill>
              </a:endParaRPr>
            </a:p>
          </p:txBody>
        </p:sp>
      </p:grpSp>
      <p:grpSp>
        <p:nvGrpSpPr>
          <p:cNvPr id="3" name="Gruppe 2">
            <a:extLst>
              <a:ext uri="{FF2B5EF4-FFF2-40B4-BE49-F238E27FC236}">
                <a16:creationId xmlns:a16="http://schemas.microsoft.com/office/drawing/2014/main" id="{EC7215B4-A32F-EFA5-CAC0-52E7D9A88098}"/>
              </a:ext>
              <a:ext uri="{C183D7F6-B498-43B3-948B-1728B52AA6E4}">
                <adec:decorative xmlns:adec="http://schemas.microsoft.com/office/drawing/2017/decorative" val="1"/>
              </a:ext>
            </a:extLst>
          </p:cNvPr>
          <p:cNvGrpSpPr/>
          <p:nvPr/>
        </p:nvGrpSpPr>
        <p:grpSpPr>
          <a:xfrm>
            <a:off x="523223" y="1402727"/>
            <a:ext cx="398014" cy="285434"/>
            <a:chOff x="523223" y="1402727"/>
            <a:chExt cx="398014" cy="285434"/>
          </a:xfrm>
        </p:grpSpPr>
        <p:sp>
          <p:nvSpPr>
            <p:cNvPr id="19" name="Kombinationstegning 18">
              <a:extLst>
                <a:ext uri="{FF2B5EF4-FFF2-40B4-BE49-F238E27FC236}">
                  <a16:creationId xmlns:a16="http://schemas.microsoft.com/office/drawing/2014/main" id="{53C11B91-E6F6-74E9-EFFC-1A9AF8D6337E}"/>
                </a:ext>
              </a:extLst>
            </p:cNvPr>
            <p:cNvSpPr/>
            <p:nvPr/>
          </p:nvSpPr>
          <p:spPr>
            <a:xfrm>
              <a:off x="636942" y="1608371"/>
              <a:ext cx="170577" cy="60176"/>
            </a:xfrm>
            <a:custGeom>
              <a:avLst/>
              <a:gdLst>
                <a:gd name="connsiteX0" fmla="*/ 162523 w 170577"/>
                <a:gd name="connsiteY0" fmla="*/ 36959 h 60176"/>
                <a:gd name="connsiteX1" fmla="*/ 151151 w 170577"/>
                <a:gd name="connsiteY1" fmla="*/ 9950 h 60176"/>
                <a:gd name="connsiteX2" fmla="*/ 148308 w 170577"/>
                <a:gd name="connsiteY2" fmla="*/ 7107 h 60176"/>
                <a:gd name="connsiteX3" fmla="*/ 9950 w 170577"/>
                <a:gd name="connsiteY3" fmla="*/ 0 h 60176"/>
                <a:gd name="connsiteX4" fmla="*/ 8529 w 170577"/>
                <a:gd name="connsiteY4" fmla="*/ 948 h 60176"/>
                <a:gd name="connsiteX5" fmla="*/ 0 w 170577"/>
                <a:gd name="connsiteY5" fmla="*/ 17532 h 60176"/>
                <a:gd name="connsiteX6" fmla="*/ 0 w 170577"/>
                <a:gd name="connsiteY6" fmla="*/ 60176 h 60176"/>
                <a:gd name="connsiteX7" fmla="*/ 170578 w 170577"/>
                <a:gd name="connsiteY7" fmla="*/ 60176 h 60176"/>
                <a:gd name="connsiteX8" fmla="*/ 170578 w 170577"/>
                <a:gd name="connsiteY8" fmla="*/ 45014 h 60176"/>
                <a:gd name="connsiteX9" fmla="*/ 162523 w 170577"/>
                <a:gd name="connsiteY9" fmla="*/ 36959 h 6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577" h="60176">
                  <a:moveTo>
                    <a:pt x="162523" y="36959"/>
                  </a:moveTo>
                  <a:cubicBezTo>
                    <a:pt x="155415" y="29851"/>
                    <a:pt x="151151" y="19901"/>
                    <a:pt x="151151" y="9950"/>
                  </a:cubicBezTo>
                  <a:lnTo>
                    <a:pt x="148308" y="7107"/>
                  </a:lnTo>
                  <a:cubicBezTo>
                    <a:pt x="105190" y="33642"/>
                    <a:pt x="50226" y="30799"/>
                    <a:pt x="9950" y="0"/>
                  </a:cubicBezTo>
                  <a:lnTo>
                    <a:pt x="8529" y="948"/>
                  </a:lnTo>
                  <a:cubicBezTo>
                    <a:pt x="3317" y="4738"/>
                    <a:pt x="0" y="10898"/>
                    <a:pt x="0" y="17532"/>
                  </a:cubicBezTo>
                  <a:lnTo>
                    <a:pt x="0" y="60176"/>
                  </a:lnTo>
                  <a:lnTo>
                    <a:pt x="170578" y="60176"/>
                  </a:lnTo>
                  <a:lnTo>
                    <a:pt x="170578" y="45014"/>
                  </a:lnTo>
                  <a:lnTo>
                    <a:pt x="162523" y="36959"/>
                  </a:lnTo>
                  <a:close/>
                </a:path>
              </a:pathLst>
            </a:custGeom>
            <a:solidFill>
              <a:srgbClr val="7030A0"/>
            </a:solidFill>
            <a:ln w="4663" cap="flat">
              <a:noFill/>
              <a:prstDash val="solid"/>
              <a:miter/>
            </a:ln>
          </p:spPr>
          <p:txBody>
            <a:bodyPr rtlCol="0" anchor="ctr"/>
            <a:lstStyle/>
            <a:p>
              <a:endParaRPr lang="da-DK"/>
            </a:p>
          </p:txBody>
        </p:sp>
        <p:sp>
          <p:nvSpPr>
            <p:cNvPr id="20" name="Kombinationstegning 19">
              <a:extLst>
                <a:ext uri="{FF2B5EF4-FFF2-40B4-BE49-F238E27FC236}">
                  <a16:creationId xmlns:a16="http://schemas.microsoft.com/office/drawing/2014/main" id="{72A788DE-D4A6-5750-5FB2-0083E4E7702C}"/>
                </a:ext>
              </a:extLst>
            </p:cNvPr>
            <p:cNvSpPr/>
            <p:nvPr/>
          </p:nvSpPr>
          <p:spPr>
            <a:xfrm>
              <a:off x="810836" y="1420170"/>
              <a:ext cx="67849" cy="84907"/>
            </a:xfrm>
            <a:custGeom>
              <a:avLst/>
              <a:gdLst>
                <a:gd name="connsiteX0" fmla="*/ 32220 w 67849"/>
                <a:gd name="connsiteY0" fmla="*/ 84907 h 84907"/>
                <a:gd name="connsiteX1" fmla="*/ 67283 w 67849"/>
                <a:gd name="connsiteY1" fmla="*/ 35629 h 84907"/>
                <a:gd name="connsiteX2" fmla="*/ 18005 w 67849"/>
                <a:gd name="connsiteY2" fmla="*/ 566 h 84907"/>
                <a:gd name="connsiteX3" fmla="*/ 0 w 67849"/>
                <a:gd name="connsiteY3" fmla="*/ 8147 h 84907"/>
                <a:gd name="connsiteX4" fmla="*/ 32220 w 67849"/>
                <a:gd name="connsiteY4" fmla="*/ 84907 h 84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49" h="84907">
                  <a:moveTo>
                    <a:pt x="32220" y="84907"/>
                  </a:moveTo>
                  <a:cubicBezTo>
                    <a:pt x="55438" y="81117"/>
                    <a:pt x="71074" y="58847"/>
                    <a:pt x="67283" y="35629"/>
                  </a:cubicBezTo>
                  <a:cubicBezTo>
                    <a:pt x="63493" y="12412"/>
                    <a:pt x="41223" y="-3224"/>
                    <a:pt x="18005" y="566"/>
                  </a:cubicBezTo>
                  <a:cubicBezTo>
                    <a:pt x="11372" y="1514"/>
                    <a:pt x="5212" y="4357"/>
                    <a:pt x="0" y="8147"/>
                  </a:cubicBezTo>
                  <a:cubicBezTo>
                    <a:pt x="19427" y="28996"/>
                    <a:pt x="30799" y="56004"/>
                    <a:pt x="32220" y="84907"/>
                  </a:cubicBezTo>
                  <a:close/>
                </a:path>
              </a:pathLst>
            </a:custGeom>
            <a:solidFill>
              <a:srgbClr val="7030A0"/>
            </a:solidFill>
            <a:ln w="4663" cap="flat">
              <a:noFill/>
              <a:prstDash val="solid"/>
              <a:miter/>
            </a:ln>
          </p:spPr>
          <p:txBody>
            <a:bodyPr rtlCol="0" anchor="ctr"/>
            <a:lstStyle/>
            <a:p>
              <a:endParaRPr lang="da-DK"/>
            </a:p>
          </p:txBody>
        </p:sp>
        <p:sp>
          <p:nvSpPr>
            <p:cNvPr id="21" name="Kombinationstegning 20">
              <a:extLst>
                <a:ext uri="{FF2B5EF4-FFF2-40B4-BE49-F238E27FC236}">
                  <a16:creationId xmlns:a16="http://schemas.microsoft.com/office/drawing/2014/main" id="{0729762A-04A8-C4EA-897A-9AC13E390D26}"/>
                </a:ext>
              </a:extLst>
            </p:cNvPr>
            <p:cNvSpPr/>
            <p:nvPr/>
          </p:nvSpPr>
          <p:spPr>
            <a:xfrm>
              <a:off x="825051" y="1517397"/>
              <a:ext cx="96186" cy="84815"/>
            </a:xfrm>
            <a:custGeom>
              <a:avLst/>
              <a:gdLst>
                <a:gd name="connsiteX0" fmla="*/ 87658 w 96186"/>
                <a:gd name="connsiteY0" fmla="*/ 25113 h 84815"/>
                <a:gd name="connsiteX1" fmla="*/ 45961 w 96186"/>
                <a:gd name="connsiteY1" fmla="*/ 5212 h 84815"/>
                <a:gd name="connsiteX2" fmla="*/ 18005 w 96186"/>
                <a:gd name="connsiteY2" fmla="*/ 0 h 84815"/>
                <a:gd name="connsiteX3" fmla="*/ 0 w 96186"/>
                <a:gd name="connsiteY3" fmla="*/ 57807 h 84815"/>
                <a:gd name="connsiteX4" fmla="*/ 2843 w 96186"/>
                <a:gd name="connsiteY4" fmla="*/ 60650 h 84815"/>
                <a:gd name="connsiteX5" fmla="*/ 29851 w 96186"/>
                <a:gd name="connsiteY5" fmla="*/ 72022 h 84815"/>
                <a:gd name="connsiteX6" fmla="*/ 42644 w 96186"/>
                <a:gd name="connsiteY6" fmla="*/ 84815 h 84815"/>
                <a:gd name="connsiteX7" fmla="*/ 96187 w 96186"/>
                <a:gd name="connsiteY7" fmla="*/ 84815 h 84815"/>
                <a:gd name="connsiteX8" fmla="*/ 96187 w 96186"/>
                <a:gd name="connsiteY8" fmla="*/ 42171 h 84815"/>
                <a:gd name="connsiteX9" fmla="*/ 87658 w 96186"/>
                <a:gd name="connsiteY9" fmla="*/ 25113 h 8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186" h="84815">
                  <a:moveTo>
                    <a:pt x="87658" y="25113"/>
                  </a:moveTo>
                  <a:cubicBezTo>
                    <a:pt x="75339" y="15636"/>
                    <a:pt x="61124" y="8529"/>
                    <a:pt x="45961" y="5212"/>
                  </a:cubicBezTo>
                  <a:cubicBezTo>
                    <a:pt x="36959" y="2369"/>
                    <a:pt x="27482" y="948"/>
                    <a:pt x="18005" y="0"/>
                  </a:cubicBezTo>
                  <a:cubicBezTo>
                    <a:pt x="17058" y="20375"/>
                    <a:pt x="10898" y="40275"/>
                    <a:pt x="0" y="57807"/>
                  </a:cubicBezTo>
                  <a:lnTo>
                    <a:pt x="2843" y="60650"/>
                  </a:lnTo>
                  <a:cubicBezTo>
                    <a:pt x="12793" y="60650"/>
                    <a:pt x="22744" y="64914"/>
                    <a:pt x="29851" y="72022"/>
                  </a:cubicBezTo>
                  <a:lnTo>
                    <a:pt x="42644" y="84815"/>
                  </a:lnTo>
                  <a:lnTo>
                    <a:pt x="96187" y="84815"/>
                  </a:lnTo>
                  <a:lnTo>
                    <a:pt x="96187" y="42171"/>
                  </a:lnTo>
                  <a:cubicBezTo>
                    <a:pt x="96187" y="35537"/>
                    <a:pt x="93344" y="28903"/>
                    <a:pt x="87658" y="25113"/>
                  </a:cubicBezTo>
                  <a:close/>
                </a:path>
              </a:pathLst>
            </a:custGeom>
            <a:solidFill>
              <a:srgbClr val="7030A0"/>
            </a:solidFill>
            <a:ln w="4663" cap="flat">
              <a:noFill/>
              <a:prstDash val="solid"/>
              <a:miter/>
            </a:ln>
          </p:spPr>
          <p:txBody>
            <a:bodyPr rtlCol="0" anchor="ctr"/>
            <a:lstStyle/>
            <a:p>
              <a:endParaRPr lang="da-DK"/>
            </a:p>
          </p:txBody>
        </p:sp>
        <p:sp>
          <p:nvSpPr>
            <p:cNvPr id="22" name="Kombinationstegning 21">
              <a:extLst>
                <a:ext uri="{FF2B5EF4-FFF2-40B4-BE49-F238E27FC236}">
                  <a16:creationId xmlns:a16="http://schemas.microsoft.com/office/drawing/2014/main" id="{826E181E-C93C-D330-80CA-FB5D9FF4BCC5}"/>
                </a:ext>
              </a:extLst>
            </p:cNvPr>
            <p:cNvSpPr/>
            <p:nvPr/>
          </p:nvSpPr>
          <p:spPr>
            <a:xfrm>
              <a:off x="612776" y="1402727"/>
              <a:ext cx="285431" cy="285434"/>
            </a:xfrm>
            <a:custGeom>
              <a:avLst/>
              <a:gdLst>
                <a:gd name="connsiteX0" fmla="*/ 277189 w 285431"/>
                <a:gd name="connsiteY0" fmla="*/ 241655 h 285434"/>
                <a:gd name="connsiteX1" fmla="*/ 232649 w 285431"/>
                <a:gd name="connsiteY1" fmla="*/ 196642 h 285434"/>
                <a:gd name="connsiteX2" fmla="*/ 209905 w 285431"/>
                <a:gd name="connsiteY2" fmla="*/ 190008 h 285434"/>
                <a:gd name="connsiteX3" fmla="*/ 193795 w 285431"/>
                <a:gd name="connsiteY3" fmla="*/ 174372 h 285434"/>
                <a:gd name="connsiteX4" fmla="*/ 216065 w 285431"/>
                <a:gd name="connsiteY4" fmla="*/ 108984 h 285434"/>
                <a:gd name="connsiteX5" fmla="*/ 108033 w 285431"/>
                <a:gd name="connsiteY5" fmla="*/ 3 h 285434"/>
                <a:gd name="connsiteX6" fmla="*/ 0 w 285431"/>
                <a:gd name="connsiteY6" fmla="*/ 107562 h 285434"/>
                <a:gd name="connsiteX7" fmla="*/ 108033 w 285431"/>
                <a:gd name="connsiteY7" fmla="*/ 216542 h 285434"/>
                <a:gd name="connsiteX8" fmla="*/ 174368 w 285431"/>
                <a:gd name="connsiteY8" fmla="*/ 194273 h 285434"/>
                <a:gd name="connsiteX9" fmla="*/ 190478 w 285431"/>
                <a:gd name="connsiteY9" fmla="*/ 209909 h 285434"/>
                <a:gd name="connsiteX10" fmla="*/ 197112 w 285431"/>
                <a:gd name="connsiteY10" fmla="*/ 232653 h 285434"/>
                <a:gd name="connsiteX11" fmla="*/ 242126 w 285431"/>
                <a:gd name="connsiteY11" fmla="*/ 277666 h 285434"/>
                <a:gd name="connsiteX12" fmla="*/ 277663 w 285431"/>
                <a:gd name="connsiteY12" fmla="*/ 278614 h 285434"/>
                <a:gd name="connsiteX13" fmla="*/ 278610 w 285431"/>
                <a:gd name="connsiteY13" fmla="*/ 243077 h 285434"/>
                <a:gd name="connsiteX14" fmla="*/ 277189 w 285431"/>
                <a:gd name="connsiteY14" fmla="*/ 241655 h 285434"/>
                <a:gd name="connsiteX15" fmla="*/ 277189 w 285431"/>
                <a:gd name="connsiteY15" fmla="*/ 241655 h 285434"/>
                <a:gd name="connsiteX16" fmla="*/ 108506 w 285431"/>
                <a:gd name="connsiteY16" fmla="*/ 22273 h 285434"/>
                <a:gd name="connsiteX17" fmla="*/ 194743 w 285431"/>
                <a:gd name="connsiteY17" fmla="*/ 108510 h 285434"/>
                <a:gd name="connsiteX18" fmla="*/ 174368 w 285431"/>
                <a:gd name="connsiteY18" fmla="*/ 163948 h 285434"/>
                <a:gd name="connsiteX19" fmla="*/ 146886 w 285431"/>
                <a:gd name="connsiteY19" fmla="*/ 153997 h 285434"/>
                <a:gd name="connsiteX20" fmla="*/ 107559 w 285431"/>
                <a:gd name="connsiteY20" fmla="*/ 147838 h 285434"/>
                <a:gd name="connsiteX21" fmla="*/ 68231 w 285431"/>
                <a:gd name="connsiteY21" fmla="*/ 153997 h 285434"/>
                <a:gd name="connsiteX22" fmla="*/ 42644 w 285431"/>
                <a:gd name="connsiteY22" fmla="*/ 164421 h 285434"/>
                <a:gd name="connsiteX23" fmla="*/ 52121 w 285431"/>
                <a:gd name="connsiteY23" fmla="*/ 43122 h 285434"/>
                <a:gd name="connsiteX24" fmla="*/ 108506 w 285431"/>
                <a:gd name="connsiteY24" fmla="*/ 22273 h 28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5431" h="285434">
                  <a:moveTo>
                    <a:pt x="277189" y="241655"/>
                  </a:moveTo>
                  <a:lnTo>
                    <a:pt x="232649" y="196642"/>
                  </a:lnTo>
                  <a:cubicBezTo>
                    <a:pt x="226489" y="190956"/>
                    <a:pt x="218434" y="188113"/>
                    <a:pt x="209905" y="190008"/>
                  </a:cubicBezTo>
                  <a:lnTo>
                    <a:pt x="193795" y="174372"/>
                  </a:lnTo>
                  <a:cubicBezTo>
                    <a:pt x="208484" y="155419"/>
                    <a:pt x="216065" y="132675"/>
                    <a:pt x="216065" y="108984"/>
                  </a:cubicBezTo>
                  <a:cubicBezTo>
                    <a:pt x="216539" y="49281"/>
                    <a:pt x="168209" y="477"/>
                    <a:pt x="108033" y="3"/>
                  </a:cubicBezTo>
                  <a:cubicBezTo>
                    <a:pt x="47857" y="-470"/>
                    <a:pt x="0" y="47860"/>
                    <a:pt x="0" y="107562"/>
                  </a:cubicBezTo>
                  <a:cubicBezTo>
                    <a:pt x="0" y="167264"/>
                    <a:pt x="47857" y="216069"/>
                    <a:pt x="108033" y="216542"/>
                  </a:cubicBezTo>
                  <a:cubicBezTo>
                    <a:pt x="131724" y="216542"/>
                    <a:pt x="154941" y="208961"/>
                    <a:pt x="174368" y="194273"/>
                  </a:cubicBezTo>
                  <a:lnTo>
                    <a:pt x="190478" y="209909"/>
                  </a:lnTo>
                  <a:cubicBezTo>
                    <a:pt x="189057" y="217964"/>
                    <a:pt x="191426" y="226493"/>
                    <a:pt x="197112" y="232653"/>
                  </a:cubicBezTo>
                  <a:lnTo>
                    <a:pt x="242126" y="277666"/>
                  </a:lnTo>
                  <a:cubicBezTo>
                    <a:pt x="251602" y="287617"/>
                    <a:pt x="267712" y="288090"/>
                    <a:pt x="277663" y="278614"/>
                  </a:cubicBezTo>
                  <a:cubicBezTo>
                    <a:pt x="287613" y="269137"/>
                    <a:pt x="288087" y="253027"/>
                    <a:pt x="278610" y="243077"/>
                  </a:cubicBezTo>
                  <a:cubicBezTo>
                    <a:pt x="278137" y="242603"/>
                    <a:pt x="277663" y="242129"/>
                    <a:pt x="277189" y="241655"/>
                  </a:cubicBezTo>
                  <a:lnTo>
                    <a:pt x="277189" y="241655"/>
                  </a:lnTo>
                  <a:close/>
                  <a:moveTo>
                    <a:pt x="108506" y="22273"/>
                  </a:moveTo>
                  <a:cubicBezTo>
                    <a:pt x="156363" y="22273"/>
                    <a:pt x="194743" y="60653"/>
                    <a:pt x="194743" y="108510"/>
                  </a:cubicBezTo>
                  <a:cubicBezTo>
                    <a:pt x="194743" y="128884"/>
                    <a:pt x="187636" y="148785"/>
                    <a:pt x="174368" y="163948"/>
                  </a:cubicBezTo>
                  <a:cubicBezTo>
                    <a:pt x="165366" y="159683"/>
                    <a:pt x="156363" y="156366"/>
                    <a:pt x="146886" y="153997"/>
                  </a:cubicBezTo>
                  <a:cubicBezTo>
                    <a:pt x="134093" y="150207"/>
                    <a:pt x="120826" y="147838"/>
                    <a:pt x="107559" y="147838"/>
                  </a:cubicBezTo>
                  <a:cubicBezTo>
                    <a:pt x="94292" y="147838"/>
                    <a:pt x="81024" y="150207"/>
                    <a:pt x="68231" y="153997"/>
                  </a:cubicBezTo>
                  <a:cubicBezTo>
                    <a:pt x="59228" y="156366"/>
                    <a:pt x="50699" y="159683"/>
                    <a:pt x="42644" y="164421"/>
                  </a:cubicBezTo>
                  <a:cubicBezTo>
                    <a:pt x="11846" y="128411"/>
                    <a:pt x="16110" y="73920"/>
                    <a:pt x="52121" y="43122"/>
                  </a:cubicBezTo>
                  <a:cubicBezTo>
                    <a:pt x="67757" y="29381"/>
                    <a:pt x="87658" y="22273"/>
                    <a:pt x="108506" y="22273"/>
                  </a:cubicBezTo>
                  <a:close/>
                </a:path>
              </a:pathLst>
            </a:custGeom>
            <a:solidFill>
              <a:srgbClr val="7030A0"/>
            </a:solidFill>
            <a:ln w="4663" cap="flat">
              <a:noFill/>
              <a:prstDash val="solid"/>
              <a:miter/>
            </a:ln>
          </p:spPr>
          <p:txBody>
            <a:bodyPr rtlCol="0" anchor="ctr"/>
            <a:lstStyle/>
            <a:p>
              <a:endParaRPr lang="da-DK"/>
            </a:p>
          </p:txBody>
        </p:sp>
        <p:sp>
          <p:nvSpPr>
            <p:cNvPr id="24" name="Kombinationstegning 23">
              <a:extLst>
                <a:ext uri="{FF2B5EF4-FFF2-40B4-BE49-F238E27FC236}">
                  <a16:creationId xmlns:a16="http://schemas.microsoft.com/office/drawing/2014/main" id="{42A39663-EE9C-6E82-4AE3-8C9C378EDD72}"/>
                </a:ext>
              </a:extLst>
            </p:cNvPr>
            <p:cNvSpPr/>
            <p:nvPr/>
          </p:nvSpPr>
          <p:spPr>
            <a:xfrm>
              <a:off x="672479" y="1444427"/>
              <a:ext cx="95713" cy="95713"/>
            </a:xfrm>
            <a:custGeom>
              <a:avLst/>
              <a:gdLst>
                <a:gd name="connsiteX0" fmla="*/ 95713 w 95713"/>
                <a:gd name="connsiteY0" fmla="*/ 47857 h 95713"/>
                <a:gd name="connsiteX1" fmla="*/ 47857 w 95713"/>
                <a:gd name="connsiteY1" fmla="*/ 95713 h 95713"/>
                <a:gd name="connsiteX2" fmla="*/ 0 w 95713"/>
                <a:gd name="connsiteY2" fmla="*/ 47857 h 95713"/>
                <a:gd name="connsiteX3" fmla="*/ 47857 w 95713"/>
                <a:gd name="connsiteY3" fmla="*/ 0 h 95713"/>
                <a:gd name="connsiteX4" fmla="*/ 95713 w 95713"/>
                <a:gd name="connsiteY4" fmla="*/ 47857 h 95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13" h="95713">
                  <a:moveTo>
                    <a:pt x="95713" y="47857"/>
                  </a:moveTo>
                  <a:cubicBezTo>
                    <a:pt x="95713" y="74287"/>
                    <a:pt x="74287" y="95713"/>
                    <a:pt x="47857" y="95713"/>
                  </a:cubicBezTo>
                  <a:cubicBezTo>
                    <a:pt x="21426" y="95713"/>
                    <a:pt x="0" y="74287"/>
                    <a:pt x="0" y="47857"/>
                  </a:cubicBezTo>
                  <a:cubicBezTo>
                    <a:pt x="0" y="21426"/>
                    <a:pt x="21426" y="0"/>
                    <a:pt x="47857" y="0"/>
                  </a:cubicBezTo>
                  <a:cubicBezTo>
                    <a:pt x="74287" y="0"/>
                    <a:pt x="95713" y="21426"/>
                    <a:pt x="95713" y="47857"/>
                  </a:cubicBezTo>
                  <a:close/>
                </a:path>
              </a:pathLst>
            </a:custGeom>
            <a:solidFill>
              <a:srgbClr val="7030A0"/>
            </a:solidFill>
            <a:ln w="4663" cap="flat">
              <a:noFill/>
              <a:prstDash val="solid"/>
              <a:miter/>
            </a:ln>
          </p:spPr>
          <p:txBody>
            <a:bodyPr rtlCol="0" anchor="ctr"/>
            <a:lstStyle/>
            <a:p>
              <a:endParaRPr lang="da-DK"/>
            </a:p>
          </p:txBody>
        </p:sp>
        <p:sp>
          <p:nvSpPr>
            <p:cNvPr id="25" name="Kombinationstegning 24">
              <a:extLst>
                <a:ext uri="{FF2B5EF4-FFF2-40B4-BE49-F238E27FC236}">
                  <a16:creationId xmlns:a16="http://schemas.microsoft.com/office/drawing/2014/main" id="{855801E9-9EDE-C8F6-A3B5-CE1A56907641}"/>
                </a:ext>
              </a:extLst>
            </p:cNvPr>
            <p:cNvSpPr/>
            <p:nvPr/>
          </p:nvSpPr>
          <p:spPr>
            <a:xfrm>
              <a:off x="523223" y="1517397"/>
              <a:ext cx="109454" cy="84815"/>
            </a:xfrm>
            <a:custGeom>
              <a:avLst/>
              <a:gdLst>
                <a:gd name="connsiteX0" fmla="*/ 75812 w 109454"/>
                <a:gd name="connsiteY0" fmla="*/ 0 h 84815"/>
                <a:gd name="connsiteX1" fmla="*/ 50226 w 109454"/>
                <a:gd name="connsiteY1" fmla="*/ 5212 h 84815"/>
                <a:gd name="connsiteX2" fmla="*/ 8529 w 109454"/>
                <a:gd name="connsiteY2" fmla="*/ 25113 h 84815"/>
                <a:gd name="connsiteX3" fmla="*/ 0 w 109454"/>
                <a:gd name="connsiteY3" fmla="*/ 42171 h 84815"/>
                <a:gd name="connsiteX4" fmla="*/ 0 w 109454"/>
                <a:gd name="connsiteY4" fmla="*/ 84815 h 84815"/>
                <a:gd name="connsiteX5" fmla="*/ 102347 w 109454"/>
                <a:gd name="connsiteY5" fmla="*/ 84815 h 84815"/>
                <a:gd name="connsiteX6" fmla="*/ 109454 w 109454"/>
                <a:gd name="connsiteY6" fmla="*/ 77708 h 84815"/>
                <a:gd name="connsiteX7" fmla="*/ 75812 w 109454"/>
                <a:gd name="connsiteY7" fmla="*/ 0 h 8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454" h="84815">
                  <a:moveTo>
                    <a:pt x="75812" y="0"/>
                  </a:moveTo>
                  <a:cubicBezTo>
                    <a:pt x="67283" y="948"/>
                    <a:pt x="58755" y="2369"/>
                    <a:pt x="50226" y="5212"/>
                  </a:cubicBezTo>
                  <a:cubicBezTo>
                    <a:pt x="35537" y="9477"/>
                    <a:pt x="21322" y="16584"/>
                    <a:pt x="8529" y="25113"/>
                  </a:cubicBezTo>
                  <a:cubicBezTo>
                    <a:pt x="2843" y="28903"/>
                    <a:pt x="0" y="35537"/>
                    <a:pt x="0" y="42171"/>
                  </a:cubicBezTo>
                  <a:lnTo>
                    <a:pt x="0" y="84815"/>
                  </a:lnTo>
                  <a:lnTo>
                    <a:pt x="102347" y="84815"/>
                  </a:lnTo>
                  <a:cubicBezTo>
                    <a:pt x="104242" y="81972"/>
                    <a:pt x="106611" y="79603"/>
                    <a:pt x="109454" y="77708"/>
                  </a:cubicBezTo>
                  <a:cubicBezTo>
                    <a:pt x="89079" y="56385"/>
                    <a:pt x="77234" y="28903"/>
                    <a:pt x="75812" y="0"/>
                  </a:cubicBezTo>
                  <a:close/>
                </a:path>
              </a:pathLst>
            </a:custGeom>
            <a:solidFill>
              <a:srgbClr val="7030A0"/>
            </a:solidFill>
            <a:ln w="4663" cap="flat">
              <a:noFill/>
              <a:prstDash val="solid"/>
              <a:miter/>
            </a:ln>
          </p:spPr>
          <p:txBody>
            <a:bodyPr rtlCol="0" anchor="ctr"/>
            <a:lstStyle/>
            <a:p>
              <a:endParaRPr lang="da-DK"/>
            </a:p>
          </p:txBody>
        </p:sp>
        <p:sp>
          <p:nvSpPr>
            <p:cNvPr id="26" name="Kombinationstegning 25">
              <a:extLst>
                <a:ext uri="{FF2B5EF4-FFF2-40B4-BE49-F238E27FC236}">
                  <a16:creationId xmlns:a16="http://schemas.microsoft.com/office/drawing/2014/main" id="{2CCA5E21-8102-4BA2-F84F-16B352A9FA4B}"/>
                </a:ext>
              </a:extLst>
            </p:cNvPr>
            <p:cNvSpPr/>
            <p:nvPr/>
          </p:nvSpPr>
          <p:spPr>
            <a:xfrm>
              <a:off x="565645" y="1420040"/>
              <a:ext cx="66558" cy="84563"/>
            </a:xfrm>
            <a:custGeom>
              <a:avLst/>
              <a:gdLst>
                <a:gd name="connsiteX0" fmla="*/ 33390 w 66558"/>
                <a:gd name="connsiteY0" fmla="*/ 84563 h 84563"/>
                <a:gd name="connsiteX1" fmla="*/ 66558 w 66558"/>
                <a:gd name="connsiteY1" fmla="*/ 7330 h 84563"/>
                <a:gd name="connsiteX2" fmla="*/ 7330 w 66558"/>
                <a:gd name="connsiteY2" fmla="*/ 19175 h 84563"/>
                <a:gd name="connsiteX3" fmla="*/ 19175 w 66558"/>
                <a:gd name="connsiteY3" fmla="*/ 78404 h 84563"/>
                <a:gd name="connsiteX4" fmla="*/ 33390 w 66558"/>
                <a:gd name="connsiteY4" fmla="*/ 84563 h 84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8" h="84563">
                  <a:moveTo>
                    <a:pt x="33390" y="84563"/>
                  </a:moveTo>
                  <a:cubicBezTo>
                    <a:pt x="34812" y="55660"/>
                    <a:pt x="46657" y="28652"/>
                    <a:pt x="66558" y="7330"/>
                  </a:cubicBezTo>
                  <a:cubicBezTo>
                    <a:pt x="47131" y="-5937"/>
                    <a:pt x="20597" y="-725"/>
                    <a:pt x="7330" y="19175"/>
                  </a:cubicBezTo>
                  <a:cubicBezTo>
                    <a:pt x="-5937" y="39076"/>
                    <a:pt x="-725" y="65137"/>
                    <a:pt x="19175" y="78404"/>
                  </a:cubicBezTo>
                  <a:cubicBezTo>
                    <a:pt x="23440" y="81247"/>
                    <a:pt x="28178" y="83142"/>
                    <a:pt x="33390" y="84563"/>
                  </a:cubicBezTo>
                  <a:close/>
                </a:path>
              </a:pathLst>
            </a:custGeom>
            <a:solidFill>
              <a:srgbClr val="7030A0"/>
            </a:solidFill>
            <a:ln w="4663" cap="flat">
              <a:noFill/>
              <a:prstDash val="solid"/>
              <a:miter/>
            </a:ln>
          </p:spPr>
          <p:txBody>
            <a:bodyPr rtlCol="0" anchor="ctr"/>
            <a:lstStyle/>
            <a:p>
              <a:endParaRPr lang="da-DK"/>
            </a:p>
          </p:txBody>
        </p:sp>
      </p:grpSp>
      <p:sp>
        <p:nvSpPr>
          <p:cNvPr id="2" name="Pladsholder til indhold 1">
            <a:extLst>
              <a:ext uri="{FF2B5EF4-FFF2-40B4-BE49-F238E27FC236}">
                <a16:creationId xmlns:a16="http://schemas.microsoft.com/office/drawing/2014/main" id="{8A079A01-A9AE-2B05-4DDC-A4112FB4F959}"/>
              </a:ext>
              <a:ext uri="{C183D7F6-B498-43B3-948B-1728B52AA6E4}">
                <adec:decorative xmlns:adec="http://schemas.microsoft.com/office/drawing/2017/decorative" val="1"/>
              </a:ext>
            </a:extLst>
          </p:cNvPr>
          <p:cNvSpPr txBox="1">
            <a:spLocks/>
          </p:cNvSpPr>
          <p:nvPr/>
        </p:nvSpPr>
        <p:spPr>
          <a:xfrm>
            <a:off x="11773710" y="6565900"/>
            <a:ext cx="466510" cy="3931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39</a:t>
            </a:fld>
            <a:endParaRPr lang="da-DK" sz="1200"/>
          </a:p>
        </p:txBody>
      </p:sp>
      <p:sp>
        <p:nvSpPr>
          <p:cNvPr id="8" name="Pladsholder til indhold 2">
            <a:extLst>
              <a:ext uri="{FF2B5EF4-FFF2-40B4-BE49-F238E27FC236}">
                <a16:creationId xmlns:a16="http://schemas.microsoft.com/office/drawing/2014/main" id="{78F42243-0EB7-EA65-6671-6884DD3E576A}"/>
              </a:ext>
            </a:extLst>
          </p:cNvPr>
          <p:cNvSpPr txBox="1">
            <a:spLocks/>
          </p:cNvSpPr>
          <p:nvPr/>
        </p:nvSpPr>
        <p:spPr>
          <a:xfrm>
            <a:off x="8743901" y="1494677"/>
            <a:ext cx="3025793" cy="458189"/>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b="1">
                <a:solidFill>
                  <a:srgbClr val="7030A0"/>
                </a:solidFill>
                <a:latin typeface="Avenir Next"/>
              </a:rPr>
              <a:t>Faciliteringstips</a:t>
            </a:r>
            <a:endParaRPr lang="da-DK" sz="1400" b="1">
              <a:solidFill>
                <a:srgbClr val="7030A0"/>
              </a:solidFill>
              <a:latin typeface="Avenir Next" panose="020B0503020202020204" pitchFamily="34" charset="0"/>
            </a:endParaRPr>
          </a:p>
        </p:txBody>
      </p:sp>
      <p:sp>
        <p:nvSpPr>
          <p:cNvPr id="27" name="Pladsholder til indhold 2">
            <a:extLst>
              <a:ext uri="{FF2B5EF4-FFF2-40B4-BE49-F238E27FC236}">
                <a16:creationId xmlns:a16="http://schemas.microsoft.com/office/drawing/2014/main" id="{873F6071-6242-4566-BEF3-A8A764F7FA1D}"/>
              </a:ext>
            </a:extLst>
          </p:cNvPr>
          <p:cNvSpPr txBox="1">
            <a:spLocks/>
          </p:cNvSpPr>
          <p:nvPr/>
        </p:nvSpPr>
        <p:spPr>
          <a:xfrm>
            <a:off x="8740541" y="2003112"/>
            <a:ext cx="2925831" cy="3559487"/>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200">
                <a:latin typeface="Avenir Next"/>
                <a:ea typeface="Times New Roman" panose="02020603050405020304" pitchFamily="18" charset="0"/>
                <a:cs typeface="Times New Roman"/>
              </a:rPr>
              <a:t>Feltet ‘strategisk fokus’ kan delvist udfyldes på forhånd med kobling til relevante strategier. </a:t>
            </a:r>
          </a:p>
          <a:p>
            <a:pPr>
              <a:lnSpc>
                <a:spcPct val="100000"/>
              </a:lnSpc>
            </a:pPr>
            <a:r>
              <a:rPr lang="da-DK" sz="1200">
                <a:latin typeface="Avenir Next"/>
                <a:ea typeface="Times New Roman" panose="02020603050405020304" pitchFamily="18" charset="0"/>
                <a:cs typeface="Times New Roman"/>
              </a:rPr>
              <a:t>Andre aktører kan inviteres ind til at kvalificere dialogen eller interviews på forhånd. Det kan fx være borgere, medarbejdere, it-leverandører og understøttende stabsfunktioner</a:t>
            </a:r>
          </a:p>
          <a:p>
            <a:pPr marL="0" indent="0">
              <a:lnSpc>
                <a:spcPct val="100000"/>
              </a:lnSpc>
              <a:buNone/>
            </a:pPr>
            <a:r>
              <a:rPr lang="da-DK" sz="1200" b="1">
                <a:latin typeface="Avenir Next"/>
              </a:rPr>
              <a:t>Variation: </a:t>
            </a:r>
            <a:r>
              <a:rPr lang="da-DK" sz="1200">
                <a:latin typeface="Avenir Next"/>
              </a:rPr>
              <a:t>Skabelonen kan bruges på et fagområde eller på tværs af hele kommunen. </a:t>
            </a:r>
            <a:br>
              <a:rPr lang="da-DK" sz="1200">
                <a:latin typeface="Avenir Next"/>
              </a:rPr>
            </a:br>
            <a:br>
              <a:rPr lang="da-DK" sz="1200">
                <a:latin typeface="Avenir Next"/>
              </a:rPr>
            </a:br>
            <a:r>
              <a:rPr lang="da-DK" sz="1200">
                <a:latin typeface="Avenir Next"/>
              </a:rPr>
              <a:t>I kan vælge, at et eller flere af punkterne i skabelonen skal udfoldes mere detaljeret. </a:t>
            </a:r>
          </a:p>
        </p:txBody>
      </p:sp>
      <p:pic>
        <p:nvPicPr>
          <p:cNvPr id="48" name="Grafik 47">
            <a:extLst>
              <a:ext uri="{FF2B5EF4-FFF2-40B4-BE49-F238E27FC236}">
                <a16:creationId xmlns:a16="http://schemas.microsoft.com/office/drawing/2014/main" id="{87D63C25-F9B1-931B-4677-1570A55A490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628" y="3805878"/>
            <a:ext cx="396756" cy="396756"/>
          </a:xfrm>
          <a:prstGeom prst="rect">
            <a:avLst/>
          </a:prstGeom>
        </p:spPr>
      </p:pic>
    </p:spTree>
    <p:extLst>
      <p:ext uri="{BB962C8B-B14F-4D97-AF65-F5344CB8AC3E}">
        <p14:creationId xmlns:p14="http://schemas.microsoft.com/office/powerpoint/2010/main" val="3390536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847B2-7DE3-3C3F-0502-0B812A476480}"/>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5CCCED15-71C3-D0E8-B192-18A6E88F5F3F}"/>
              </a:ext>
            </a:extLst>
          </p:cNvPr>
          <p:cNvSpPr>
            <a:spLocks noGrp="1"/>
          </p:cNvSpPr>
          <p:nvPr>
            <p:ph type="title" idx="4294967295"/>
          </p:nvPr>
        </p:nvSpPr>
        <p:spPr>
          <a:xfrm>
            <a:off x="436563" y="292100"/>
            <a:ext cx="761523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4000" b="1" i="0" u="none" strike="noStrike" kern="1200" cap="none" spc="0" normalizeH="0" baseline="0" noProof="0">
                <a:ln>
                  <a:noFill/>
                </a:ln>
                <a:solidFill>
                  <a:schemeClr val="tx1"/>
                </a:solidFill>
                <a:effectLst/>
                <a:uLnTx/>
                <a:uFillTx/>
                <a:latin typeface="Avenir Next"/>
                <a:ea typeface="+mn-ea"/>
                <a:cs typeface="+mn-cs"/>
              </a:rPr>
              <a:t>Sådan kan I bruge materialet  </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7" name="Pladsholder til indhold 1">
            <a:extLst>
              <a:ext uri="{FF2B5EF4-FFF2-40B4-BE49-F238E27FC236}">
                <a16:creationId xmlns:a16="http://schemas.microsoft.com/office/drawing/2014/main" id="{55C77610-1361-8799-C7E5-20378382F0B1}"/>
              </a:ext>
            </a:extLst>
          </p:cNvPr>
          <p:cNvSpPr txBox="1">
            <a:spLocks/>
          </p:cNvSpPr>
          <p:nvPr/>
        </p:nvSpPr>
        <p:spPr>
          <a:xfrm>
            <a:off x="553026" y="1425694"/>
            <a:ext cx="6285883" cy="39491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400" b="1">
                <a:solidFill>
                  <a:srgbClr val="13B4A3"/>
                </a:solidFill>
                <a:latin typeface="Avenir Next"/>
              </a:rPr>
              <a:t>Formål: </a:t>
            </a:r>
            <a:r>
              <a:rPr lang="da-DK" sz="1400">
                <a:solidFill>
                  <a:srgbClr val="000000"/>
                </a:solidFill>
                <a:latin typeface="Avenir Next"/>
              </a:rPr>
              <a:t>Med</a:t>
            </a:r>
            <a:r>
              <a:rPr lang="da-DK" sz="1400">
                <a:latin typeface="Avenir Next"/>
              </a:rPr>
              <a:t> dette materiale får I hjælp til dialogen om, hvordan AI kan påvirke velfærden på netop jeres fagområde.</a:t>
            </a:r>
          </a:p>
          <a:p>
            <a:pPr>
              <a:lnSpc>
                <a:spcPct val="100000"/>
              </a:lnSpc>
            </a:pPr>
            <a:r>
              <a:rPr lang="da-DK" sz="1400">
                <a:latin typeface="Avenir Next"/>
              </a:rPr>
              <a:t>Materialet består af fakta om AI, kommunale cases og værktøjer, der belyser mange af teknologiens fordele og ulemper. Undervejs er der masser af henvisninger til, hvor I kan få mere at vide. </a:t>
            </a:r>
          </a:p>
          <a:p>
            <a:pPr>
              <a:lnSpc>
                <a:spcPct val="100000"/>
              </a:lnSpc>
            </a:pPr>
            <a:r>
              <a:rPr lang="da-DK" sz="1400">
                <a:solidFill>
                  <a:srgbClr val="000000"/>
                </a:solidFill>
                <a:latin typeface="Avenir Next"/>
              </a:rPr>
              <a:t>Der er også forslag til, hvordan I kommer nærmere en afklaring af, hvad det er relevant for jer at gå videre med. </a:t>
            </a:r>
          </a:p>
          <a:p>
            <a:pPr>
              <a:lnSpc>
                <a:spcPct val="100000"/>
              </a:lnSpc>
            </a:pPr>
            <a:r>
              <a:rPr lang="da-DK" sz="1400" b="1">
                <a:solidFill>
                  <a:srgbClr val="13B4A3"/>
                </a:solidFill>
                <a:latin typeface="Avenir Next"/>
              </a:rPr>
              <a:t>Målgruppe: </a:t>
            </a:r>
            <a:r>
              <a:rPr lang="da-DK" sz="1400">
                <a:latin typeface="Avenir Next"/>
              </a:rPr>
              <a:t>Materialet er </a:t>
            </a:r>
            <a:r>
              <a:rPr lang="da-DK" sz="1400">
                <a:solidFill>
                  <a:srgbClr val="000000"/>
                </a:solidFill>
                <a:latin typeface="Avenir Next"/>
              </a:rPr>
              <a:t>designet til at blive brugt i jeres indbyrdes dialog. Det kan være i en ledergruppe, et MED-udvalg eller et personalemøde. Men den kan selvfølgelig også bruges individuelt til at få mere viden om AI.</a:t>
            </a:r>
            <a:endParaRPr lang="da-DK" sz="1400">
              <a:latin typeface="Avenir Next"/>
            </a:endParaRPr>
          </a:p>
          <a:p>
            <a:pPr>
              <a:lnSpc>
                <a:spcPct val="100000"/>
              </a:lnSpc>
            </a:pPr>
            <a:r>
              <a:rPr lang="da-DK" sz="1400" b="1">
                <a:solidFill>
                  <a:srgbClr val="13B4A3"/>
                </a:solidFill>
                <a:latin typeface="Avenir Next"/>
              </a:rPr>
              <a:t>Tilpas materialet til jeres behov: </a:t>
            </a:r>
            <a:r>
              <a:rPr lang="da-DK" sz="1400">
                <a:latin typeface="Avenir Next"/>
              </a:rPr>
              <a:t>Det er ikke meningen, at I skal bruge materialet fra A til Z. I kan nøjes med at bruge de sider, der er relevante for jeres fagområde og aktuelle behov. I kan også selv ændre i teksten eller tilføje nye sider.</a:t>
            </a:r>
          </a:p>
          <a:p>
            <a:pPr>
              <a:lnSpc>
                <a:spcPct val="100000"/>
              </a:lnSpc>
            </a:pPr>
            <a:endParaRPr lang="da-DK" sz="1400">
              <a:latin typeface="Avenir Next"/>
            </a:endParaRPr>
          </a:p>
        </p:txBody>
      </p:sp>
      <p:sp>
        <p:nvSpPr>
          <p:cNvPr id="10" name="Rektangel 9">
            <a:extLst>
              <a:ext uri="{FF2B5EF4-FFF2-40B4-BE49-F238E27FC236}">
                <a16:creationId xmlns:a16="http://schemas.microsoft.com/office/drawing/2014/main" id="{149F790A-7D11-32B3-EC59-4AFB45503691}"/>
              </a:ext>
            </a:extLst>
          </p:cNvPr>
          <p:cNvSpPr/>
          <p:nvPr/>
        </p:nvSpPr>
        <p:spPr>
          <a:xfrm>
            <a:off x="7970807" y="1423508"/>
            <a:ext cx="3318211" cy="3921313"/>
          </a:xfrm>
          <a:prstGeom prst="rect">
            <a:avLst/>
          </a:prstGeom>
          <a:solidFill>
            <a:srgbClr val="2AB4A3">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spcBef>
                <a:spcPts val="1000"/>
              </a:spcBef>
            </a:pPr>
            <a:r>
              <a:rPr lang="da-DK" b="1">
                <a:solidFill>
                  <a:srgbClr val="2AB4A3"/>
                </a:solidFill>
              </a:rPr>
              <a:t>Materialet kan anvendes til...</a:t>
            </a:r>
            <a:endParaRPr lang="da-DK">
              <a:solidFill>
                <a:srgbClr val="2AB4A3"/>
              </a:solidFill>
            </a:endParaRPr>
          </a:p>
          <a:p>
            <a:pPr>
              <a:spcBef>
                <a:spcPts val="1000"/>
              </a:spcBef>
            </a:pPr>
            <a:br>
              <a:rPr lang="da-DK" sz="1400" b="1">
                <a:solidFill>
                  <a:schemeClr val="tx1"/>
                </a:solidFill>
              </a:rPr>
            </a:br>
            <a:r>
              <a:rPr lang="da-DK" sz="1400" b="1">
                <a:solidFill>
                  <a:schemeClr val="tx1"/>
                </a:solidFill>
              </a:rPr>
              <a:t>Strategiske dialoger i:</a:t>
            </a:r>
            <a:endParaRPr lang="en-US" sz="1400" b="1">
              <a:solidFill>
                <a:schemeClr val="tx1"/>
              </a:solidFill>
            </a:endParaRPr>
          </a:p>
          <a:p>
            <a:pPr marL="285750" indent="-285750">
              <a:lnSpc>
                <a:spcPct val="90000"/>
              </a:lnSpc>
              <a:spcBef>
                <a:spcPts val="1000"/>
              </a:spcBef>
              <a:buFont typeface="Arial,Sans-Serif"/>
              <a:buChar char="•"/>
            </a:pPr>
            <a:r>
              <a:rPr lang="da-DK" sz="1400">
                <a:solidFill>
                  <a:schemeClr val="tx1"/>
                </a:solidFill>
              </a:rPr>
              <a:t>MED-udvalg</a:t>
            </a:r>
          </a:p>
          <a:p>
            <a:pPr marL="285750" indent="-285750">
              <a:lnSpc>
                <a:spcPct val="90000"/>
              </a:lnSpc>
              <a:spcBef>
                <a:spcPts val="1000"/>
              </a:spcBef>
              <a:buFont typeface="Arial,Sans-Serif"/>
              <a:buChar char="•"/>
            </a:pPr>
            <a:r>
              <a:rPr lang="da-DK" sz="1400">
                <a:solidFill>
                  <a:schemeClr val="tx1"/>
                </a:solidFill>
              </a:rPr>
              <a:t>Chef- eller ledergruppen</a:t>
            </a:r>
          </a:p>
          <a:p>
            <a:pPr marL="285750" indent="-285750">
              <a:lnSpc>
                <a:spcPct val="90000"/>
              </a:lnSpc>
              <a:spcBef>
                <a:spcPts val="1000"/>
              </a:spcBef>
              <a:buFont typeface="Arial,Sans-Serif"/>
              <a:buChar char="•"/>
            </a:pPr>
            <a:r>
              <a:rPr lang="da-DK" sz="1400">
                <a:solidFill>
                  <a:schemeClr val="tx1"/>
                </a:solidFill>
              </a:rPr>
              <a:t>Byrådet</a:t>
            </a:r>
          </a:p>
          <a:p>
            <a:pPr marL="285750" indent="-285750">
              <a:spcBef>
                <a:spcPts val="1000"/>
              </a:spcBef>
              <a:buFont typeface="Arial,Sans-Serif"/>
              <a:buChar char="•"/>
            </a:pPr>
            <a:endParaRPr lang="da-DK" sz="1400">
              <a:solidFill>
                <a:schemeClr val="tx1"/>
              </a:solidFill>
            </a:endParaRPr>
          </a:p>
          <a:p>
            <a:pPr>
              <a:spcBef>
                <a:spcPts val="1000"/>
              </a:spcBef>
            </a:pPr>
            <a:r>
              <a:rPr lang="da-DK" sz="1400" b="1">
                <a:solidFill>
                  <a:schemeClr val="tx1"/>
                </a:solidFill>
              </a:rPr>
              <a:t>Dialog om anvendelse:</a:t>
            </a:r>
            <a:endParaRPr lang="da-DK" sz="1400">
              <a:solidFill>
                <a:schemeClr val="tx1"/>
              </a:solidFill>
            </a:endParaRPr>
          </a:p>
          <a:p>
            <a:pPr marL="285750" indent="-285750">
              <a:spcBef>
                <a:spcPts val="1000"/>
              </a:spcBef>
              <a:buFont typeface="Arial,Sans-Serif"/>
              <a:buChar char="•"/>
            </a:pPr>
            <a:r>
              <a:rPr lang="da-DK" sz="1400">
                <a:solidFill>
                  <a:schemeClr val="tx1"/>
                </a:solidFill>
              </a:rPr>
              <a:t>Medarbejdergrupper</a:t>
            </a:r>
            <a:endParaRPr lang="en-US" sz="1400">
              <a:solidFill>
                <a:schemeClr val="tx1"/>
              </a:solidFill>
            </a:endParaRPr>
          </a:p>
          <a:p>
            <a:pPr marL="285750" indent="-285750">
              <a:spcBef>
                <a:spcPts val="1000"/>
              </a:spcBef>
              <a:buFont typeface="Arial,Sans-Serif"/>
              <a:buChar char="•"/>
            </a:pPr>
            <a:r>
              <a:rPr lang="da-DK" sz="1400">
                <a:solidFill>
                  <a:schemeClr val="tx1"/>
                </a:solidFill>
              </a:rPr>
              <a:t>Borgere og pårørende</a:t>
            </a:r>
            <a:endParaRPr lang="da-DK">
              <a:solidFill>
                <a:schemeClr val="tx1"/>
              </a:solidFill>
            </a:endParaRPr>
          </a:p>
        </p:txBody>
      </p:sp>
    </p:spTree>
    <p:extLst>
      <p:ext uri="{BB962C8B-B14F-4D97-AF65-F5344CB8AC3E}">
        <p14:creationId xmlns:p14="http://schemas.microsoft.com/office/powerpoint/2010/main" val="2694372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55123-18AD-83DE-EBBF-A03450E94CC9}"/>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BFFF0891-1D31-CA8E-3230-CCB042B19DD7}"/>
              </a:ext>
            </a:extLst>
          </p:cNvPr>
          <p:cNvSpPr>
            <a:spLocks noGrp="1"/>
          </p:cNvSpPr>
          <p:nvPr>
            <p:ph type="title" idx="4294967295"/>
          </p:nvPr>
        </p:nvSpPr>
        <p:spPr>
          <a:xfrm>
            <a:off x="1693863" y="252413"/>
            <a:ext cx="9499600" cy="1130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600" b="1" i="0" u="none" strike="noStrike" kern="1200" cap="none" spc="0" normalizeH="0" baseline="0" noProof="0">
                <a:ln>
                  <a:noFill/>
                </a:ln>
                <a:solidFill>
                  <a:schemeClr val="tx1"/>
                </a:solidFill>
                <a:effectLst/>
                <a:uLnTx/>
                <a:uFillTx/>
                <a:latin typeface="Avenir Next"/>
                <a:ea typeface="+mn-ea"/>
                <a:cs typeface="+mn-cs"/>
              </a:rPr>
              <a:t>Værktøj 1: Strategisk afsæt for AI-arbejdet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a:ln>
                  <a:noFill/>
                </a:ln>
                <a:solidFill>
                  <a:srgbClr val="000000"/>
                </a:solidFill>
                <a:effectLst/>
                <a:uLnTx/>
                <a:uFillTx/>
                <a:latin typeface="Avenir Next"/>
                <a:ea typeface="+mn-ea"/>
                <a:cs typeface="+mn-cs"/>
              </a:rPr>
              <a:t>Afklar den overordnede strategiske ambition for arbejdet med AI.</a:t>
            </a:r>
            <a:endParaRPr kumimoji="0" lang="da-DK" sz="1600" b="1" i="0" u="none" strike="noStrike" kern="1200" cap="none" spc="0" normalizeH="0" baseline="0" noProof="0">
              <a:ln>
                <a:noFill/>
              </a:ln>
              <a:solidFill>
                <a:schemeClr val="tx1"/>
              </a:solidFill>
              <a:effectLst/>
              <a:uLnTx/>
              <a:uFillTx/>
              <a:latin typeface="Avenir Next"/>
              <a:ea typeface="+mn-ea"/>
              <a:cs typeface="+mn-cs"/>
            </a:endParaRPr>
          </a:p>
        </p:txBody>
      </p:sp>
      <p:sp>
        <p:nvSpPr>
          <p:cNvPr id="24" name="Rektangulær billedforklaring 19">
            <a:extLst>
              <a:ext uri="{FF2B5EF4-FFF2-40B4-BE49-F238E27FC236}">
                <a16:creationId xmlns:a16="http://schemas.microsoft.com/office/drawing/2014/main" id="{0E1B9FC9-5F7C-43E8-795D-6E78DD8FE7B1}"/>
              </a:ext>
              <a:ext uri="{C183D7F6-B498-43B3-948B-1728B52AA6E4}">
                <adec:decorative xmlns:adec="http://schemas.microsoft.com/office/drawing/2017/decorative" val="1"/>
              </a:ext>
            </a:extLst>
          </p:cNvPr>
          <p:cNvSpPr/>
          <p:nvPr/>
        </p:nvSpPr>
        <p:spPr>
          <a:xfrm>
            <a:off x="416340" y="1815641"/>
            <a:ext cx="2786243" cy="2945468"/>
          </a:xfrm>
          <a:prstGeom prst="wedgeRectCallout">
            <a:avLst>
              <a:gd name="adj1" fmla="val -25425"/>
              <a:gd name="adj2" fmla="val 49823"/>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sz="1200">
              <a:solidFill>
                <a:schemeClr val="bg1"/>
              </a:solidFill>
            </a:endParaRPr>
          </a:p>
        </p:txBody>
      </p:sp>
      <p:sp>
        <p:nvSpPr>
          <p:cNvPr id="10" name="Pladsholder til indhold 1">
            <a:extLst>
              <a:ext uri="{FF2B5EF4-FFF2-40B4-BE49-F238E27FC236}">
                <a16:creationId xmlns:a16="http://schemas.microsoft.com/office/drawing/2014/main" id="{901D556E-78F4-E4F3-8520-5EF242AFA6F7}"/>
              </a:ext>
            </a:extLst>
          </p:cNvPr>
          <p:cNvSpPr txBox="1">
            <a:spLocks/>
          </p:cNvSpPr>
          <p:nvPr/>
        </p:nvSpPr>
        <p:spPr>
          <a:xfrm>
            <a:off x="958487" y="1865103"/>
            <a:ext cx="2244096" cy="17066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400" b="1">
                <a:solidFill>
                  <a:srgbClr val="7030A0"/>
                </a:solidFill>
                <a:latin typeface="Avenir Next"/>
              </a:rPr>
              <a:t>Strategisk fokus</a:t>
            </a:r>
            <a:br>
              <a:rPr lang="da-DK" sz="1400" b="1">
                <a:latin typeface="Avenir Next"/>
              </a:rPr>
            </a:br>
            <a:r>
              <a:rPr lang="da-DK" sz="1400">
                <a:latin typeface="Avenir Next"/>
              </a:rPr>
              <a:t>Hvordan tilgår vi AI strategisk? Hvordan kobler vi det til andre strategier?</a:t>
            </a:r>
            <a:br>
              <a:rPr lang="da-DK" sz="1400">
                <a:latin typeface="Avenir Next"/>
              </a:rPr>
            </a:br>
            <a:endParaRPr lang="da-DK" sz="1400"/>
          </a:p>
        </p:txBody>
      </p:sp>
      <p:sp>
        <p:nvSpPr>
          <p:cNvPr id="5" name="Pentagon 4">
            <a:extLst>
              <a:ext uri="{FF2B5EF4-FFF2-40B4-BE49-F238E27FC236}">
                <a16:creationId xmlns:a16="http://schemas.microsoft.com/office/drawing/2014/main" id="{F3C1BDC2-9312-2A95-5767-3657EF2723BD}"/>
              </a:ext>
              <a:ext uri="{C183D7F6-B498-43B3-948B-1728B52AA6E4}">
                <adec:decorative xmlns:adec="http://schemas.microsoft.com/office/drawing/2017/decorative" val="1"/>
              </a:ext>
            </a:extLst>
          </p:cNvPr>
          <p:cNvSpPr/>
          <p:nvPr/>
        </p:nvSpPr>
        <p:spPr>
          <a:xfrm>
            <a:off x="3337319" y="1815641"/>
            <a:ext cx="5139271" cy="2945468"/>
          </a:xfrm>
          <a:prstGeom prst="homePlate">
            <a:avLst>
              <a:gd name="adj" fmla="val 12151"/>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sp>
        <p:nvSpPr>
          <p:cNvPr id="8" name="Pladsholder til indhold 1">
            <a:extLst>
              <a:ext uri="{FF2B5EF4-FFF2-40B4-BE49-F238E27FC236}">
                <a16:creationId xmlns:a16="http://schemas.microsoft.com/office/drawing/2014/main" id="{E1C42C48-D2F3-DFC5-24ED-85CED8020B9D}"/>
              </a:ext>
            </a:extLst>
          </p:cNvPr>
          <p:cNvSpPr txBox="1">
            <a:spLocks/>
          </p:cNvSpPr>
          <p:nvPr/>
        </p:nvSpPr>
        <p:spPr>
          <a:xfrm>
            <a:off x="3845818" y="1865103"/>
            <a:ext cx="4349870" cy="234999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400" b="1">
                <a:solidFill>
                  <a:srgbClr val="7030A0"/>
                </a:solidFill>
                <a:latin typeface="Avenir Next"/>
              </a:rPr>
              <a:t>Tilgang og retningslinjer for ibrugtagning</a:t>
            </a:r>
            <a:br>
              <a:rPr lang="da-DK" sz="1400" b="1">
                <a:latin typeface="Avenir Next"/>
              </a:rPr>
            </a:br>
            <a:r>
              <a:rPr lang="da-DK" sz="1400">
                <a:solidFill>
                  <a:srgbClr val="000000"/>
                </a:solidFill>
                <a:latin typeface="Avenir Next"/>
              </a:rPr>
              <a:t>Hvilke</a:t>
            </a:r>
            <a:r>
              <a:rPr lang="da-DK" sz="1400">
                <a:latin typeface="Avenir Next"/>
              </a:rPr>
              <a:t> retningslinjer har vi for brugen af AI – både i forhold til lovgivning, datasikkerhed og værdiskabelse? Er det frivilligt eller obligatorisk at bruge AI-løsninger?</a:t>
            </a:r>
          </a:p>
        </p:txBody>
      </p:sp>
      <p:sp>
        <p:nvSpPr>
          <p:cNvPr id="2" name="Chevron 1">
            <a:extLst>
              <a:ext uri="{FF2B5EF4-FFF2-40B4-BE49-F238E27FC236}">
                <a16:creationId xmlns:a16="http://schemas.microsoft.com/office/drawing/2014/main" id="{675E64F9-C926-EDDE-84B9-4EA37B265DD0}"/>
              </a:ext>
              <a:ext uri="{C183D7F6-B498-43B3-948B-1728B52AA6E4}">
                <adec:decorative xmlns:adec="http://schemas.microsoft.com/office/drawing/2017/decorative" val="1"/>
              </a:ext>
            </a:extLst>
          </p:cNvPr>
          <p:cNvSpPr/>
          <p:nvPr/>
        </p:nvSpPr>
        <p:spPr>
          <a:xfrm>
            <a:off x="8374373" y="1815640"/>
            <a:ext cx="3432848" cy="2945467"/>
          </a:xfrm>
          <a:prstGeom prst="chevron">
            <a:avLst>
              <a:gd name="adj" fmla="val 11726"/>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sp>
        <p:nvSpPr>
          <p:cNvPr id="7" name="Pladsholder til indhold 1">
            <a:extLst>
              <a:ext uri="{FF2B5EF4-FFF2-40B4-BE49-F238E27FC236}">
                <a16:creationId xmlns:a16="http://schemas.microsoft.com/office/drawing/2014/main" id="{5A3969AB-590E-84F8-C0A0-85728EAD7C62}"/>
              </a:ext>
            </a:extLst>
          </p:cNvPr>
          <p:cNvSpPr txBox="1">
            <a:spLocks/>
          </p:cNvSpPr>
          <p:nvPr/>
        </p:nvSpPr>
        <p:spPr>
          <a:xfrm>
            <a:off x="8330424" y="1462018"/>
            <a:ext cx="2789309" cy="48441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da-DK" sz="1400" b="1" i="1">
                <a:solidFill>
                  <a:srgbClr val="7030A0"/>
                </a:solidFill>
                <a:latin typeface="Avenir Next"/>
              </a:rPr>
              <a:t>Start her i en ønsket fremtid</a:t>
            </a:r>
            <a:endParaRPr lang="da-DK" sz="1400" i="1">
              <a:solidFill>
                <a:srgbClr val="7030A0"/>
              </a:solidFill>
            </a:endParaRPr>
          </a:p>
        </p:txBody>
      </p:sp>
      <p:sp>
        <p:nvSpPr>
          <p:cNvPr id="15" name="Pladsholder til indhold 1">
            <a:extLst>
              <a:ext uri="{FF2B5EF4-FFF2-40B4-BE49-F238E27FC236}">
                <a16:creationId xmlns:a16="http://schemas.microsoft.com/office/drawing/2014/main" id="{6CAB1352-0F55-ACAD-3489-FCCB537EC276}"/>
              </a:ext>
            </a:extLst>
          </p:cNvPr>
          <p:cNvSpPr txBox="1">
            <a:spLocks/>
          </p:cNvSpPr>
          <p:nvPr/>
        </p:nvSpPr>
        <p:spPr>
          <a:xfrm>
            <a:off x="9034609" y="1881816"/>
            <a:ext cx="2538692" cy="70910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400" b="1">
                <a:solidFill>
                  <a:srgbClr val="7030A0"/>
                </a:solidFill>
                <a:latin typeface="Avenir Next"/>
              </a:rPr>
              <a:t>Ambition</a:t>
            </a:r>
            <a:br>
              <a:rPr lang="da-DK" sz="1400" b="1">
                <a:latin typeface="Avenir Next"/>
              </a:rPr>
            </a:br>
            <a:r>
              <a:rPr lang="da-DK" sz="1400">
                <a:solidFill>
                  <a:srgbClr val="000000"/>
                </a:solidFill>
                <a:latin typeface="Avenir Next"/>
              </a:rPr>
              <a:t>Hvordan ser den fremtid, vi ønsker os, ud? Hvad håber vi, at AI kan bidrage til?</a:t>
            </a:r>
            <a:endParaRPr lang="da-DK" sz="1400"/>
          </a:p>
        </p:txBody>
      </p:sp>
      <p:sp>
        <p:nvSpPr>
          <p:cNvPr id="32" name="Rektangulær billedforklaring 21">
            <a:extLst>
              <a:ext uri="{FF2B5EF4-FFF2-40B4-BE49-F238E27FC236}">
                <a16:creationId xmlns:a16="http://schemas.microsoft.com/office/drawing/2014/main" id="{A9D588DA-0884-E969-4D86-BF27AAF9231B}"/>
              </a:ext>
              <a:ext uri="{C183D7F6-B498-43B3-948B-1728B52AA6E4}">
                <adec:decorative xmlns:adec="http://schemas.microsoft.com/office/drawing/2017/decorative" val="1"/>
              </a:ext>
            </a:extLst>
          </p:cNvPr>
          <p:cNvSpPr/>
          <p:nvPr/>
        </p:nvSpPr>
        <p:spPr>
          <a:xfrm>
            <a:off x="416340" y="4865260"/>
            <a:ext cx="10984295" cy="1706673"/>
          </a:xfrm>
          <a:prstGeom prst="wedgeRectCallout">
            <a:avLst>
              <a:gd name="adj1" fmla="val -25425"/>
              <a:gd name="adj2" fmla="val 49823"/>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sz="1200">
              <a:solidFill>
                <a:schemeClr val="bg1"/>
              </a:solidFill>
            </a:endParaRPr>
          </a:p>
        </p:txBody>
      </p:sp>
      <p:sp>
        <p:nvSpPr>
          <p:cNvPr id="33" name="Pladsholder til indhold 1">
            <a:extLst>
              <a:ext uri="{FF2B5EF4-FFF2-40B4-BE49-F238E27FC236}">
                <a16:creationId xmlns:a16="http://schemas.microsoft.com/office/drawing/2014/main" id="{A5C589E2-B445-D6E5-E555-54F448763719}"/>
              </a:ext>
            </a:extLst>
          </p:cNvPr>
          <p:cNvSpPr txBox="1">
            <a:spLocks/>
          </p:cNvSpPr>
          <p:nvPr/>
        </p:nvSpPr>
        <p:spPr>
          <a:xfrm>
            <a:off x="1014500" y="4931599"/>
            <a:ext cx="9570625" cy="95933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400" b="1">
                <a:solidFill>
                  <a:schemeClr val="accent4"/>
                </a:solidFill>
                <a:latin typeface="Avenir Next"/>
              </a:rPr>
              <a:t>Kultur og kompetencer</a:t>
            </a:r>
            <a:br>
              <a:rPr lang="da-DK" sz="1400" b="1"/>
            </a:br>
            <a:r>
              <a:rPr lang="da-DK" sz="1400">
                <a:latin typeface="Avenir Next"/>
              </a:rPr>
              <a:t>Hvad er styrkerne i vores nuværende kultur? Hvilke gode erfaringer med digitalisering og forandringer står vi på?</a:t>
            </a:r>
            <a:br>
              <a:rPr lang="da-DK" sz="1400"/>
            </a:br>
            <a:r>
              <a:rPr lang="da-DK" sz="1400">
                <a:latin typeface="Avenir Next"/>
              </a:rPr>
              <a:t>Hvordan får vi skabt opbakning til den ønskede brug af AI?</a:t>
            </a:r>
          </a:p>
        </p:txBody>
      </p:sp>
      <p:grpSp>
        <p:nvGrpSpPr>
          <p:cNvPr id="17" name="Gruppe 16">
            <a:extLst>
              <a:ext uri="{FF2B5EF4-FFF2-40B4-BE49-F238E27FC236}">
                <a16:creationId xmlns:a16="http://schemas.microsoft.com/office/drawing/2014/main" id="{87C3203F-2CEA-9EAD-A895-DD0BA081C2F2}"/>
              </a:ext>
              <a:ext uri="{C183D7F6-B498-43B3-948B-1728B52AA6E4}">
                <adec:decorative xmlns:adec="http://schemas.microsoft.com/office/drawing/2017/decorative" val="1"/>
              </a:ext>
            </a:extLst>
          </p:cNvPr>
          <p:cNvGrpSpPr/>
          <p:nvPr/>
        </p:nvGrpSpPr>
        <p:grpSpPr>
          <a:xfrm>
            <a:off x="361353" y="288150"/>
            <a:ext cx="1128904" cy="1128904"/>
            <a:chOff x="337783" y="462953"/>
            <a:chExt cx="1128904" cy="1128904"/>
          </a:xfrm>
        </p:grpSpPr>
        <p:sp>
          <p:nvSpPr>
            <p:cNvPr id="18" name="Freeform 13">
              <a:extLst>
                <a:ext uri="{FF2B5EF4-FFF2-40B4-BE49-F238E27FC236}">
                  <a16:creationId xmlns:a16="http://schemas.microsoft.com/office/drawing/2014/main" id="{C82396C0-6D44-5AEB-B93B-9A772F632E3F}"/>
                </a:ext>
              </a:extLst>
            </p:cNvPr>
            <p:cNvSpPr/>
            <p:nvPr/>
          </p:nvSpPr>
          <p:spPr>
            <a:xfrm>
              <a:off x="370023" y="982407"/>
              <a:ext cx="1050866" cy="344893"/>
            </a:xfrm>
            <a:custGeom>
              <a:avLst/>
              <a:gdLst/>
              <a:ahLst/>
              <a:cxnLst/>
              <a:rect l="l" t="t" r="r" b="b"/>
              <a:pathLst>
                <a:path w="1341367" h="1180753">
                  <a:moveTo>
                    <a:pt x="17830" y="0"/>
                  </a:moveTo>
                  <a:lnTo>
                    <a:pt x="1323537" y="0"/>
                  </a:lnTo>
                  <a:cubicBezTo>
                    <a:pt x="1333384" y="0"/>
                    <a:pt x="1341367" y="7983"/>
                    <a:pt x="1341367" y="17830"/>
                  </a:cubicBezTo>
                  <a:lnTo>
                    <a:pt x="1341367" y="1162923"/>
                  </a:lnTo>
                  <a:cubicBezTo>
                    <a:pt x="1341367" y="1167652"/>
                    <a:pt x="1339488" y="1172187"/>
                    <a:pt x="1336145" y="1175531"/>
                  </a:cubicBezTo>
                  <a:cubicBezTo>
                    <a:pt x="1332801" y="1178875"/>
                    <a:pt x="1328266" y="1180753"/>
                    <a:pt x="1323537" y="1180753"/>
                  </a:cubicBezTo>
                  <a:lnTo>
                    <a:pt x="17830" y="1180753"/>
                  </a:lnTo>
                  <a:cubicBezTo>
                    <a:pt x="7983" y="1180753"/>
                    <a:pt x="0" y="1172771"/>
                    <a:pt x="0" y="1162923"/>
                  </a:cubicBezTo>
                  <a:lnTo>
                    <a:pt x="0" y="17830"/>
                  </a:lnTo>
                  <a:cubicBezTo>
                    <a:pt x="0" y="7983"/>
                    <a:pt x="7983" y="0"/>
                    <a:pt x="17830" y="0"/>
                  </a:cubicBezTo>
                  <a:close/>
                </a:path>
              </a:pathLst>
            </a:custGeom>
            <a:noFill/>
            <a:ln w="38100" cap="sq">
              <a:noFill/>
              <a:prstDash val="solid"/>
              <a:miter/>
            </a:ln>
          </p:spPr>
          <p:txBody>
            <a:bodyPr anchor="ctr"/>
            <a:lstStyle/>
            <a:p>
              <a:pPr marL="0" marR="0" lvl="0" indent="0" algn="ctr" defTabSz="293431"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a:ln>
                    <a:noFill/>
                  </a:ln>
                  <a:solidFill>
                    <a:srgbClr val="7030A0"/>
                  </a:solidFill>
                  <a:effectLst/>
                  <a:uLnTx/>
                  <a:uFillTx/>
                  <a:latin typeface="Avenir Next" panose="020B0503020202020204" pitchFamily="34" charset="0"/>
                  <a:ea typeface="+mn-ea"/>
                  <a:cs typeface="+mn-cs"/>
                </a:rPr>
                <a:t>VÆRKTØJ</a:t>
              </a:r>
              <a:endParaRPr kumimoji="0" lang="da-DK" sz="900" b="0" i="0" u="none" strike="noStrike" kern="1200" cap="none" spc="0" normalizeH="0" baseline="0" noProof="0">
                <a:ln>
                  <a:noFill/>
                </a:ln>
                <a:solidFill>
                  <a:srgbClr val="7030A0"/>
                </a:solidFill>
                <a:effectLst/>
                <a:uLnTx/>
                <a:uFillTx/>
                <a:latin typeface="Avenir Next" panose="020B0503020202020204" pitchFamily="34" charset="0"/>
                <a:ea typeface="+mn-ea"/>
                <a:cs typeface="+mn-cs"/>
              </a:endParaRPr>
            </a:p>
          </p:txBody>
        </p:sp>
        <p:pic>
          <p:nvPicPr>
            <p:cNvPr id="19" name="Grafik 18" descr="Lommekniv kontur">
              <a:extLst>
                <a:ext uri="{FF2B5EF4-FFF2-40B4-BE49-F238E27FC236}">
                  <a16:creationId xmlns:a16="http://schemas.microsoft.com/office/drawing/2014/main" id="{554BFA21-8B72-7DC1-C50E-C4FC9856D2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783" y="462953"/>
              <a:ext cx="1128904" cy="1128904"/>
            </a:xfrm>
            <a:prstGeom prst="rect">
              <a:avLst/>
            </a:prstGeom>
          </p:spPr>
        </p:pic>
      </p:grpSp>
      <p:pic>
        <p:nvPicPr>
          <p:cNvPr id="23" name="Grafik 22">
            <a:extLst>
              <a:ext uri="{FF2B5EF4-FFF2-40B4-BE49-F238E27FC236}">
                <a16:creationId xmlns:a16="http://schemas.microsoft.com/office/drawing/2014/main" id="{A003810A-78BF-EF85-70EC-F5DAA14B8F6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89940" y="1867755"/>
            <a:ext cx="516828" cy="516828"/>
          </a:xfrm>
          <a:prstGeom prst="rect">
            <a:avLst/>
          </a:prstGeom>
        </p:spPr>
      </p:pic>
      <p:pic>
        <p:nvPicPr>
          <p:cNvPr id="28" name="Grafik 27">
            <a:extLst>
              <a:ext uri="{FF2B5EF4-FFF2-40B4-BE49-F238E27FC236}">
                <a16:creationId xmlns:a16="http://schemas.microsoft.com/office/drawing/2014/main" id="{4A37742C-5030-1E22-673F-6B64D380718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7006" y="1867755"/>
            <a:ext cx="516828" cy="516828"/>
          </a:xfrm>
          <a:prstGeom prst="rect">
            <a:avLst/>
          </a:prstGeom>
        </p:spPr>
      </p:pic>
      <p:pic>
        <p:nvPicPr>
          <p:cNvPr id="34" name="Grafik 33">
            <a:extLst>
              <a:ext uri="{FF2B5EF4-FFF2-40B4-BE49-F238E27FC236}">
                <a16:creationId xmlns:a16="http://schemas.microsoft.com/office/drawing/2014/main" id="{BA98640C-B57A-375D-14DD-961BF529512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6633" y="4931598"/>
            <a:ext cx="473465" cy="473465"/>
          </a:xfrm>
          <a:prstGeom prst="rect">
            <a:avLst/>
          </a:prstGeom>
        </p:spPr>
      </p:pic>
      <p:pic>
        <p:nvPicPr>
          <p:cNvPr id="36" name="Grafik 35">
            <a:extLst>
              <a:ext uri="{FF2B5EF4-FFF2-40B4-BE49-F238E27FC236}">
                <a16:creationId xmlns:a16="http://schemas.microsoft.com/office/drawing/2014/main" id="{C60A781D-20E9-592D-45B6-39962417E10C}"/>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77325" y="1815638"/>
            <a:ext cx="557284" cy="557284"/>
          </a:xfrm>
          <a:prstGeom prst="rect">
            <a:avLst/>
          </a:prstGeom>
        </p:spPr>
      </p:pic>
    </p:spTree>
    <p:extLst>
      <p:ext uri="{BB962C8B-B14F-4D97-AF65-F5344CB8AC3E}">
        <p14:creationId xmlns:p14="http://schemas.microsoft.com/office/powerpoint/2010/main" val="3263303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4B4A3">
            <a:alpha val="10000"/>
          </a:srgbClr>
        </a:solidFill>
        <a:effectLst/>
      </p:bgPr>
    </p:bg>
    <p:spTree>
      <p:nvGrpSpPr>
        <p:cNvPr id="1" name="">
          <a:extLst>
            <a:ext uri="{FF2B5EF4-FFF2-40B4-BE49-F238E27FC236}">
              <a16:creationId xmlns:a16="http://schemas.microsoft.com/office/drawing/2014/main" id="{E9EDD5E0-CDF6-85D6-C726-F3F464DA67DE}"/>
            </a:ext>
          </a:extLst>
        </p:cNvPr>
        <p:cNvGrpSpPr/>
        <p:nvPr/>
      </p:nvGrpSpPr>
      <p:grpSpPr>
        <a:xfrm>
          <a:off x="0" y="0"/>
          <a:ext cx="0" cy="0"/>
          <a:chOff x="0" y="0"/>
          <a:chExt cx="0" cy="0"/>
        </a:xfrm>
      </p:grpSpPr>
      <p:sp>
        <p:nvSpPr>
          <p:cNvPr id="11" name="Titel 1">
            <a:extLst>
              <a:ext uri="{FF2B5EF4-FFF2-40B4-BE49-F238E27FC236}">
                <a16:creationId xmlns:a16="http://schemas.microsoft.com/office/drawing/2014/main" id="{8E86B45E-B1A5-EED2-E587-A60DF3A261C1}"/>
              </a:ext>
            </a:extLst>
          </p:cNvPr>
          <p:cNvSpPr>
            <a:spLocks noGrp="1"/>
          </p:cNvSpPr>
          <p:nvPr>
            <p:ph type="title"/>
          </p:nvPr>
        </p:nvSpPr>
        <p:spPr>
          <a:xfrm>
            <a:off x="342352" y="450875"/>
            <a:ext cx="10571803" cy="707886"/>
          </a:xfrm>
        </p:spPr>
        <p:txBody>
          <a:bodyPr>
            <a:normAutofit fontScale="90000"/>
          </a:bodyPr>
          <a:lstStyle/>
          <a:p>
            <a:pPr>
              <a:lnSpc>
                <a:spcPct val="100000"/>
              </a:lnSpc>
            </a:pPr>
            <a:r>
              <a:rPr lang="da-DK" sz="1600" b="0">
                <a:solidFill>
                  <a:srgbClr val="000000"/>
                </a:solidFill>
                <a:latin typeface="Avenir Next"/>
              </a:rPr>
              <a:t>Vejledning:</a:t>
            </a:r>
            <a:br>
              <a:rPr lang="da-DK" sz="2900" b="0">
                <a:latin typeface="Avenir Next"/>
              </a:rPr>
            </a:br>
            <a:r>
              <a:rPr lang="da-DK" sz="2900">
                <a:latin typeface="Avenir Next"/>
              </a:rPr>
              <a:t>Værktøj 2: Fire forandringsbalancer</a:t>
            </a:r>
            <a:endParaRPr lang="da-DK" sz="2900" b="1">
              <a:highlight>
                <a:srgbClr val="FFFF00"/>
              </a:highlight>
              <a:latin typeface="Avenir Next"/>
            </a:endParaRPr>
          </a:p>
        </p:txBody>
      </p:sp>
      <p:sp>
        <p:nvSpPr>
          <p:cNvPr id="10" name="Pladsholder til indhold 2">
            <a:extLst>
              <a:ext uri="{FF2B5EF4-FFF2-40B4-BE49-F238E27FC236}">
                <a16:creationId xmlns:a16="http://schemas.microsoft.com/office/drawing/2014/main" id="{F6762CA5-21EA-1B58-4944-C84A5BD037C7}"/>
              </a:ext>
            </a:extLst>
          </p:cNvPr>
          <p:cNvSpPr txBox="1">
            <a:spLocks/>
          </p:cNvSpPr>
          <p:nvPr/>
        </p:nvSpPr>
        <p:spPr>
          <a:xfrm>
            <a:off x="983639" y="1386887"/>
            <a:ext cx="808740" cy="237909"/>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400" b="1" i="0" u="none" strike="noStrike" kern="1200" cap="none" spc="0" normalizeH="0" baseline="0" noProof="0">
                <a:ln>
                  <a:noFill/>
                </a:ln>
                <a:solidFill>
                  <a:srgbClr val="2AB4A3"/>
                </a:solidFill>
                <a:effectLst/>
                <a:uLnTx/>
                <a:uFillTx/>
                <a:latin typeface="Avenir Next"/>
                <a:ea typeface="+mn-ea"/>
                <a:cs typeface="+mn-cs"/>
              </a:rPr>
              <a:t>Formål</a:t>
            </a:r>
            <a:endParaRPr kumimoji="0" lang="da-DK" sz="1400" b="1" i="0" u="none" strike="noStrike" kern="1200" cap="none" spc="0" normalizeH="0" baseline="0" noProof="0">
              <a:ln>
                <a:noFill/>
              </a:ln>
              <a:solidFill>
                <a:srgbClr val="2AB4A3"/>
              </a:solidFill>
              <a:effectLst/>
              <a:uLnTx/>
              <a:uFillTx/>
              <a:latin typeface="Avenir Next" panose="020B0503020202020204" pitchFamily="34" charset="0"/>
              <a:ea typeface="+mn-ea"/>
              <a:cs typeface="+mn-cs"/>
            </a:endParaRPr>
          </a:p>
        </p:txBody>
      </p:sp>
      <p:sp>
        <p:nvSpPr>
          <p:cNvPr id="52" name="Pladsholder til indhold 2">
            <a:extLst>
              <a:ext uri="{FF2B5EF4-FFF2-40B4-BE49-F238E27FC236}">
                <a16:creationId xmlns:a16="http://schemas.microsoft.com/office/drawing/2014/main" id="{623F9C8C-0DEA-0252-7142-8EC97B9C336A}"/>
              </a:ext>
            </a:extLst>
          </p:cNvPr>
          <p:cNvSpPr txBox="1">
            <a:spLocks/>
          </p:cNvSpPr>
          <p:nvPr/>
        </p:nvSpPr>
        <p:spPr>
          <a:xfrm>
            <a:off x="443475" y="1771841"/>
            <a:ext cx="3130541" cy="18644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pPr>
            <a:r>
              <a:rPr lang="da-DK" sz="1200">
                <a:latin typeface="Avenir Next"/>
                <a:cs typeface="Times New Roman"/>
              </a:rPr>
              <a:t>At afstemme, hvor I står i forhold til centrale spørgsmål om kommende AI-forandringer: investeringer, gevinster, tempo og tilgang.</a:t>
            </a:r>
          </a:p>
          <a:p>
            <a:pPr marL="171450" indent="-171450">
              <a:lnSpc>
                <a:spcPct val="100000"/>
              </a:lnSpc>
            </a:pPr>
            <a:r>
              <a:rPr lang="da-DK" sz="1200">
                <a:latin typeface="Avenir Next"/>
                <a:cs typeface="Times New Roman"/>
              </a:rPr>
              <a:t>At styrke sammenhængen i jeres AI-indsats, så den er lettere at kommunikere tydeligt.</a:t>
            </a:r>
          </a:p>
        </p:txBody>
      </p:sp>
      <p:sp>
        <p:nvSpPr>
          <p:cNvPr id="46" name="Tekstfelt 45">
            <a:extLst>
              <a:ext uri="{FF2B5EF4-FFF2-40B4-BE49-F238E27FC236}">
                <a16:creationId xmlns:a16="http://schemas.microsoft.com/office/drawing/2014/main" id="{666F984C-5600-3AA7-4305-681FFDABE0CF}"/>
              </a:ext>
            </a:extLst>
          </p:cNvPr>
          <p:cNvSpPr txBox="1"/>
          <p:nvPr/>
        </p:nvSpPr>
        <p:spPr>
          <a:xfrm>
            <a:off x="987656" y="3865569"/>
            <a:ext cx="162604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2AB4A3"/>
                </a:solidFill>
                <a:effectLst/>
                <a:uLnTx/>
                <a:uFillTx/>
                <a:latin typeface="Avenir Next" panose="020B0503020202020204" pitchFamily="34" charset="0"/>
                <a:ea typeface="+mn-ea"/>
                <a:cs typeface="+mn-cs"/>
              </a:rPr>
              <a:t>Anvendelse</a:t>
            </a:r>
            <a:endParaRPr kumimoji="0" lang="da-DK" sz="1400" b="0" i="0" u="none" strike="noStrike" kern="1200" cap="none" spc="0" normalizeH="0" baseline="0" noProof="0">
              <a:ln>
                <a:noFill/>
              </a:ln>
              <a:solidFill>
                <a:srgbClr val="2AB4A3"/>
              </a:solidFill>
              <a:effectLst/>
              <a:uLnTx/>
              <a:uFillTx/>
              <a:latin typeface="Avenir Next"/>
              <a:ea typeface="+mn-ea"/>
              <a:cs typeface="+mn-cs"/>
            </a:endParaRPr>
          </a:p>
        </p:txBody>
      </p:sp>
      <p:sp>
        <p:nvSpPr>
          <p:cNvPr id="13" name="Tekstfelt 12">
            <a:extLst>
              <a:ext uri="{FF2B5EF4-FFF2-40B4-BE49-F238E27FC236}">
                <a16:creationId xmlns:a16="http://schemas.microsoft.com/office/drawing/2014/main" id="{3E6849F6-66F7-1BDF-9D8B-647F0B933D27}"/>
              </a:ext>
            </a:extLst>
          </p:cNvPr>
          <p:cNvSpPr txBox="1"/>
          <p:nvPr/>
        </p:nvSpPr>
        <p:spPr>
          <a:xfrm>
            <a:off x="443475" y="4249329"/>
            <a:ext cx="2855838" cy="1754326"/>
          </a:xfrm>
          <a:prstGeom prst="rect">
            <a:avLst/>
          </a:prstGeom>
          <a:noFill/>
        </p:spPr>
        <p:txBody>
          <a:bodyPr wrap="square" lIns="91440" tIns="45720" rIns="91440" bIns="45720" anchor="t">
            <a:spAutoFit/>
          </a:bodyPr>
          <a:lstStyle/>
          <a:p>
            <a:pPr lvl="0"/>
            <a:r>
              <a:rPr lang="da-DK" sz="1200" b="1"/>
              <a:t>Målgruppe </a:t>
            </a:r>
            <a:r>
              <a:rPr lang="da-DK" sz="1200" i="1"/>
              <a:t>- </a:t>
            </a:r>
            <a:r>
              <a:rPr lang="da-DK" sz="1200" b="1"/>
              <a:t>strategiske niveau:</a:t>
            </a:r>
            <a:endParaRPr kumimoji="0" lang="da-DK" sz="1200" b="0" i="0" u="none" strike="noStrike" kern="1200" cap="none" spc="0" normalizeH="0" baseline="0" noProof="0">
              <a:ln>
                <a:noFill/>
              </a:ln>
              <a:solidFill>
                <a:srgbClr val="000000"/>
              </a:solidFill>
              <a:effectLst/>
              <a:uLnTx/>
              <a:uFillTx/>
              <a:latin typeface="Avenir Next"/>
              <a:ea typeface="+mn-ea"/>
              <a:cs typeface="+mn-cs"/>
            </a:endParaRPr>
          </a:p>
          <a:p>
            <a:pPr marL="0" marR="0" lvl="0" indent="0" algn="l" defTabSz="914400" rtl="0" eaLnBrk="1" fontAlgn="auto" latinLnBrk="0" hangingPunct="1">
              <a:spcBef>
                <a:spcPts val="0"/>
              </a:spcBef>
              <a:spcAft>
                <a:spcPts val="0"/>
              </a:spcAft>
              <a:buClrTx/>
              <a:buSzTx/>
              <a:buFontTx/>
              <a:buNone/>
              <a:tabLst/>
              <a:defRPr/>
            </a:pPr>
            <a:r>
              <a:rPr kumimoji="0" lang="da-DK" sz="1200" b="0" i="0" u="none" strike="noStrike" kern="1200" cap="none" spc="0" normalizeH="0" baseline="0" noProof="0">
                <a:ln>
                  <a:noFill/>
                </a:ln>
                <a:solidFill>
                  <a:srgbClr val="000000"/>
                </a:solidFill>
                <a:effectLst/>
                <a:uLnTx/>
                <a:uFillTx/>
                <a:latin typeface="Avenir Next"/>
                <a:ea typeface="+mn-ea"/>
                <a:cs typeface="+mn-cs"/>
              </a:rPr>
              <a:t>Ledere, chefer og direktører.</a:t>
            </a:r>
            <a:br>
              <a:rPr kumimoji="0" lang="da-DK" sz="1200" b="0" i="0" u="none" strike="noStrike" kern="1200" cap="none" spc="0" normalizeH="0" baseline="0" noProof="0">
                <a:ln>
                  <a:noFill/>
                </a:ln>
                <a:solidFill>
                  <a:srgbClr val="000000"/>
                </a:solidFill>
                <a:effectLst/>
                <a:uLnTx/>
                <a:uFillTx/>
                <a:latin typeface="Avenir Next"/>
                <a:ea typeface="+mn-ea"/>
                <a:cs typeface="+mn-cs"/>
              </a:rPr>
            </a:br>
            <a:endParaRPr kumimoji="0" lang="da-DK" sz="1200" b="0" i="0" u="none" strike="noStrike" kern="1200" cap="none" spc="0" normalizeH="0" baseline="0" noProof="0">
              <a:ln>
                <a:noFill/>
              </a:ln>
              <a:solidFill>
                <a:srgbClr val="000000"/>
              </a:solidFill>
              <a:effectLst/>
              <a:uLnTx/>
              <a:uFillTx/>
              <a:latin typeface="Avenir Next"/>
              <a:ea typeface="+mn-ea"/>
              <a:cs typeface="+mn-cs"/>
            </a:endParaRPr>
          </a:p>
          <a:p>
            <a:pPr marL="0" marR="0" lvl="0" indent="0" algn="l" defTabSz="914400" rtl="0" eaLnBrk="1" fontAlgn="auto" latinLnBrk="0" hangingPunct="1">
              <a:spcBef>
                <a:spcPts val="0"/>
              </a:spcBef>
              <a:spcAft>
                <a:spcPts val="0"/>
              </a:spcAft>
              <a:buClrTx/>
              <a:buSzTx/>
              <a:buFontTx/>
              <a:buNone/>
              <a:tabLst/>
              <a:defRPr/>
            </a:pPr>
            <a:r>
              <a:rPr kumimoji="0" lang="da-DK" sz="1200" b="1" i="0" u="none" strike="noStrike" kern="1200" cap="none" spc="0" normalizeH="0" baseline="0" noProof="0">
                <a:ln>
                  <a:noFill/>
                </a:ln>
                <a:solidFill>
                  <a:srgbClr val="000000"/>
                </a:solidFill>
                <a:effectLst/>
                <a:uLnTx/>
                <a:uFillTx/>
                <a:latin typeface="Avenir Next"/>
                <a:ea typeface="+mn-ea"/>
                <a:cs typeface="+mn-cs"/>
              </a:rPr>
              <a:t>Anledning</a:t>
            </a:r>
            <a:r>
              <a:rPr kumimoji="0" lang="da-DK" sz="1200" b="0" i="0" u="none" strike="noStrike" kern="1200" cap="none" spc="0" normalizeH="0" baseline="0" noProof="0">
                <a:ln>
                  <a:noFill/>
                </a:ln>
                <a:solidFill>
                  <a:srgbClr val="000000"/>
                </a:solidFill>
                <a:effectLst/>
                <a:uLnTx/>
                <a:uFillTx/>
                <a:latin typeface="Avenir Next"/>
                <a:ea typeface="+mn-ea"/>
                <a:cs typeface="+mn-cs"/>
              </a:rPr>
              <a:t>: Strategiske drøftelser i hele ledelseskæden og/eller blandt kommunalpolitikere.</a:t>
            </a:r>
          </a:p>
          <a:p>
            <a:pPr marL="0" marR="0" lvl="0" indent="0" algn="l" defTabSz="914400" rtl="0" eaLnBrk="1" fontAlgn="auto" latinLnBrk="0" hangingPunct="1">
              <a:spcBef>
                <a:spcPts val="0"/>
              </a:spcBef>
              <a:spcAft>
                <a:spcPts val="0"/>
              </a:spcAft>
              <a:buClrTx/>
              <a:buSzTx/>
              <a:buFontTx/>
              <a:buNone/>
              <a:tabLst/>
              <a:defRPr/>
            </a:pPr>
            <a:br>
              <a:rPr kumimoji="0" lang="da-DK" sz="1200" b="1" i="0" u="none" strike="noStrike" kern="1200" cap="none" spc="0" normalizeH="0" baseline="0" noProof="0">
                <a:ln>
                  <a:noFill/>
                </a:ln>
                <a:solidFill>
                  <a:srgbClr val="000000"/>
                </a:solidFill>
                <a:effectLst/>
                <a:uLnTx/>
                <a:uFillTx/>
                <a:latin typeface="Avenir Next"/>
                <a:ea typeface="+mn-ea"/>
                <a:cs typeface="+mn-cs"/>
              </a:rPr>
            </a:br>
            <a:r>
              <a:rPr kumimoji="0" lang="da-DK" sz="1200" b="1" i="0" u="none" strike="noStrike" kern="1200" cap="none" spc="0" normalizeH="0" baseline="0" noProof="0">
                <a:ln>
                  <a:noFill/>
                </a:ln>
                <a:solidFill>
                  <a:srgbClr val="000000"/>
                </a:solidFill>
                <a:effectLst/>
                <a:uLnTx/>
                <a:uFillTx/>
                <a:latin typeface="Avenir Next"/>
                <a:ea typeface="+mn-ea"/>
                <a:cs typeface="+mn-cs"/>
              </a:rPr>
              <a:t>Tid</a:t>
            </a:r>
            <a:r>
              <a:rPr kumimoji="0" lang="da-DK" sz="1200" b="0" i="0" u="none" strike="noStrike" kern="1200" cap="none" spc="0" normalizeH="0" baseline="0" noProof="0">
                <a:ln>
                  <a:noFill/>
                </a:ln>
                <a:solidFill>
                  <a:srgbClr val="000000"/>
                </a:solidFill>
                <a:effectLst/>
                <a:uLnTx/>
                <a:uFillTx/>
                <a:latin typeface="Avenir Next"/>
                <a:ea typeface="+mn-ea"/>
                <a:cs typeface="+mn-cs"/>
              </a:rPr>
              <a:t>: 60 min.</a:t>
            </a:r>
            <a:endParaRPr kumimoji="0" lang="en-US" sz="1200" b="0" i="0" u="none" strike="noStrike" kern="1200" cap="none" spc="0" normalizeH="0" baseline="0" noProof="0">
              <a:ln>
                <a:noFill/>
              </a:ln>
              <a:solidFill>
                <a:srgbClr val="000000"/>
              </a:solidFill>
              <a:effectLst/>
              <a:uLnTx/>
              <a:uFillTx/>
              <a:latin typeface="Avenir Next"/>
              <a:ea typeface="+mn-ea"/>
              <a:cs typeface="+mn-cs"/>
            </a:endParaRPr>
          </a:p>
          <a:p>
            <a:pPr marL="0" marR="0" lvl="0" indent="0" algn="l" defTabSz="914400" rtl="0" eaLnBrk="1" fontAlgn="auto" latinLnBrk="0" hangingPunct="1">
              <a:spcBef>
                <a:spcPts val="0"/>
              </a:spcBef>
              <a:spcAft>
                <a:spcPts val="0"/>
              </a:spcAft>
              <a:buClrTx/>
              <a:buSzTx/>
              <a:buFontTx/>
              <a:buNone/>
              <a:tabLst/>
              <a:defRPr/>
            </a:pPr>
            <a:endParaRPr kumimoji="0" lang="da-DK" sz="1200" b="0" i="0" u="none" strike="noStrike" kern="1200" cap="none" spc="0" normalizeH="0" baseline="0" noProof="0">
              <a:ln>
                <a:noFill/>
              </a:ln>
              <a:solidFill>
                <a:srgbClr val="FF0000"/>
              </a:solidFill>
              <a:effectLst/>
              <a:uLnTx/>
              <a:uFillTx/>
              <a:latin typeface="Avenir Next" panose="020B0503020202020204" pitchFamily="34" charset="0"/>
              <a:ea typeface="+mn-ea"/>
              <a:cs typeface="+mn-cs"/>
            </a:endParaRPr>
          </a:p>
        </p:txBody>
      </p:sp>
      <p:sp>
        <p:nvSpPr>
          <p:cNvPr id="4" name="Rektangel 3">
            <a:extLst>
              <a:ext uri="{FF2B5EF4-FFF2-40B4-BE49-F238E27FC236}">
                <a16:creationId xmlns:a16="http://schemas.microsoft.com/office/drawing/2014/main" id="{59BC5AA9-61C8-740B-20A6-82F652515143}"/>
              </a:ext>
              <a:ext uri="{C183D7F6-B498-43B3-948B-1728B52AA6E4}">
                <adec:decorative xmlns:adec="http://schemas.microsoft.com/office/drawing/2017/decorative" val="1"/>
              </a:ext>
            </a:extLst>
          </p:cNvPr>
          <p:cNvSpPr/>
          <p:nvPr/>
        </p:nvSpPr>
        <p:spPr>
          <a:xfrm>
            <a:off x="3775843" y="1358429"/>
            <a:ext cx="4639052" cy="5501528"/>
          </a:xfrm>
          <a:prstGeom prst="rect">
            <a:avLst/>
          </a:prstGeom>
          <a:solidFill>
            <a:srgbClr val="14B4A3"/>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7030A0"/>
              </a:solidFill>
              <a:effectLst/>
              <a:uLnTx/>
              <a:uFillTx/>
              <a:latin typeface="Avenir Next"/>
              <a:ea typeface="+mn-ea"/>
              <a:cs typeface="+mn-cs"/>
            </a:endParaRPr>
          </a:p>
        </p:txBody>
      </p:sp>
      <p:sp>
        <p:nvSpPr>
          <p:cNvPr id="17" name="Pladsholder til indhold 2">
            <a:extLst>
              <a:ext uri="{FF2B5EF4-FFF2-40B4-BE49-F238E27FC236}">
                <a16:creationId xmlns:a16="http://schemas.microsoft.com/office/drawing/2014/main" id="{98DAC5BB-AC6C-6F94-2BCF-7458C4235FFB}"/>
              </a:ext>
            </a:extLst>
          </p:cNvPr>
          <p:cNvSpPr txBox="1">
            <a:spLocks/>
          </p:cNvSpPr>
          <p:nvPr/>
        </p:nvSpPr>
        <p:spPr>
          <a:xfrm>
            <a:off x="4460151" y="1552998"/>
            <a:ext cx="2546985" cy="46396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400" b="1" i="0" u="none" strike="noStrike" kern="1200" cap="none" spc="0" normalizeH="0" baseline="0" noProof="0">
                <a:ln>
                  <a:noFill/>
                </a:ln>
                <a:solidFill>
                  <a:srgbClr val="FDF4EE"/>
                </a:solidFill>
                <a:effectLst/>
                <a:uLnTx/>
                <a:uFillTx/>
                <a:latin typeface="Avenir Next" panose="020B0503020202020204" pitchFamily="34" charset="0"/>
                <a:ea typeface="+mn-ea"/>
                <a:cs typeface="+mn-cs"/>
              </a:rPr>
              <a:t>Værktøjet trin for trin</a:t>
            </a:r>
          </a:p>
        </p:txBody>
      </p:sp>
      <p:sp>
        <p:nvSpPr>
          <p:cNvPr id="9" name="Pladsholder til indhold 2">
            <a:extLst>
              <a:ext uri="{FF2B5EF4-FFF2-40B4-BE49-F238E27FC236}">
                <a16:creationId xmlns:a16="http://schemas.microsoft.com/office/drawing/2014/main" id="{48ED2904-A2AD-C743-B315-0EC099D88281}"/>
              </a:ext>
            </a:extLst>
          </p:cNvPr>
          <p:cNvSpPr txBox="1">
            <a:spLocks/>
          </p:cNvSpPr>
          <p:nvPr/>
        </p:nvSpPr>
        <p:spPr>
          <a:xfrm>
            <a:off x="4203091" y="2167412"/>
            <a:ext cx="3776671" cy="3981139"/>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FFFFFF"/>
                </a:solidFill>
                <a:effectLst/>
                <a:uLnTx/>
                <a:uFillTx/>
                <a:latin typeface="Avenir Next"/>
                <a:ea typeface="+mn-lt"/>
                <a:cs typeface="+mn-lt"/>
              </a:rPr>
              <a:t>Print værktøjet ud eller udfyld det digitalt </a:t>
            </a:r>
            <a:endParaRPr kumimoji="0" lang="da-DK" sz="2800" b="0" i="0" u="none" strike="noStrike" kern="1200" cap="none" spc="0" normalizeH="0" baseline="0" noProof="0">
              <a:ln>
                <a:noFill/>
              </a:ln>
              <a:solidFill>
                <a:srgbClr val="FFFFFF"/>
              </a:solidFill>
              <a:effectLst/>
              <a:uLnTx/>
              <a:uFillTx/>
              <a:latin typeface="Avenir Next"/>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FFFFFF"/>
                </a:solidFill>
                <a:effectLst/>
                <a:uLnTx/>
                <a:uFillTx/>
                <a:latin typeface="Avenir Next"/>
                <a:ea typeface="+mn-ea"/>
                <a:cs typeface="+mn-cs"/>
              </a:rPr>
              <a:t>Introducér de fire forandringsbalancer.</a:t>
            </a:r>
            <a:endParaRPr kumimoji="0" lang="da-DK" sz="2800" b="0" i="0" u="none" strike="noStrike" kern="1200" cap="none" spc="0" normalizeH="0" baseline="0" noProof="0">
              <a:ln>
                <a:noFill/>
              </a:ln>
              <a:solidFill>
                <a:srgbClr val="FFFFFF"/>
              </a:solidFill>
              <a:effectLst/>
              <a:uLnTx/>
              <a:uFillTx/>
              <a:latin typeface="Avenir Next"/>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FFFFFF"/>
                </a:solidFill>
                <a:effectLst/>
                <a:uLnTx/>
                <a:uFillTx/>
                <a:latin typeface="Avenir Next"/>
                <a:ea typeface="+mn-ea"/>
                <a:cs typeface="+mn-cs"/>
              </a:rPr>
              <a:t>Bed deltagerne placere markøren ud for hver balance – enten individuelt, i mindre grupper eller i en fælles dialog.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FFFFFF"/>
                </a:solidFill>
                <a:effectLst/>
                <a:uLnTx/>
                <a:uFillTx/>
                <a:latin typeface="Avenir Next"/>
                <a:ea typeface="+mn-ea"/>
                <a:cs typeface="+mn-cs"/>
              </a:rPr>
              <a:t>Skab et fælles overblik over placeringerne på alle fire spørgsmål. </a:t>
            </a:r>
            <a:br>
              <a:rPr kumimoji="0" lang="da-DK" sz="1200" b="0" i="0" u="none" strike="noStrike" kern="1200" cap="none" spc="0" normalizeH="0" baseline="0" noProof="0">
                <a:ln>
                  <a:noFill/>
                </a:ln>
                <a:solidFill>
                  <a:srgbClr val="000000"/>
                </a:solidFill>
                <a:effectLst/>
                <a:uLnTx/>
                <a:uFillTx/>
                <a:latin typeface="Avenir Next"/>
                <a:ea typeface="+mn-ea"/>
                <a:cs typeface="+mn-cs"/>
              </a:rPr>
            </a:br>
            <a:br>
              <a:rPr kumimoji="0" lang="da-DK" sz="1200" b="0" i="0" u="none" strike="noStrike" kern="1200" cap="none" spc="0" normalizeH="0" baseline="0" noProof="0">
                <a:ln>
                  <a:noFill/>
                </a:ln>
                <a:solidFill>
                  <a:srgbClr val="000000"/>
                </a:solidFill>
                <a:effectLst/>
                <a:uLnTx/>
                <a:uFillTx/>
                <a:latin typeface="Avenir Next"/>
                <a:ea typeface="+mn-ea"/>
                <a:cs typeface="+mn-cs"/>
              </a:rPr>
            </a:br>
            <a:r>
              <a:rPr kumimoji="0" lang="da-DK" sz="1200" b="0" i="1" u="none" strike="noStrike" kern="1200" cap="none" spc="0" normalizeH="0" baseline="0" noProof="0">
                <a:ln>
                  <a:noFill/>
                </a:ln>
                <a:solidFill>
                  <a:srgbClr val="FFFFFF"/>
                </a:solidFill>
                <a:effectLst/>
                <a:uLnTx/>
                <a:uFillTx/>
                <a:latin typeface="Avenir Next"/>
                <a:ea typeface="+mn-ea"/>
                <a:cs typeface="+mn-cs"/>
              </a:rPr>
              <a:t>Spørg ind, hvis der er store forskelle på, hvor markørerne er placeret, så I får forskellige argumenter frem. Prøv at formulere en balanceret tilgang eller "en tredje vej".</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FFFFFF"/>
                </a:solidFill>
                <a:effectLst/>
                <a:uLnTx/>
                <a:uFillTx/>
                <a:latin typeface="Avenir Next"/>
                <a:ea typeface="+mn-ea"/>
                <a:cs typeface="+mn-cs"/>
              </a:rPr>
              <a:t>Invitér deltagerne til at se på tværs af de fire forandringsbalancer: Er der sammenhæng i den overordnede tilgang til AI-forandringerne.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FFFFFF"/>
                </a:solidFill>
                <a:effectLst/>
                <a:uLnTx/>
                <a:uFillTx/>
                <a:latin typeface="Avenir Next"/>
                <a:ea typeface="+mn-ea"/>
                <a:cs typeface="+mn-cs"/>
              </a:rPr>
              <a:t>Brug den udfyldte skabelon som afsæt for at kvalificere fortællingen om AI-arbejdet i jeres kommune.</a:t>
            </a:r>
          </a:p>
        </p:txBody>
      </p:sp>
      <p:sp>
        <p:nvSpPr>
          <p:cNvPr id="8" name="Pladsholder til indhold 2">
            <a:extLst>
              <a:ext uri="{FF2B5EF4-FFF2-40B4-BE49-F238E27FC236}">
                <a16:creationId xmlns:a16="http://schemas.microsoft.com/office/drawing/2014/main" id="{6415D58F-44E9-FDAC-79F6-6899775E4E59}"/>
              </a:ext>
            </a:extLst>
          </p:cNvPr>
          <p:cNvSpPr txBox="1">
            <a:spLocks/>
          </p:cNvSpPr>
          <p:nvPr/>
        </p:nvSpPr>
        <p:spPr>
          <a:xfrm>
            <a:off x="8743901" y="1494677"/>
            <a:ext cx="3025793" cy="458189"/>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400" b="1" i="0" u="none" strike="noStrike" kern="1200" cap="none" spc="0" normalizeH="0" baseline="0" noProof="0">
                <a:ln>
                  <a:noFill/>
                </a:ln>
                <a:solidFill>
                  <a:srgbClr val="2AB4A3"/>
                </a:solidFill>
                <a:effectLst/>
                <a:uLnTx/>
                <a:uFillTx/>
                <a:latin typeface="Avenir Next"/>
                <a:ea typeface="+mn-ea"/>
                <a:cs typeface="+mn-cs"/>
              </a:rPr>
              <a:t>Faciliteringstips</a:t>
            </a:r>
            <a:endParaRPr kumimoji="0" lang="da-DK" sz="1400" b="1" i="0" u="none" strike="noStrike" kern="1200" cap="none" spc="0" normalizeH="0" baseline="0" noProof="0">
              <a:ln>
                <a:noFill/>
              </a:ln>
              <a:solidFill>
                <a:srgbClr val="2AB4A3"/>
              </a:solidFill>
              <a:effectLst/>
              <a:uLnTx/>
              <a:uFillTx/>
              <a:latin typeface="Avenir Next" panose="020B0503020202020204" pitchFamily="34" charset="0"/>
              <a:ea typeface="+mn-ea"/>
              <a:cs typeface="+mn-cs"/>
            </a:endParaRPr>
          </a:p>
        </p:txBody>
      </p:sp>
      <p:sp>
        <p:nvSpPr>
          <p:cNvPr id="27" name="Pladsholder til indhold 2">
            <a:extLst>
              <a:ext uri="{FF2B5EF4-FFF2-40B4-BE49-F238E27FC236}">
                <a16:creationId xmlns:a16="http://schemas.microsoft.com/office/drawing/2014/main" id="{E1801F8D-E046-236B-528B-A191F056EA76}"/>
              </a:ext>
            </a:extLst>
          </p:cNvPr>
          <p:cNvSpPr txBox="1">
            <a:spLocks/>
          </p:cNvSpPr>
          <p:nvPr/>
        </p:nvSpPr>
        <p:spPr>
          <a:xfrm>
            <a:off x="8740542" y="2003113"/>
            <a:ext cx="2925830" cy="2902022"/>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srgbClr val="000000"/>
                </a:solidFill>
                <a:effectLst/>
                <a:uLnTx/>
                <a:uFillTx/>
                <a:latin typeface="Avenir Next"/>
                <a:ea typeface="Times New Roman" panose="02020603050405020304" pitchFamily="18" charset="0"/>
                <a:cs typeface="Times New Roman"/>
              </a:rPr>
              <a:t>Balancerne er opstillet som modsætninger mellem to poler. Men der kan være et potentiale i at prøve at forene dem i et 'både-og' eller en gylden middelvej.</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srgbClr val="000000"/>
                </a:solidFill>
                <a:effectLst/>
                <a:uLnTx/>
                <a:uFillTx/>
                <a:latin typeface="Avenir Next"/>
                <a:ea typeface="Times New Roman" panose="02020603050405020304" pitchFamily="18" charset="0"/>
                <a:cs typeface="Times New Roman"/>
              </a:rPr>
              <a:t>Andre aktører kan inviteres ind til at kvalificere dialogen – eller interviewes på forhånd . De kan fx være borgere, medarbejdere, it-leverandører og understøttende stabsfunktioner</a:t>
            </a:r>
            <a:endParaRPr kumimoji="0" lang="da-DK" sz="1200" b="0" i="0" u="none" strike="noStrike" kern="1200" cap="none" spc="0" normalizeH="0" baseline="0" noProof="0">
              <a:ln>
                <a:noFill/>
              </a:ln>
              <a:solidFill>
                <a:srgbClr val="000000"/>
              </a:solidFill>
              <a:effectLst/>
              <a:uLnTx/>
              <a:uFillTx/>
              <a:latin typeface="Avenir Next" panose="020B0503020202020204" pitchFamily="34" charset="0"/>
              <a:ea typeface="Times New Roman" panose="02020603050405020304" pitchFamily="18" charset="0"/>
              <a:cs typeface="Times New Roman"/>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200" b="1" i="0" u="none" strike="noStrike" kern="1200" cap="none" spc="0" normalizeH="0" baseline="0" noProof="0">
                <a:ln>
                  <a:noFill/>
                </a:ln>
                <a:solidFill>
                  <a:srgbClr val="000000"/>
                </a:solidFill>
                <a:effectLst/>
                <a:uLnTx/>
                <a:uFillTx/>
                <a:latin typeface="Avenir Next"/>
                <a:ea typeface="+mn-ea"/>
                <a:cs typeface="+mn-cs"/>
              </a:rPr>
              <a:t>Variation: </a:t>
            </a:r>
            <a:r>
              <a:rPr kumimoji="0" lang="da-DK" sz="1200" b="0" i="0" u="none" strike="noStrike" kern="1200" cap="none" spc="0" normalizeH="0" baseline="0" noProof="0">
                <a:ln>
                  <a:noFill/>
                </a:ln>
                <a:solidFill>
                  <a:srgbClr val="000000"/>
                </a:solidFill>
                <a:effectLst/>
                <a:uLnTx/>
                <a:uFillTx/>
                <a:latin typeface="Avenir Next"/>
                <a:ea typeface="+mn-ea"/>
                <a:cs typeface="+mn-cs"/>
              </a:rPr>
              <a:t>Værktøjet kan udfyldes af den enkelte deltager som en forberedelse til mødet. </a:t>
            </a:r>
          </a:p>
        </p:txBody>
      </p:sp>
      <p:grpSp>
        <p:nvGrpSpPr>
          <p:cNvPr id="33" name="Gruppe 32">
            <a:extLst>
              <a:ext uri="{FF2B5EF4-FFF2-40B4-BE49-F238E27FC236}">
                <a16:creationId xmlns:a16="http://schemas.microsoft.com/office/drawing/2014/main" id="{C92CE5CC-ED62-0F1F-8ABE-DFE50133F31A}"/>
              </a:ext>
              <a:ext uri="{C183D7F6-B498-43B3-948B-1728B52AA6E4}">
                <adec:decorative xmlns:adec="http://schemas.microsoft.com/office/drawing/2017/decorative" val="1"/>
              </a:ext>
            </a:extLst>
          </p:cNvPr>
          <p:cNvGrpSpPr/>
          <p:nvPr/>
        </p:nvGrpSpPr>
        <p:grpSpPr>
          <a:xfrm>
            <a:off x="517547" y="1402727"/>
            <a:ext cx="398014" cy="285434"/>
            <a:chOff x="524234" y="1386887"/>
            <a:chExt cx="398014" cy="285434"/>
          </a:xfrm>
        </p:grpSpPr>
        <p:sp>
          <p:nvSpPr>
            <p:cNvPr id="16" name="Kombinationstegning 23">
              <a:extLst>
                <a:ext uri="{FF2B5EF4-FFF2-40B4-BE49-F238E27FC236}">
                  <a16:creationId xmlns:a16="http://schemas.microsoft.com/office/drawing/2014/main" id="{7EA1803C-59DA-C546-AD59-F958EA655FF0}"/>
                </a:ext>
              </a:extLst>
            </p:cNvPr>
            <p:cNvSpPr/>
            <p:nvPr/>
          </p:nvSpPr>
          <p:spPr>
            <a:xfrm>
              <a:off x="674595" y="1432909"/>
              <a:ext cx="95713" cy="95713"/>
            </a:xfrm>
            <a:custGeom>
              <a:avLst/>
              <a:gdLst>
                <a:gd name="connsiteX0" fmla="*/ 95713 w 95713"/>
                <a:gd name="connsiteY0" fmla="*/ 47857 h 95713"/>
                <a:gd name="connsiteX1" fmla="*/ 47857 w 95713"/>
                <a:gd name="connsiteY1" fmla="*/ 95713 h 95713"/>
                <a:gd name="connsiteX2" fmla="*/ 0 w 95713"/>
                <a:gd name="connsiteY2" fmla="*/ 47857 h 95713"/>
                <a:gd name="connsiteX3" fmla="*/ 47857 w 95713"/>
                <a:gd name="connsiteY3" fmla="*/ 0 h 95713"/>
                <a:gd name="connsiteX4" fmla="*/ 95713 w 95713"/>
                <a:gd name="connsiteY4" fmla="*/ 47857 h 95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13" h="95713">
                  <a:moveTo>
                    <a:pt x="95713" y="47857"/>
                  </a:moveTo>
                  <a:cubicBezTo>
                    <a:pt x="95713" y="74287"/>
                    <a:pt x="74287" y="95713"/>
                    <a:pt x="47857" y="95713"/>
                  </a:cubicBezTo>
                  <a:cubicBezTo>
                    <a:pt x="21426" y="95713"/>
                    <a:pt x="0" y="74287"/>
                    <a:pt x="0" y="47857"/>
                  </a:cubicBezTo>
                  <a:cubicBezTo>
                    <a:pt x="0" y="21426"/>
                    <a:pt x="21426" y="0"/>
                    <a:pt x="47857" y="0"/>
                  </a:cubicBezTo>
                  <a:cubicBezTo>
                    <a:pt x="74287" y="0"/>
                    <a:pt x="95713" y="21426"/>
                    <a:pt x="95713" y="47857"/>
                  </a:cubicBezTo>
                  <a:close/>
                </a:path>
              </a:pathLst>
            </a:custGeom>
            <a:solidFill>
              <a:srgbClr val="13B4A3"/>
            </a:solidFill>
            <a:ln w="4663" cap="flat">
              <a:noFill/>
              <a:prstDash val="solid"/>
              <a:miter/>
            </a:ln>
          </p:spPr>
          <p:txBody>
            <a:bodyPr rtlCol="0" anchor="ctr"/>
            <a:lstStyle/>
            <a:p>
              <a:endParaRPr lang="da-DK"/>
            </a:p>
          </p:txBody>
        </p:sp>
        <p:grpSp>
          <p:nvGrpSpPr>
            <p:cNvPr id="29" name="Gruppe 28">
              <a:extLst>
                <a:ext uri="{FF2B5EF4-FFF2-40B4-BE49-F238E27FC236}">
                  <a16:creationId xmlns:a16="http://schemas.microsoft.com/office/drawing/2014/main" id="{3442091F-59B4-A190-8719-0E609EF33136}"/>
                </a:ext>
              </a:extLst>
            </p:cNvPr>
            <p:cNvGrpSpPr/>
            <p:nvPr/>
          </p:nvGrpSpPr>
          <p:grpSpPr>
            <a:xfrm>
              <a:off x="524234" y="1386887"/>
              <a:ext cx="398014" cy="285434"/>
              <a:chOff x="675623" y="1555127"/>
              <a:chExt cx="398014" cy="285434"/>
            </a:xfrm>
          </p:grpSpPr>
          <p:sp>
            <p:nvSpPr>
              <p:cNvPr id="5" name="Kombinationstegning 18">
                <a:extLst>
                  <a:ext uri="{FF2B5EF4-FFF2-40B4-BE49-F238E27FC236}">
                    <a16:creationId xmlns:a16="http://schemas.microsoft.com/office/drawing/2014/main" id="{668C58CA-FE0A-819F-791E-AE7467BBA31C}"/>
                  </a:ext>
                </a:extLst>
              </p:cNvPr>
              <p:cNvSpPr/>
              <p:nvPr/>
            </p:nvSpPr>
            <p:spPr>
              <a:xfrm>
                <a:off x="789342" y="1760771"/>
                <a:ext cx="170577" cy="60176"/>
              </a:xfrm>
              <a:custGeom>
                <a:avLst/>
                <a:gdLst>
                  <a:gd name="connsiteX0" fmla="*/ 162523 w 170577"/>
                  <a:gd name="connsiteY0" fmla="*/ 36959 h 60176"/>
                  <a:gd name="connsiteX1" fmla="*/ 151151 w 170577"/>
                  <a:gd name="connsiteY1" fmla="*/ 9950 h 60176"/>
                  <a:gd name="connsiteX2" fmla="*/ 148308 w 170577"/>
                  <a:gd name="connsiteY2" fmla="*/ 7107 h 60176"/>
                  <a:gd name="connsiteX3" fmla="*/ 9950 w 170577"/>
                  <a:gd name="connsiteY3" fmla="*/ 0 h 60176"/>
                  <a:gd name="connsiteX4" fmla="*/ 8529 w 170577"/>
                  <a:gd name="connsiteY4" fmla="*/ 948 h 60176"/>
                  <a:gd name="connsiteX5" fmla="*/ 0 w 170577"/>
                  <a:gd name="connsiteY5" fmla="*/ 17532 h 60176"/>
                  <a:gd name="connsiteX6" fmla="*/ 0 w 170577"/>
                  <a:gd name="connsiteY6" fmla="*/ 60176 h 60176"/>
                  <a:gd name="connsiteX7" fmla="*/ 170578 w 170577"/>
                  <a:gd name="connsiteY7" fmla="*/ 60176 h 60176"/>
                  <a:gd name="connsiteX8" fmla="*/ 170578 w 170577"/>
                  <a:gd name="connsiteY8" fmla="*/ 45014 h 60176"/>
                  <a:gd name="connsiteX9" fmla="*/ 162523 w 170577"/>
                  <a:gd name="connsiteY9" fmla="*/ 36959 h 6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577" h="60176">
                    <a:moveTo>
                      <a:pt x="162523" y="36959"/>
                    </a:moveTo>
                    <a:cubicBezTo>
                      <a:pt x="155415" y="29851"/>
                      <a:pt x="151151" y="19901"/>
                      <a:pt x="151151" y="9950"/>
                    </a:cubicBezTo>
                    <a:lnTo>
                      <a:pt x="148308" y="7107"/>
                    </a:lnTo>
                    <a:cubicBezTo>
                      <a:pt x="105190" y="33642"/>
                      <a:pt x="50226" y="30799"/>
                      <a:pt x="9950" y="0"/>
                    </a:cubicBezTo>
                    <a:lnTo>
                      <a:pt x="8529" y="948"/>
                    </a:lnTo>
                    <a:cubicBezTo>
                      <a:pt x="3317" y="4738"/>
                      <a:pt x="0" y="10898"/>
                      <a:pt x="0" y="17532"/>
                    </a:cubicBezTo>
                    <a:lnTo>
                      <a:pt x="0" y="60176"/>
                    </a:lnTo>
                    <a:lnTo>
                      <a:pt x="170578" y="60176"/>
                    </a:lnTo>
                    <a:lnTo>
                      <a:pt x="170578" y="45014"/>
                    </a:lnTo>
                    <a:lnTo>
                      <a:pt x="162523" y="36959"/>
                    </a:lnTo>
                    <a:close/>
                  </a:path>
                </a:pathLst>
              </a:custGeom>
              <a:solidFill>
                <a:srgbClr val="13B4A3"/>
              </a:solidFill>
              <a:ln w="4663" cap="flat">
                <a:noFill/>
                <a:prstDash val="solid"/>
                <a:miter/>
              </a:ln>
            </p:spPr>
            <p:txBody>
              <a:bodyPr rtlCol="0" anchor="ctr"/>
              <a:lstStyle/>
              <a:p>
                <a:endParaRPr lang="da-DK"/>
              </a:p>
            </p:txBody>
          </p:sp>
          <p:sp>
            <p:nvSpPr>
              <p:cNvPr id="7" name="Kombinationstegning 19">
                <a:extLst>
                  <a:ext uri="{FF2B5EF4-FFF2-40B4-BE49-F238E27FC236}">
                    <a16:creationId xmlns:a16="http://schemas.microsoft.com/office/drawing/2014/main" id="{6DA67ADD-6155-C3B7-FBE0-F9401CDA4A3F}"/>
                  </a:ext>
                </a:extLst>
              </p:cNvPr>
              <p:cNvSpPr/>
              <p:nvPr/>
            </p:nvSpPr>
            <p:spPr>
              <a:xfrm>
                <a:off x="963236" y="1572570"/>
                <a:ext cx="67849" cy="84907"/>
              </a:xfrm>
              <a:custGeom>
                <a:avLst/>
                <a:gdLst>
                  <a:gd name="connsiteX0" fmla="*/ 32220 w 67849"/>
                  <a:gd name="connsiteY0" fmla="*/ 84907 h 84907"/>
                  <a:gd name="connsiteX1" fmla="*/ 67283 w 67849"/>
                  <a:gd name="connsiteY1" fmla="*/ 35629 h 84907"/>
                  <a:gd name="connsiteX2" fmla="*/ 18005 w 67849"/>
                  <a:gd name="connsiteY2" fmla="*/ 566 h 84907"/>
                  <a:gd name="connsiteX3" fmla="*/ 0 w 67849"/>
                  <a:gd name="connsiteY3" fmla="*/ 8147 h 84907"/>
                  <a:gd name="connsiteX4" fmla="*/ 32220 w 67849"/>
                  <a:gd name="connsiteY4" fmla="*/ 84907 h 84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49" h="84907">
                    <a:moveTo>
                      <a:pt x="32220" y="84907"/>
                    </a:moveTo>
                    <a:cubicBezTo>
                      <a:pt x="55438" y="81117"/>
                      <a:pt x="71074" y="58847"/>
                      <a:pt x="67283" y="35629"/>
                    </a:cubicBezTo>
                    <a:cubicBezTo>
                      <a:pt x="63493" y="12412"/>
                      <a:pt x="41223" y="-3224"/>
                      <a:pt x="18005" y="566"/>
                    </a:cubicBezTo>
                    <a:cubicBezTo>
                      <a:pt x="11372" y="1514"/>
                      <a:pt x="5212" y="4357"/>
                      <a:pt x="0" y="8147"/>
                    </a:cubicBezTo>
                    <a:cubicBezTo>
                      <a:pt x="19427" y="28996"/>
                      <a:pt x="30799" y="56004"/>
                      <a:pt x="32220" y="84907"/>
                    </a:cubicBezTo>
                    <a:close/>
                  </a:path>
                </a:pathLst>
              </a:custGeom>
              <a:solidFill>
                <a:srgbClr val="13B4A3"/>
              </a:solidFill>
              <a:ln w="4663" cap="flat">
                <a:noFill/>
                <a:prstDash val="solid"/>
                <a:miter/>
              </a:ln>
            </p:spPr>
            <p:txBody>
              <a:bodyPr rtlCol="0" anchor="ctr"/>
              <a:lstStyle/>
              <a:p>
                <a:endParaRPr lang="da-DK"/>
              </a:p>
            </p:txBody>
          </p:sp>
          <p:sp>
            <p:nvSpPr>
              <p:cNvPr id="14" name="Kombinationstegning 20">
                <a:extLst>
                  <a:ext uri="{FF2B5EF4-FFF2-40B4-BE49-F238E27FC236}">
                    <a16:creationId xmlns:a16="http://schemas.microsoft.com/office/drawing/2014/main" id="{12E15F23-C358-58BA-3E8A-8D09515E05B2}"/>
                  </a:ext>
                </a:extLst>
              </p:cNvPr>
              <p:cNvSpPr/>
              <p:nvPr/>
            </p:nvSpPr>
            <p:spPr>
              <a:xfrm>
                <a:off x="977451" y="1669797"/>
                <a:ext cx="96186" cy="84815"/>
              </a:xfrm>
              <a:custGeom>
                <a:avLst/>
                <a:gdLst>
                  <a:gd name="connsiteX0" fmla="*/ 87658 w 96186"/>
                  <a:gd name="connsiteY0" fmla="*/ 25113 h 84815"/>
                  <a:gd name="connsiteX1" fmla="*/ 45961 w 96186"/>
                  <a:gd name="connsiteY1" fmla="*/ 5212 h 84815"/>
                  <a:gd name="connsiteX2" fmla="*/ 18005 w 96186"/>
                  <a:gd name="connsiteY2" fmla="*/ 0 h 84815"/>
                  <a:gd name="connsiteX3" fmla="*/ 0 w 96186"/>
                  <a:gd name="connsiteY3" fmla="*/ 57807 h 84815"/>
                  <a:gd name="connsiteX4" fmla="*/ 2843 w 96186"/>
                  <a:gd name="connsiteY4" fmla="*/ 60650 h 84815"/>
                  <a:gd name="connsiteX5" fmla="*/ 29851 w 96186"/>
                  <a:gd name="connsiteY5" fmla="*/ 72022 h 84815"/>
                  <a:gd name="connsiteX6" fmla="*/ 42644 w 96186"/>
                  <a:gd name="connsiteY6" fmla="*/ 84815 h 84815"/>
                  <a:gd name="connsiteX7" fmla="*/ 96187 w 96186"/>
                  <a:gd name="connsiteY7" fmla="*/ 84815 h 84815"/>
                  <a:gd name="connsiteX8" fmla="*/ 96187 w 96186"/>
                  <a:gd name="connsiteY8" fmla="*/ 42171 h 84815"/>
                  <a:gd name="connsiteX9" fmla="*/ 87658 w 96186"/>
                  <a:gd name="connsiteY9" fmla="*/ 25113 h 8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186" h="84815">
                    <a:moveTo>
                      <a:pt x="87658" y="25113"/>
                    </a:moveTo>
                    <a:cubicBezTo>
                      <a:pt x="75339" y="15636"/>
                      <a:pt x="61124" y="8529"/>
                      <a:pt x="45961" y="5212"/>
                    </a:cubicBezTo>
                    <a:cubicBezTo>
                      <a:pt x="36959" y="2369"/>
                      <a:pt x="27482" y="948"/>
                      <a:pt x="18005" y="0"/>
                    </a:cubicBezTo>
                    <a:cubicBezTo>
                      <a:pt x="17058" y="20375"/>
                      <a:pt x="10898" y="40275"/>
                      <a:pt x="0" y="57807"/>
                    </a:cubicBezTo>
                    <a:lnTo>
                      <a:pt x="2843" y="60650"/>
                    </a:lnTo>
                    <a:cubicBezTo>
                      <a:pt x="12793" y="60650"/>
                      <a:pt x="22744" y="64914"/>
                      <a:pt x="29851" y="72022"/>
                    </a:cubicBezTo>
                    <a:lnTo>
                      <a:pt x="42644" y="84815"/>
                    </a:lnTo>
                    <a:lnTo>
                      <a:pt x="96187" y="84815"/>
                    </a:lnTo>
                    <a:lnTo>
                      <a:pt x="96187" y="42171"/>
                    </a:lnTo>
                    <a:cubicBezTo>
                      <a:pt x="96187" y="35537"/>
                      <a:pt x="93344" y="28903"/>
                      <a:pt x="87658" y="25113"/>
                    </a:cubicBezTo>
                    <a:close/>
                  </a:path>
                </a:pathLst>
              </a:custGeom>
              <a:solidFill>
                <a:srgbClr val="13B4A3"/>
              </a:solidFill>
              <a:ln w="4663" cap="flat">
                <a:noFill/>
                <a:prstDash val="solid"/>
                <a:miter/>
              </a:ln>
            </p:spPr>
            <p:txBody>
              <a:bodyPr rtlCol="0" anchor="ctr"/>
              <a:lstStyle/>
              <a:p>
                <a:endParaRPr lang="da-DK"/>
              </a:p>
            </p:txBody>
          </p:sp>
          <p:sp>
            <p:nvSpPr>
              <p:cNvPr id="15" name="Kombinationstegning 21">
                <a:extLst>
                  <a:ext uri="{FF2B5EF4-FFF2-40B4-BE49-F238E27FC236}">
                    <a16:creationId xmlns:a16="http://schemas.microsoft.com/office/drawing/2014/main" id="{03CDEB6A-8E59-C9BF-EEC6-63122BD894E5}"/>
                  </a:ext>
                </a:extLst>
              </p:cNvPr>
              <p:cNvSpPr/>
              <p:nvPr/>
            </p:nvSpPr>
            <p:spPr>
              <a:xfrm>
                <a:off x="765176" y="1555127"/>
                <a:ext cx="285431" cy="285434"/>
              </a:xfrm>
              <a:custGeom>
                <a:avLst/>
                <a:gdLst>
                  <a:gd name="connsiteX0" fmla="*/ 277189 w 285431"/>
                  <a:gd name="connsiteY0" fmla="*/ 241655 h 285434"/>
                  <a:gd name="connsiteX1" fmla="*/ 232649 w 285431"/>
                  <a:gd name="connsiteY1" fmla="*/ 196642 h 285434"/>
                  <a:gd name="connsiteX2" fmla="*/ 209905 w 285431"/>
                  <a:gd name="connsiteY2" fmla="*/ 190008 h 285434"/>
                  <a:gd name="connsiteX3" fmla="*/ 193795 w 285431"/>
                  <a:gd name="connsiteY3" fmla="*/ 174372 h 285434"/>
                  <a:gd name="connsiteX4" fmla="*/ 216065 w 285431"/>
                  <a:gd name="connsiteY4" fmla="*/ 108984 h 285434"/>
                  <a:gd name="connsiteX5" fmla="*/ 108033 w 285431"/>
                  <a:gd name="connsiteY5" fmla="*/ 3 h 285434"/>
                  <a:gd name="connsiteX6" fmla="*/ 0 w 285431"/>
                  <a:gd name="connsiteY6" fmla="*/ 107562 h 285434"/>
                  <a:gd name="connsiteX7" fmla="*/ 108033 w 285431"/>
                  <a:gd name="connsiteY7" fmla="*/ 216542 h 285434"/>
                  <a:gd name="connsiteX8" fmla="*/ 174368 w 285431"/>
                  <a:gd name="connsiteY8" fmla="*/ 194273 h 285434"/>
                  <a:gd name="connsiteX9" fmla="*/ 190478 w 285431"/>
                  <a:gd name="connsiteY9" fmla="*/ 209909 h 285434"/>
                  <a:gd name="connsiteX10" fmla="*/ 197112 w 285431"/>
                  <a:gd name="connsiteY10" fmla="*/ 232653 h 285434"/>
                  <a:gd name="connsiteX11" fmla="*/ 242126 w 285431"/>
                  <a:gd name="connsiteY11" fmla="*/ 277666 h 285434"/>
                  <a:gd name="connsiteX12" fmla="*/ 277663 w 285431"/>
                  <a:gd name="connsiteY12" fmla="*/ 278614 h 285434"/>
                  <a:gd name="connsiteX13" fmla="*/ 278610 w 285431"/>
                  <a:gd name="connsiteY13" fmla="*/ 243077 h 285434"/>
                  <a:gd name="connsiteX14" fmla="*/ 277189 w 285431"/>
                  <a:gd name="connsiteY14" fmla="*/ 241655 h 285434"/>
                  <a:gd name="connsiteX15" fmla="*/ 277189 w 285431"/>
                  <a:gd name="connsiteY15" fmla="*/ 241655 h 285434"/>
                  <a:gd name="connsiteX16" fmla="*/ 108506 w 285431"/>
                  <a:gd name="connsiteY16" fmla="*/ 22273 h 285434"/>
                  <a:gd name="connsiteX17" fmla="*/ 194743 w 285431"/>
                  <a:gd name="connsiteY17" fmla="*/ 108510 h 285434"/>
                  <a:gd name="connsiteX18" fmla="*/ 174368 w 285431"/>
                  <a:gd name="connsiteY18" fmla="*/ 163948 h 285434"/>
                  <a:gd name="connsiteX19" fmla="*/ 146886 w 285431"/>
                  <a:gd name="connsiteY19" fmla="*/ 153997 h 285434"/>
                  <a:gd name="connsiteX20" fmla="*/ 107559 w 285431"/>
                  <a:gd name="connsiteY20" fmla="*/ 147838 h 285434"/>
                  <a:gd name="connsiteX21" fmla="*/ 68231 w 285431"/>
                  <a:gd name="connsiteY21" fmla="*/ 153997 h 285434"/>
                  <a:gd name="connsiteX22" fmla="*/ 42644 w 285431"/>
                  <a:gd name="connsiteY22" fmla="*/ 164421 h 285434"/>
                  <a:gd name="connsiteX23" fmla="*/ 52121 w 285431"/>
                  <a:gd name="connsiteY23" fmla="*/ 43122 h 285434"/>
                  <a:gd name="connsiteX24" fmla="*/ 108506 w 285431"/>
                  <a:gd name="connsiteY24" fmla="*/ 22273 h 28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5431" h="285434">
                    <a:moveTo>
                      <a:pt x="277189" y="241655"/>
                    </a:moveTo>
                    <a:lnTo>
                      <a:pt x="232649" y="196642"/>
                    </a:lnTo>
                    <a:cubicBezTo>
                      <a:pt x="226489" y="190956"/>
                      <a:pt x="218434" y="188113"/>
                      <a:pt x="209905" y="190008"/>
                    </a:cubicBezTo>
                    <a:lnTo>
                      <a:pt x="193795" y="174372"/>
                    </a:lnTo>
                    <a:cubicBezTo>
                      <a:pt x="208484" y="155419"/>
                      <a:pt x="216065" y="132675"/>
                      <a:pt x="216065" y="108984"/>
                    </a:cubicBezTo>
                    <a:cubicBezTo>
                      <a:pt x="216539" y="49281"/>
                      <a:pt x="168209" y="477"/>
                      <a:pt x="108033" y="3"/>
                    </a:cubicBezTo>
                    <a:cubicBezTo>
                      <a:pt x="47857" y="-470"/>
                      <a:pt x="0" y="47860"/>
                      <a:pt x="0" y="107562"/>
                    </a:cubicBezTo>
                    <a:cubicBezTo>
                      <a:pt x="0" y="167264"/>
                      <a:pt x="47857" y="216069"/>
                      <a:pt x="108033" y="216542"/>
                    </a:cubicBezTo>
                    <a:cubicBezTo>
                      <a:pt x="131724" y="216542"/>
                      <a:pt x="154941" y="208961"/>
                      <a:pt x="174368" y="194273"/>
                    </a:cubicBezTo>
                    <a:lnTo>
                      <a:pt x="190478" y="209909"/>
                    </a:lnTo>
                    <a:cubicBezTo>
                      <a:pt x="189057" y="217964"/>
                      <a:pt x="191426" y="226493"/>
                      <a:pt x="197112" y="232653"/>
                    </a:cubicBezTo>
                    <a:lnTo>
                      <a:pt x="242126" y="277666"/>
                    </a:lnTo>
                    <a:cubicBezTo>
                      <a:pt x="251602" y="287617"/>
                      <a:pt x="267712" y="288090"/>
                      <a:pt x="277663" y="278614"/>
                    </a:cubicBezTo>
                    <a:cubicBezTo>
                      <a:pt x="287613" y="269137"/>
                      <a:pt x="288087" y="253027"/>
                      <a:pt x="278610" y="243077"/>
                    </a:cubicBezTo>
                    <a:cubicBezTo>
                      <a:pt x="278137" y="242603"/>
                      <a:pt x="277663" y="242129"/>
                      <a:pt x="277189" y="241655"/>
                    </a:cubicBezTo>
                    <a:lnTo>
                      <a:pt x="277189" y="241655"/>
                    </a:lnTo>
                    <a:close/>
                    <a:moveTo>
                      <a:pt x="108506" y="22273"/>
                    </a:moveTo>
                    <a:cubicBezTo>
                      <a:pt x="156363" y="22273"/>
                      <a:pt x="194743" y="60653"/>
                      <a:pt x="194743" y="108510"/>
                    </a:cubicBezTo>
                    <a:cubicBezTo>
                      <a:pt x="194743" y="128884"/>
                      <a:pt x="187636" y="148785"/>
                      <a:pt x="174368" y="163948"/>
                    </a:cubicBezTo>
                    <a:cubicBezTo>
                      <a:pt x="165366" y="159683"/>
                      <a:pt x="156363" y="156366"/>
                      <a:pt x="146886" y="153997"/>
                    </a:cubicBezTo>
                    <a:cubicBezTo>
                      <a:pt x="134093" y="150207"/>
                      <a:pt x="120826" y="147838"/>
                      <a:pt x="107559" y="147838"/>
                    </a:cubicBezTo>
                    <a:cubicBezTo>
                      <a:pt x="94292" y="147838"/>
                      <a:pt x="81024" y="150207"/>
                      <a:pt x="68231" y="153997"/>
                    </a:cubicBezTo>
                    <a:cubicBezTo>
                      <a:pt x="59228" y="156366"/>
                      <a:pt x="50699" y="159683"/>
                      <a:pt x="42644" y="164421"/>
                    </a:cubicBezTo>
                    <a:cubicBezTo>
                      <a:pt x="11846" y="128411"/>
                      <a:pt x="16110" y="73920"/>
                      <a:pt x="52121" y="43122"/>
                    </a:cubicBezTo>
                    <a:cubicBezTo>
                      <a:pt x="67757" y="29381"/>
                      <a:pt x="87658" y="22273"/>
                      <a:pt x="108506" y="22273"/>
                    </a:cubicBezTo>
                    <a:close/>
                  </a:path>
                </a:pathLst>
              </a:custGeom>
              <a:solidFill>
                <a:srgbClr val="13B4A3"/>
              </a:solidFill>
              <a:ln w="4663" cap="flat">
                <a:noFill/>
                <a:prstDash val="solid"/>
                <a:miter/>
              </a:ln>
            </p:spPr>
            <p:txBody>
              <a:bodyPr rtlCol="0" anchor="ctr"/>
              <a:lstStyle/>
              <a:p>
                <a:endParaRPr lang="da-DK"/>
              </a:p>
            </p:txBody>
          </p:sp>
          <p:sp>
            <p:nvSpPr>
              <p:cNvPr id="18" name="Kombinationstegning 24">
                <a:extLst>
                  <a:ext uri="{FF2B5EF4-FFF2-40B4-BE49-F238E27FC236}">
                    <a16:creationId xmlns:a16="http://schemas.microsoft.com/office/drawing/2014/main" id="{1FBE8F55-80BC-52C5-525D-1427C289F8EA}"/>
                  </a:ext>
                </a:extLst>
              </p:cNvPr>
              <p:cNvSpPr/>
              <p:nvPr/>
            </p:nvSpPr>
            <p:spPr>
              <a:xfrm>
                <a:off x="675623" y="1669797"/>
                <a:ext cx="109454" cy="84815"/>
              </a:xfrm>
              <a:custGeom>
                <a:avLst/>
                <a:gdLst>
                  <a:gd name="connsiteX0" fmla="*/ 75812 w 109454"/>
                  <a:gd name="connsiteY0" fmla="*/ 0 h 84815"/>
                  <a:gd name="connsiteX1" fmla="*/ 50226 w 109454"/>
                  <a:gd name="connsiteY1" fmla="*/ 5212 h 84815"/>
                  <a:gd name="connsiteX2" fmla="*/ 8529 w 109454"/>
                  <a:gd name="connsiteY2" fmla="*/ 25113 h 84815"/>
                  <a:gd name="connsiteX3" fmla="*/ 0 w 109454"/>
                  <a:gd name="connsiteY3" fmla="*/ 42171 h 84815"/>
                  <a:gd name="connsiteX4" fmla="*/ 0 w 109454"/>
                  <a:gd name="connsiteY4" fmla="*/ 84815 h 84815"/>
                  <a:gd name="connsiteX5" fmla="*/ 102347 w 109454"/>
                  <a:gd name="connsiteY5" fmla="*/ 84815 h 84815"/>
                  <a:gd name="connsiteX6" fmla="*/ 109454 w 109454"/>
                  <a:gd name="connsiteY6" fmla="*/ 77708 h 84815"/>
                  <a:gd name="connsiteX7" fmla="*/ 75812 w 109454"/>
                  <a:gd name="connsiteY7" fmla="*/ 0 h 8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454" h="84815">
                    <a:moveTo>
                      <a:pt x="75812" y="0"/>
                    </a:moveTo>
                    <a:cubicBezTo>
                      <a:pt x="67283" y="948"/>
                      <a:pt x="58755" y="2369"/>
                      <a:pt x="50226" y="5212"/>
                    </a:cubicBezTo>
                    <a:cubicBezTo>
                      <a:pt x="35537" y="9477"/>
                      <a:pt x="21322" y="16584"/>
                      <a:pt x="8529" y="25113"/>
                    </a:cubicBezTo>
                    <a:cubicBezTo>
                      <a:pt x="2843" y="28903"/>
                      <a:pt x="0" y="35537"/>
                      <a:pt x="0" y="42171"/>
                    </a:cubicBezTo>
                    <a:lnTo>
                      <a:pt x="0" y="84815"/>
                    </a:lnTo>
                    <a:lnTo>
                      <a:pt x="102347" y="84815"/>
                    </a:lnTo>
                    <a:cubicBezTo>
                      <a:pt x="104242" y="81972"/>
                      <a:pt x="106611" y="79603"/>
                      <a:pt x="109454" y="77708"/>
                    </a:cubicBezTo>
                    <a:cubicBezTo>
                      <a:pt x="89079" y="56385"/>
                      <a:pt x="77234" y="28903"/>
                      <a:pt x="75812" y="0"/>
                    </a:cubicBezTo>
                    <a:close/>
                  </a:path>
                </a:pathLst>
              </a:custGeom>
              <a:solidFill>
                <a:srgbClr val="13B4A3"/>
              </a:solidFill>
              <a:ln w="4663" cap="flat">
                <a:noFill/>
                <a:prstDash val="solid"/>
                <a:miter/>
              </a:ln>
            </p:spPr>
            <p:txBody>
              <a:bodyPr rtlCol="0" anchor="ctr"/>
              <a:lstStyle/>
              <a:p>
                <a:endParaRPr lang="da-DK"/>
              </a:p>
            </p:txBody>
          </p:sp>
          <p:sp>
            <p:nvSpPr>
              <p:cNvPr id="23" name="Kombinationstegning 25">
                <a:extLst>
                  <a:ext uri="{FF2B5EF4-FFF2-40B4-BE49-F238E27FC236}">
                    <a16:creationId xmlns:a16="http://schemas.microsoft.com/office/drawing/2014/main" id="{1C2F3669-7FC5-8255-96EA-9058276168DB}"/>
                  </a:ext>
                </a:extLst>
              </p:cNvPr>
              <p:cNvSpPr/>
              <p:nvPr/>
            </p:nvSpPr>
            <p:spPr>
              <a:xfrm>
                <a:off x="718045" y="1572440"/>
                <a:ext cx="66558" cy="84563"/>
              </a:xfrm>
              <a:custGeom>
                <a:avLst/>
                <a:gdLst>
                  <a:gd name="connsiteX0" fmla="*/ 33390 w 66558"/>
                  <a:gd name="connsiteY0" fmla="*/ 84563 h 84563"/>
                  <a:gd name="connsiteX1" fmla="*/ 66558 w 66558"/>
                  <a:gd name="connsiteY1" fmla="*/ 7330 h 84563"/>
                  <a:gd name="connsiteX2" fmla="*/ 7330 w 66558"/>
                  <a:gd name="connsiteY2" fmla="*/ 19175 h 84563"/>
                  <a:gd name="connsiteX3" fmla="*/ 19175 w 66558"/>
                  <a:gd name="connsiteY3" fmla="*/ 78404 h 84563"/>
                  <a:gd name="connsiteX4" fmla="*/ 33390 w 66558"/>
                  <a:gd name="connsiteY4" fmla="*/ 84563 h 84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8" h="84563">
                    <a:moveTo>
                      <a:pt x="33390" y="84563"/>
                    </a:moveTo>
                    <a:cubicBezTo>
                      <a:pt x="34812" y="55660"/>
                      <a:pt x="46657" y="28652"/>
                      <a:pt x="66558" y="7330"/>
                    </a:cubicBezTo>
                    <a:cubicBezTo>
                      <a:pt x="47131" y="-5937"/>
                      <a:pt x="20597" y="-725"/>
                      <a:pt x="7330" y="19175"/>
                    </a:cubicBezTo>
                    <a:cubicBezTo>
                      <a:pt x="-5937" y="39076"/>
                      <a:pt x="-725" y="65137"/>
                      <a:pt x="19175" y="78404"/>
                    </a:cubicBezTo>
                    <a:cubicBezTo>
                      <a:pt x="23440" y="81247"/>
                      <a:pt x="28178" y="83142"/>
                      <a:pt x="33390" y="84563"/>
                    </a:cubicBezTo>
                    <a:close/>
                  </a:path>
                </a:pathLst>
              </a:custGeom>
              <a:solidFill>
                <a:srgbClr val="13B4A3"/>
              </a:solidFill>
              <a:ln w="4663" cap="flat">
                <a:noFill/>
                <a:prstDash val="solid"/>
                <a:miter/>
              </a:ln>
            </p:spPr>
            <p:txBody>
              <a:bodyPr rtlCol="0" anchor="ctr"/>
              <a:lstStyle/>
              <a:p>
                <a:endParaRPr lang="da-DK"/>
              </a:p>
            </p:txBody>
          </p:sp>
        </p:grpSp>
      </p:grpSp>
      <p:sp>
        <p:nvSpPr>
          <p:cNvPr id="2" name="Pladsholder til indhold 1">
            <a:extLst>
              <a:ext uri="{FF2B5EF4-FFF2-40B4-BE49-F238E27FC236}">
                <a16:creationId xmlns:a16="http://schemas.microsoft.com/office/drawing/2014/main" id="{1E8D68FC-49BA-F4A7-180D-FFD54F0B5E9B}"/>
              </a:ext>
              <a:ext uri="{C183D7F6-B498-43B3-948B-1728B52AA6E4}">
                <adec:decorative xmlns:adec="http://schemas.microsoft.com/office/drawing/2017/decorative" val="1"/>
              </a:ext>
            </a:extLst>
          </p:cNvPr>
          <p:cNvSpPr txBox="1">
            <a:spLocks/>
          </p:cNvSpPr>
          <p:nvPr/>
        </p:nvSpPr>
        <p:spPr>
          <a:xfrm>
            <a:off x="11773710" y="6565900"/>
            <a:ext cx="466510" cy="3931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fld id="{ED41E4B6-8C0E-AA4D-BADC-88D0D282BB41}" type="slidenum">
              <a:rPr kumimoji="0" lang="da-DK" sz="1200" b="0" i="0" u="none" strike="noStrike" kern="1200" cap="none" spc="0" normalizeH="0" baseline="0" noProof="0" smtClean="0">
                <a:ln>
                  <a:noFill/>
                </a:ln>
                <a:solidFill>
                  <a:srgbClr val="000000"/>
                </a:solidFill>
                <a:effectLst/>
                <a:uLnTx/>
                <a:uFillTx/>
                <a:latin typeface="Avenir Next" panose="020B0503020202020204" pitchFamily="34" charset="0"/>
                <a:ea typeface="+mn-ea"/>
                <a:cs typeface="+mn-cs"/>
              </a:rPr>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t>41</a:t>
            </a:fld>
            <a:endParaRPr kumimoji="0" lang="da-DK" sz="1200" b="0" i="0" u="none" strike="noStrike" kern="1200" cap="none" spc="0" normalizeH="0" baseline="0" noProof="0">
              <a:ln>
                <a:noFill/>
              </a:ln>
              <a:solidFill>
                <a:srgbClr val="000000"/>
              </a:solidFill>
              <a:effectLst/>
              <a:uLnTx/>
              <a:uFillTx/>
              <a:latin typeface="Avenir Next" panose="020B0503020202020204" pitchFamily="34" charset="0"/>
              <a:ea typeface="+mn-ea"/>
              <a:cs typeface="+mn-cs"/>
            </a:endParaRPr>
          </a:p>
        </p:txBody>
      </p:sp>
      <p:grpSp>
        <p:nvGrpSpPr>
          <p:cNvPr id="28" name="Grafik 26">
            <a:extLst>
              <a:ext uri="{FF2B5EF4-FFF2-40B4-BE49-F238E27FC236}">
                <a16:creationId xmlns:a16="http://schemas.microsoft.com/office/drawing/2014/main" id="{CD4C70E9-EEDC-081B-9DCE-D4BEE1EB1B9F}"/>
              </a:ext>
              <a:ext uri="{C183D7F6-B498-43B3-948B-1728B52AA6E4}">
                <adec:decorative xmlns:adec="http://schemas.microsoft.com/office/drawing/2017/decorative" val="1"/>
              </a:ext>
            </a:extLst>
          </p:cNvPr>
          <p:cNvGrpSpPr/>
          <p:nvPr/>
        </p:nvGrpSpPr>
        <p:grpSpPr>
          <a:xfrm>
            <a:off x="4055003" y="1528622"/>
            <a:ext cx="311186" cy="376575"/>
            <a:chOff x="5512578" y="1668450"/>
            <a:chExt cx="311186" cy="376575"/>
          </a:xfrm>
          <a:solidFill>
            <a:srgbClr val="FDF4EE"/>
          </a:solidFill>
        </p:grpSpPr>
        <p:sp>
          <p:nvSpPr>
            <p:cNvPr id="30" name="Kombinationstegning 29">
              <a:extLst>
                <a:ext uri="{FF2B5EF4-FFF2-40B4-BE49-F238E27FC236}">
                  <a16:creationId xmlns:a16="http://schemas.microsoft.com/office/drawing/2014/main" id="{4C105F06-F5D2-9973-B2E8-0924F79F906A}"/>
                </a:ext>
              </a:extLst>
            </p:cNvPr>
            <p:cNvSpPr/>
            <p:nvPr/>
          </p:nvSpPr>
          <p:spPr>
            <a:xfrm>
              <a:off x="5620443" y="1668450"/>
              <a:ext cx="203321" cy="202844"/>
            </a:xfrm>
            <a:custGeom>
              <a:avLst/>
              <a:gdLst>
                <a:gd name="connsiteX0" fmla="*/ 101661 w 203321"/>
                <a:gd name="connsiteY0" fmla="*/ 137457 h 202844"/>
                <a:gd name="connsiteX1" fmla="*/ 65865 w 203321"/>
                <a:gd name="connsiteY1" fmla="*/ 101661 h 202844"/>
                <a:gd name="connsiteX2" fmla="*/ 101661 w 203321"/>
                <a:gd name="connsiteY2" fmla="*/ 65865 h 202844"/>
                <a:gd name="connsiteX3" fmla="*/ 137457 w 203321"/>
                <a:gd name="connsiteY3" fmla="*/ 101661 h 202844"/>
                <a:gd name="connsiteX4" fmla="*/ 101661 w 203321"/>
                <a:gd name="connsiteY4" fmla="*/ 137457 h 202844"/>
                <a:gd name="connsiteX5" fmla="*/ 182321 w 203321"/>
                <a:gd name="connsiteY5" fmla="*/ 79229 h 202844"/>
                <a:gd name="connsiteX6" fmla="*/ 174685 w 203321"/>
                <a:gd name="connsiteY6" fmla="*/ 60615 h 202844"/>
                <a:gd name="connsiteX7" fmla="*/ 182321 w 203321"/>
                <a:gd name="connsiteY7" fmla="*/ 38183 h 202844"/>
                <a:gd name="connsiteX8" fmla="*/ 165139 w 203321"/>
                <a:gd name="connsiteY8" fmla="*/ 21000 h 202844"/>
                <a:gd name="connsiteX9" fmla="*/ 142707 w 203321"/>
                <a:gd name="connsiteY9" fmla="*/ 28637 h 202844"/>
                <a:gd name="connsiteX10" fmla="*/ 124093 w 203321"/>
                <a:gd name="connsiteY10" fmla="*/ 21000 h 202844"/>
                <a:gd name="connsiteX11" fmla="*/ 113593 w 203321"/>
                <a:gd name="connsiteY11" fmla="*/ 0 h 202844"/>
                <a:gd name="connsiteX12" fmla="*/ 89729 w 203321"/>
                <a:gd name="connsiteY12" fmla="*/ 0 h 202844"/>
                <a:gd name="connsiteX13" fmla="*/ 79229 w 203321"/>
                <a:gd name="connsiteY13" fmla="*/ 21000 h 202844"/>
                <a:gd name="connsiteX14" fmla="*/ 60615 w 203321"/>
                <a:gd name="connsiteY14" fmla="*/ 28637 h 202844"/>
                <a:gd name="connsiteX15" fmla="*/ 38183 w 203321"/>
                <a:gd name="connsiteY15" fmla="*/ 21000 h 202844"/>
                <a:gd name="connsiteX16" fmla="*/ 21000 w 203321"/>
                <a:gd name="connsiteY16" fmla="*/ 38183 h 202844"/>
                <a:gd name="connsiteX17" fmla="*/ 28637 w 203321"/>
                <a:gd name="connsiteY17" fmla="*/ 60615 h 202844"/>
                <a:gd name="connsiteX18" fmla="*/ 21000 w 203321"/>
                <a:gd name="connsiteY18" fmla="*/ 79229 h 202844"/>
                <a:gd name="connsiteX19" fmla="*/ 0 w 203321"/>
                <a:gd name="connsiteY19" fmla="*/ 89729 h 202844"/>
                <a:gd name="connsiteX20" fmla="*/ 0 w 203321"/>
                <a:gd name="connsiteY20" fmla="*/ 113593 h 202844"/>
                <a:gd name="connsiteX21" fmla="*/ 21000 w 203321"/>
                <a:gd name="connsiteY21" fmla="*/ 124093 h 202844"/>
                <a:gd name="connsiteX22" fmla="*/ 28637 w 203321"/>
                <a:gd name="connsiteY22" fmla="*/ 142707 h 202844"/>
                <a:gd name="connsiteX23" fmla="*/ 21000 w 203321"/>
                <a:gd name="connsiteY23" fmla="*/ 165139 h 202844"/>
                <a:gd name="connsiteX24" fmla="*/ 37705 w 203321"/>
                <a:gd name="connsiteY24" fmla="*/ 181844 h 202844"/>
                <a:gd name="connsiteX25" fmla="*/ 60137 w 203321"/>
                <a:gd name="connsiteY25" fmla="*/ 174208 h 202844"/>
                <a:gd name="connsiteX26" fmla="*/ 78751 w 203321"/>
                <a:gd name="connsiteY26" fmla="*/ 181844 h 202844"/>
                <a:gd name="connsiteX27" fmla="*/ 89252 w 203321"/>
                <a:gd name="connsiteY27" fmla="*/ 202845 h 202844"/>
                <a:gd name="connsiteX28" fmla="*/ 113116 w 203321"/>
                <a:gd name="connsiteY28" fmla="*/ 202845 h 202844"/>
                <a:gd name="connsiteX29" fmla="*/ 123616 w 203321"/>
                <a:gd name="connsiteY29" fmla="*/ 181844 h 202844"/>
                <a:gd name="connsiteX30" fmla="*/ 142230 w 203321"/>
                <a:gd name="connsiteY30" fmla="*/ 174208 h 202844"/>
                <a:gd name="connsiteX31" fmla="*/ 164662 w 203321"/>
                <a:gd name="connsiteY31" fmla="*/ 181844 h 202844"/>
                <a:gd name="connsiteX32" fmla="*/ 181844 w 203321"/>
                <a:gd name="connsiteY32" fmla="*/ 165139 h 202844"/>
                <a:gd name="connsiteX33" fmla="*/ 174208 w 203321"/>
                <a:gd name="connsiteY33" fmla="*/ 142707 h 202844"/>
                <a:gd name="connsiteX34" fmla="*/ 182321 w 203321"/>
                <a:gd name="connsiteY34" fmla="*/ 124093 h 202844"/>
                <a:gd name="connsiteX35" fmla="*/ 203322 w 203321"/>
                <a:gd name="connsiteY35" fmla="*/ 113593 h 202844"/>
                <a:gd name="connsiteX36" fmla="*/ 203322 w 203321"/>
                <a:gd name="connsiteY36" fmla="*/ 89729 h 202844"/>
                <a:gd name="connsiteX37" fmla="*/ 182321 w 203321"/>
                <a:gd name="connsiteY37" fmla="*/ 79229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321" h="202844">
                  <a:moveTo>
                    <a:pt x="101661" y="137457"/>
                  </a:moveTo>
                  <a:cubicBezTo>
                    <a:pt x="81615" y="137457"/>
                    <a:pt x="65865" y="121229"/>
                    <a:pt x="65865" y="101661"/>
                  </a:cubicBezTo>
                  <a:cubicBezTo>
                    <a:pt x="65865" y="82092"/>
                    <a:pt x="82092" y="65865"/>
                    <a:pt x="101661" y="65865"/>
                  </a:cubicBezTo>
                  <a:cubicBezTo>
                    <a:pt x="121707" y="65865"/>
                    <a:pt x="137457" y="82092"/>
                    <a:pt x="137457" y="101661"/>
                  </a:cubicBezTo>
                  <a:cubicBezTo>
                    <a:pt x="137457" y="121229"/>
                    <a:pt x="121229" y="137457"/>
                    <a:pt x="101661" y="137457"/>
                  </a:cubicBezTo>
                  <a:close/>
                  <a:moveTo>
                    <a:pt x="182321" y="79229"/>
                  </a:moveTo>
                  <a:cubicBezTo>
                    <a:pt x="180412" y="72547"/>
                    <a:pt x="178026" y="66342"/>
                    <a:pt x="174685" y="60615"/>
                  </a:cubicBezTo>
                  <a:lnTo>
                    <a:pt x="182321" y="38183"/>
                  </a:lnTo>
                  <a:lnTo>
                    <a:pt x="165139" y="21000"/>
                  </a:lnTo>
                  <a:lnTo>
                    <a:pt x="142707" y="28637"/>
                  </a:lnTo>
                  <a:cubicBezTo>
                    <a:pt x="136980" y="25296"/>
                    <a:pt x="130775" y="22910"/>
                    <a:pt x="124093" y="21000"/>
                  </a:cubicBezTo>
                  <a:lnTo>
                    <a:pt x="113593" y="0"/>
                  </a:lnTo>
                  <a:lnTo>
                    <a:pt x="89729" y="0"/>
                  </a:lnTo>
                  <a:lnTo>
                    <a:pt x="79229" y="21000"/>
                  </a:lnTo>
                  <a:cubicBezTo>
                    <a:pt x="72547" y="22910"/>
                    <a:pt x="66342" y="25296"/>
                    <a:pt x="60615" y="28637"/>
                  </a:cubicBezTo>
                  <a:lnTo>
                    <a:pt x="38183" y="21000"/>
                  </a:lnTo>
                  <a:lnTo>
                    <a:pt x="21000" y="38183"/>
                  </a:lnTo>
                  <a:lnTo>
                    <a:pt x="28637" y="60615"/>
                  </a:lnTo>
                  <a:cubicBezTo>
                    <a:pt x="25296" y="66342"/>
                    <a:pt x="22909" y="72547"/>
                    <a:pt x="21000" y="79229"/>
                  </a:cubicBezTo>
                  <a:lnTo>
                    <a:pt x="0" y="89729"/>
                  </a:lnTo>
                  <a:lnTo>
                    <a:pt x="0" y="113593"/>
                  </a:lnTo>
                  <a:lnTo>
                    <a:pt x="21000" y="124093"/>
                  </a:lnTo>
                  <a:cubicBezTo>
                    <a:pt x="22909" y="130775"/>
                    <a:pt x="25296" y="136980"/>
                    <a:pt x="28637" y="142707"/>
                  </a:cubicBezTo>
                  <a:lnTo>
                    <a:pt x="21000" y="165139"/>
                  </a:lnTo>
                  <a:lnTo>
                    <a:pt x="37705" y="181844"/>
                  </a:lnTo>
                  <a:lnTo>
                    <a:pt x="60137" y="174208"/>
                  </a:lnTo>
                  <a:cubicBezTo>
                    <a:pt x="65865" y="177549"/>
                    <a:pt x="72069" y="179935"/>
                    <a:pt x="78751" y="181844"/>
                  </a:cubicBezTo>
                  <a:lnTo>
                    <a:pt x="89252" y="202845"/>
                  </a:lnTo>
                  <a:lnTo>
                    <a:pt x="113116" y="202845"/>
                  </a:lnTo>
                  <a:lnTo>
                    <a:pt x="123616" y="181844"/>
                  </a:lnTo>
                  <a:cubicBezTo>
                    <a:pt x="130298" y="179935"/>
                    <a:pt x="136502" y="177549"/>
                    <a:pt x="142230" y="174208"/>
                  </a:cubicBezTo>
                  <a:lnTo>
                    <a:pt x="164662" y="181844"/>
                  </a:lnTo>
                  <a:lnTo>
                    <a:pt x="181844" y="165139"/>
                  </a:lnTo>
                  <a:lnTo>
                    <a:pt x="174208" y="142707"/>
                  </a:lnTo>
                  <a:cubicBezTo>
                    <a:pt x="177549" y="136980"/>
                    <a:pt x="180412" y="130298"/>
                    <a:pt x="182321" y="124093"/>
                  </a:cubicBezTo>
                  <a:lnTo>
                    <a:pt x="203322" y="113593"/>
                  </a:lnTo>
                  <a:lnTo>
                    <a:pt x="203322" y="89729"/>
                  </a:lnTo>
                  <a:lnTo>
                    <a:pt x="182321" y="79229"/>
                  </a:lnTo>
                  <a:close/>
                </a:path>
              </a:pathLst>
            </a:custGeom>
            <a:grpFill/>
            <a:ln w="4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CF4ED"/>
                </a:solidFill>
                <a:effectLst/>
                <a:uLnTx/>
                <a:uFillTx/>
                <a:latin typeface="Avenir Next"/>
                <a:ea typeface="+mn-ea"/>
                <a:cs typeface="+mn-cs"/>
              </a:endParaRPr>
            </a:p>
          </p:txBody>
        </p:sp>
        <p:sp>
          <p:nvSpPr>
            <p:cNvPr id="31" name="Kombinationstegning 30">
              <a:extLst>
                <a:ext uri="{FF2B5EF4-FFF2-40B4-BE49-F238E27FC236}">
                  <a16:creationId xmlns:a16="http://schemas.microsoft.com/office/drawing/2014/main" id="{10ADE889-C234-672E-EBA0-28B825EB9940}"/>
                </a:ext>
              </a:extLst>
            </p:cNvPr>
            <p:cNvSpPr/>
            <p:nvPr/>
          </p:nvSpPr>
          <p:spPr>
            <a:xfrm>
              <a:off x="5512578" y="1842181"/>
              <a:ext cx="203321" cy="202844"/>
            </a:xfrm>
            <a:custGeom>
              <a:avLst/>
              <a:gdLst>
                <a:gd name="connsiteX0" fmla="*/ 101661 w 203321"/>
                <a:gd name="connsiteY0" fmla="*/ 137457 h 202844"/>
                <a:gd name="connsiteX1" fmla="*/ 65865 w 203321"/>
                <a:gd name="connsiteY1" fmla="*/ 101661 h 202844"/>
                <a:gd name="connsiteX2" fmla="*/ 101661 w 203321"/>
                <a:gd name="connsiteY2" fmla="*/ 65865 h 202844"/>
                <a:gd name="connsiteX3" fmla="*/ 137457 w 203321"/>
                <a:gd name="connsiteY3" fmla="*/ 101661 h 202844"/>
                <a:gd name="connsiteX4" fmla="*/ 101661 w 203321"/>
                <a:gd name="connsiteY4" fmla="*/ 137457 h 202844"/>
                <a:gd name="connsiteX5" fmla="*/ 101661 w 203321"/>
                <a:gd name="connsiteY5" fmla="*/ 137457 h 202844"/>
                <a:gd name="connsiteX6" fmla="*/ 174685 w 203321"/>
                <a:gd name="connsiteY6" fmla="*/ 60615 h 202844"/>
                <a:gd name="connsiteX7" fmla="*/ 182321 w 203321"/>
                <a:gd name="connsiteY7" fmla="*/ 38183 h 202844"/>
                <a:gd name="connsiteX8" fmla="*/ 165139 w 203321"/>
                <a:gd name="connsiteY8" fmla="*/ 21000 h 202844"/>
                <a:gd name="connsiteX9" fmla="*/ 142707 w 203321"/>
                <a:gd name="connsiteY9" fmla="*/ 28637 h 202844"/>
                <a:gd name="connsiteX10" fmla="*/ 124093 w 203321"/>
                <a:gd name="connsiteY10" fmla="*/ 21000 h 202844"/>
                <a:gd name="connsiteX11" fmla="*/ 113593 w 203321"/>
                <a:gd name="connsiteY11" fmla="*/ 0 h 202844"/>
                <a:gd name="connsiteX12" fmla="*/ 89729 w 203321"/>
                <a:gd name="connsiteY12" fmla="*/ 0 h 202844"/>
                <a:gd name="connsiteX13" fmla="*/ 79229 w 203321"/>
                <a:gd name="connsiteY13" fmla="*/ 21000 h 202844"/>
                <a:gd name="connsiteX14" fmla="*/ 60615 w 203321"/>
                <a:gd name="connsiteY14" fmla="*/ 28637 h 202844"/>
                <a:gd name="connsiteX15" fmla="*/ 38183 w 203321"/>
                <a:gd name="connsiteY15" fmla="*/ 21000 h 202844"/>
                <a:gd name="connsiteX16" fmla="*/ 21478 w 203321"/>
                <a:gd name="connsiteY16" fmla="*/ 37705 h 202844"/>
                <a:gd name="connsiteX17" fmla="*/ 28637 w 203321"/>
                <a:gd name="connsiteY17" fmla="*/ 60137 h 202844"/>
                <a:gd name="connsiteX18" fmla="*/ 21000 w 203321"/>
                <a:gd name="connsiteY18" fmla="*/ 78751 h 202844"/>
                <a:gd name="connsiteX19" fmla="*/ 0 w 203321"/>
                <a:gd name="connsiteY19" fmla="*/ 89252 h 202844"/>
                <a:gd name="connsiteX20" fmla="*/ 0 w 203321"/>
                <a:gd name="connsiteY20" fmla="*/ 113116 h 202844"/>
                <a:gd name="connsiteX21" fmla="*/ 21000 w 203321"/>
                <a:gd name="connsiteY21" fmla="*/ 123616 h 202844"/>
                <a:gd name="connsiteX22" fmla="*/ 28637 w 203321"/>
                <a:gd name="connsiteY22" fmla="*/ 142230 h 202844"/>
                <a:gd name="connsiteX23" fmla="*/ 21478 w 203321"/>
                <a:gd name="connsiteY23" fmla="*/ 164662 h 202844"/>
                <a:gd name="connsiteX24" fmla="*/ 38183 w 203321"/>
                <a:gd name="connsiteY24" fmla="*/ 181367 h 202844"/>
                <a:gd name="connsiteX25" fmla="*/ 60615 w 203321"/>
                <a:gd name="connsiteY25" fmla="*/ 174208 h 202844"/>
                <a:gd name="connsiteX26" fmla="*/ 79229 w 203321"/>
                <a:gd name="connsiteY26" fmla="*/ 181844 h 202844"/>
                <a:gd name="connsiteX27" fmla="*/ 89729 w 203321"/>
                <a:gd name="connsiteY27" fmla="*/ 202845 h 202844"/>
                <a:gd name="connsiteX28" fmla="*/ 113593 w 203321"/>
                <a:gd name="connsiteY28" fmla="*/ 202845 h 202844"/>
                <a:gd name="connsiteX29" fmla="*/ 124093 w 203321"/>
                <a:gd name="connsiteY29" fmla="*/ 181844 h 202844"/>
                <a:gd name="connsiteX30" fmla="*/ 142707 w 203321"/>
                <a:gd name="connsiteY30" fmla="*/ 174208 h 202844"/>
                <a:gd name="connsiteX31" fmla="*/ 165139 w 203321"/>
                <a:gd name="connsiteY31" fmla="*/ 181844 h 202844"/>
                <a:gd name="connsiteX32" fmla="*/ 181844 w 203321"/>
                <a:gd name="connsiteY32" fmla="*/ 164662 h 202844"/>
                <a:gd name="connsiteX33" fmla="*/ 174685 w 203321"/>
                <a:gd name="connsiteY33" fmla="*/ 142707 h 202844"/>
                <a:gd name="connsiteX34" fmla="*/ 182321 w 203321"/>
                <a:gd name="connsiteY34" fmla="*/ 124093 h 202844"/>
                <a:gd name="connsiteX35" fmla="*/ 203322 w 203321"/>
                <a:gd name="connsiteY35" fmla="*/ 113593 h 202844"/>
                <a:gd name="connsiteX36" fmla="*/ 203322 w 203321"/>
                <a:gd name="connsiteY36" fmla="*/ 89729 h 202844"/>
                <a:gd name="connsiteX37" fmla="*/ 182321 w 203321"/>
                <a:gd name="connsiteY37" fmla="*/ 79229 h 202844"/>
                <a:gd name="connsiteX38" fmla="*/ 174685 w 203321"/>
                <a:gd name="connsiteY38" fmla="*/ 60615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3321" h="202844">
                  <a:moveTo>
                    <a:pt x="101661" y="137457"/>
                  </a:moveTo>
                  <a:cubicBezTo>
                    <a:pt x="81615" y="137457"/>
                    <a:pt x="65865" y="121229"/>
                    <a:pt x="65865" y="101661"/>
                  </a:cubicBezTo>
                  <a:cubicBezTo>
                    <a:pt x="65865" y="81615"/>
                    <a:pt x="82092" y="65865"/>
                    <a:pt x="101661" y="65865"/>
                  </a:cubicBezTo>
                  <a:cubicBezTo>
                    <a:pt x="121707" y="65865"/>
                    <a:pt x="137457" y="82092"/>
                    <a:pt x="137457" y="101661"/>
                  </a:cubicBezTo>
                  <a:cubicBezTo>
                    <a:pt x="137457" y="121229"/>
                    <a:pt x="121707" y="137457"/>
                    <a:pt x="101661" y="137457"/>
                  </a:cubicBezTo>
                  <a:lnTo>
                    <a:pt x="101661" y="137457"/>
                  </a:lnTo>
                  <a:close/>
                  <a:moveTo>
                    <a:pt x="174685" y="60615"/>
                  </a:moveTo>
                  <a:lnTo>
                    <a:pt x="182321" y="38183"/>
                  </a:lnTo>
                  <a:lnTo>
                    <a:pt x="165139" y="21000"/>
                  </a:lnTo>
                  <a:lnTo>
                    <a:pt x="142707" y="28637"/>
                  </a:lnTo>
                  <a:cubicBezTo>
                    <a:pt x="136980" y="25296"/>
                    <a:pt x="130298" y="22909"/>
                    <a:pt x="124093" y="21000"/>
                  </a:cubicBezTo>
                  <a:lnTo>
                    <a:pt x="113593" y="0"/>
                  </a:lnTo>
                  <a:lnTo>
                    <a:pt x="89729" y="0"/>
                  </a:lnTo>
                  <a:lnTo>
                    <a:pt x="79229" y="21000"/>
                  </a:lnTo>
                  <a:cubicBezTo>
                    <a:pt x="72547" y="22909"/>
                    <a:pt x="66342" y="25296"/>
                    <a:pt x="60615" y="28637"/>
                  </a:cubicBezTo>
                  <a:lnTo>
                    <a:pt x="38183" y="21000"/>
                  </a:lnTo>
                  <a:lnTo>
                    <a:pt x="21478" y="37705"/>
                  </a:lnTo>
                  <a:lnTo>
                    <a:pt x="28637" y="60137"/>
                  </a:lnTo>
                  <a:cubicBezTo>
                    <a:pt x="25296" y="65865"/>
                    <a:pt x="22910" y="72547"/>
                    <a:pt x="21000" y="78751"/>
                  </a:cubicBezTo>
                  <a:lnTo>
                    <a:pt x="0" y="89252"/>
                  </a:lnTo>
                  <a:lnTo>
                    <a:pt x="0" y="113116"/>
                  </a:lnTo>
                  <a:lnTo>
                    <a:pt x="21000" y="123616"/>
                  </a:lnTo>
                  <a:cubicBezTo>
                    <a:pt x="22910" y="130298"/>
                    <a:pt x="25296" y="136502"/>
                    <a:pt x="28637" y="142230"/>
                  </a:cubicBezTo>
                  <a:lnTo>
                    <a:pt x="21478" y="164662"/>
                  </a:lnTo>
                  <a:lnTo>
                    <a:pt x="38183" y="181367"/>
                  </a:lnTo>
                  <a:lnTo>
                    <a:pt x="60615" y="174208"/>
                  </a:lnTo>
                  <a:cubicBezTo>
                    <a:pt x="66342" y="177549"/>
                    <a:pt x="72547" y="179935"/>
                    <a:pt x="79229" y="181844"/>
                  </a:cubicBezTo>
                  <a:lnTo>
                    <a:pt x="89729" y="202845"/>
                  </a:lnTo>
                  <a:lnTo>
                    <a:pt x="113593" y="202845"/>
                  </a:lnTo>
                  <a:lnTo>
                    <a:pt x="124093" y="181844"/>
                  </a:lnTo>
                  <a:cubicBezTo>
                    <a:pt x="130775" y="179935"/>
                    <a:pt x="136980" y="177549"/>
                    <a:pt x="142707" y="174208"/>
                  </a:cubicBezTo>
                  <a:lnTo>
                    <a:pt x="165139" y="181844"/>
                  </a:lnTo>
                  <a:lnTo>
                    <a:pt x="181844" y="164662"/>
                  </a:lnTo>
                  <a:lnTo>
                    <a:pt x="174685" y="142707"/>
                  </a:lnTo>
                  <a:cubicBezTo>
                    <a:pt x="178026" y="136980"/>
                    <a:pt x="180412" y="130775"/>
                    <a:pt x="182321" y="124093"/>
                  </a:cubicBezTo>
                  <a:lnTo>
                    <a:pt x="203322" y="113593"/>
                  </a:lnTo>
                  <a:lnTo>
                    <a:pt x="203322" y="89729"/>
                  </a:lnTo>
                  <a:lnTo>
                    <a:pt x="182321" y="79229"/>
                  </a:lnTo>
                  <a:cubicBezTo>
                    <a:pt x="180412" y="72547"/>
                    <a:pt x="178026" y="66342"/>
                    <a:pt x="174685" y="60615"/>
                  </a:cubicBezTo>
                  <a:close/>
                </a:path>
              </a:pathLst>
            </a:custGeom>
            <a:grpFill/>
            <a:ln w="4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CF4ED"/>
                </a:solidFill>
                <a:effectLst/>
                <a:uLnTx/>
                <a:uFillTx/>
                <a:latin typeface="Avenir Next"/>
                <a:ea typeface="+mn-ea"/>
                <a:cs typeface="+mn-cs"/>
              </a:endParaRPr>
            </a:p>
          </p:txBody>
        </p:sp>
      </p:grpSp>
      <p:pic>
        <p:nvPicPr>
          <p:cNvPr id="57" name="Grafik 56">
            <a:extLst>
              <a:ext uri="{FF2B5EF4-FFF2-40B4-BE49-F238E27FC236}">
                <a16:creationId xmlns:a16="http://schemas.microsoft.com/office/drawing/2014/main" id="{4BFF0280-79A8-2F4C-407C-380F3C996B2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628" y="3805878"/>
            <a:ext cx="396756" cy="396756"/>
          </a:xfrm>
          <a:prstGeom prst="rect">
            <a:avLst/>
          </a:prstGeom>
        </p:spPr>
      </p:pic>
    </p:spTree>
    <p:extLst>
      <p:ext uri="{BB962C8B-B14F-4D97-AF65-F5344CB8AC3E}">
        <p14:creationId xmlns:p14="http://schemas.microsoft.com/office/powerpoint/2010/main" val="307591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C4F47-20C8-6ACD-CC7B-1BBF421DC5D2}"/>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DF0B9C38-A925-6B09-8070-372A99BCDF38}"/>
              </a:ext>
            </a:extLst>
          </p:cNvPr>
          <p:cNvSpPr>
            <a:spLocks noGrp="1"/>
          </p:cNvSpPr>
          <p:nvPr>
            <p:ph type="title" idx="4294967295"/>
          </p:nvPr>
        </p:nvSpPr>
        <p:spPr>
          <a:xfrm>
            <a:off x="1693863" y="190500"/>
            <a:ext cx="906303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600" b="1" i="0" u="none" strike="noStrike" kern="1200" cap="none" spc="0" normalizeH="0" baseline="0" noProof="0">
                <a:ln>
                  <a:noFill/>
                </a:ln>
                <a:solidFill>
                  <a:schemeClr val="tx1"/>
                </a:solidFill>
                <a:effectLst/>
                <a:uLnTx/>
                <a:uFillTx/>
                <a:latin typeface="Avenir Next"/>
                <a:ea typeface="+mn-ea"/>
                <a:cs typeface="+mn-cs"/>
              </a:rPr>
              <a:t>Værktøj 2: Fire forandringsbalancer</a:t>
            </a:r>
            <a:br>
              <a:rPr kumimoji="0" lang="da-DK" sz="2600" b="1" i="0" u="none" strike="noStrike" kern="1200" cap="none" spc="0" normalizeH="0" baseline="0" noProof="0">
                <a:ln>
                  <a:noFill/>
                </a:ln>
                <a:solidFill>
                  <a:schemeClr val="tx1"/>
                </a:solidFill>
                <a:effectLst/>
                <a:uLnTx/>
                <a:uFillTx/>
                <a:latin typeface="Avenir Next"/>
                <a:ea typeface="+mn-ea"/>
                <a:cs typeface="+mn-cs"/>
              </a:rPr>
            </a:br>
            <a:r>
              <a:rPr kumimoji="0" lang="da-DK" sz="1600" b="0" i="0" u="none" strike="noStrike" kern="1200" cap="none" spc="0" normalizeH="0" baseline="0" noProof="0">
                <a:ln>
                  <a:noFill/>
                </a:ln>
                <a:solidFill>
                  <a:schemeClr val="tx1"/>
                </a:solidFill>
                <a:effectLst/>
                <a:uLnTx/>
                <a:uFillTx/>
                <a:latin typeface="Avenir Next"/>
                <a:ea typeface="+mn-ea"/>
                <a:cs typeface="+mn-cs"/>
              </a:rPr>
              <a:t>Afstem forventninger til AI-arbejdet</a:t>
            </a:r>
            <a:r>
              <a:rPr kumimoji="0" lang="da-DK" sz="2600" b="1" i="0" u="none" strike="noStrike" kern="1200" cap="none" spc="0" normalizeH="0" baseline="0" noProof="0">
                <a:ln>
                  <a:noFill/>
                </a:ln>
                <a:solidFill>
                  <a:schemeClr val="tx1"/>
                </a:solidFill>
                <a:effectLst/>
                <a:uLnTx/>
                <a:uFillTx/>
                <a:latin typeface="Avenir Next"/>
                <a:ea typeface="+mn-ea"/>
                <a:cs typeface="+mn-cs"/>
              </a:rPr>
              <a:t> </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46" name="Tekstfelt 45">
            <a:extLst>
              <a:ext uri="{FF2B5EF4-FFF2-40B4-BE49-F238E27FC236}">
                <a16:creationId xmlns:a16="http://schemas.microsoft.com/office/drawing/2014/main" id="{75E5644B-ED22-ACFF-5536-D4AA917C9488}"/>
              </a:ext>
            </a:extLst>
          </p:cNvPr>
          <p:cNvSpPr txBox="1"/>
          <p:nvPr/>
        </p:nvSpPr>
        <p:spPr>
          <a:xfrm>
            <a:off x="7184744" y="747379"/>
            <a:ext cx="38745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defRPr/>
            </a:pPr>
            <a:r>
              <a:rPr kumimoji="0" lang="da-DK" sz="1400" b="1" i="1" u="none" strike="noStrike" kern="1200" cap="none" spc="0" normalizeH="0" baseline="0" noProof="0">
                <a:ln>
                  <a:noFill/>
                </a:ln>
                <a:solidFill>
                  <a:srgbClr val="2AB4A3"/>
                </a:solidFill>
                <a:effectLst/>
                <a:uLnTx/>
                <a:uFillTx/>
                <a:latin typeface="Avenir Next"/>
                <a:ea typeface="+mn-ea"/>
                <a:cs typeface="+mn-cs"/>
              </a:rPr>
              <a:t>Sæt en streg på </a:t>
            </a:r>
            <a:r>
              <a:rPr lang="da-DK" sz="1400" b="1" i="1">
                <a:solidFill>
                  <a:srgbClr val="2AB4A3"/>
                </a:solidFill>
              </a:rPr>
              <a:t>balancen dér, hvor den bedst afspejler jeres vurdering</a:t>
            </a:r>
            <a:endParaRPr kumimoji="0" lang="da-DK" sz="1400" b="1" i="1" u="none" strike="noStrike" kern="1200" cap="none" spc="0" normalizeH="0" baseline="0" noProof="0">
              <a:ln>
                <a:noFill/>
              </a:ln>
              <a:solidFill>
                <a:srgbClr val="2AB4A3"/>
              </a:solidFill>
              <a:effectLst/>
              <a:uLnTx/>
              <a:uFillTx/>
              <a:latin typeface="Avenir Next"/>
              <a:ea typeface="+mn-ea"/>
              <a:cs typeface="+mn-cs"/>
            </a:endParaRPr>
          </a:p>
        </p:txBody>
      </p:sp>
      <p:sp>
        <p:nvSpPr>
          <p:cNvPr id="17" name="Tekstfelt 16">
            <a:extLst>
              <a:ext uri="{FF2B5EF4-FFF2-40B4-BE49-F238E27FC236}">
                <a16:creationId xmlns:a16="http://schemas.microsoft.com/office/drawing/2014/main" id="{BFA294CF-F21B-EC7E-CCA5-49D22CB0DA44}"/>
              </a:ext>
            </a:extLst>
          </p:cNvPr>
          <p:cNvSpPr txBox="1"/>
          <p:nvPr/>
        </p:nvSpPr>
        <p:spPr>
          <a:xfrm>
            <a:off x="597614" y="1375025"/>
            <a:ext cx="562769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2AB4A3"/>
                </a:solidFill>
                <a:effectLst/>
                <a:uLnTx/>
                <a:uFillTx/>
                <a:latin typeface="Avenir Next"/>
                <a:ea typeface="+mn-lt"/>
                <a:cs typeface="+mn-lt"/>
              </a:rPr>
              <a:t>Investeringer</a:t>
            </a:r>
            <a:r>
              <a:rPr kumimoji="0" lang="da-DK" sz="1800" b="1" i="0" u="none" strike="noStrike" kern="1200" cap="none" spc="0" normalizeH="0" baseline="0" noProof="0">
                <a:ln>
                  <a:noFill/>
                </a:ln>
                <a:solidFill>
                  <a:srgbClr val="7030A0"/>
                </a:solidFill>
                <a:effectLst/>
                <a:uLnTx/>
                <a:uFillTx/>
                <a:latin typeface="Avenir Next"/>
                <a:ea typeface="+mn-lt"/>
                <a:cs typeface="+mn-lt"/>
              </a:rPr>
              <a:t> </a:t>
            </a:r>
            <a:endParaRPr kumimoji="0" lang="da-DK" sz="1800" b="1" i="0" u="none" strike="noStrike" kern="1200" cap="none" spc="0" normalizeH="0" baseline="0" noProof="0">
              <a:ln>
                <a:noFill/>
              </a:ln>
              <a:solidFill>
                <a:srgbClr val="7030A0"/>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srgbClr val="000000"/>
                </a:solidFill>
                <a:effectLst/>
                <a:uLnTx/>
                <a:uFillTx/>
                <a:latin typeface="Avenir Next"/>
                <a:ea typeface="+mn-ea"/>
                <a:cs typeface="+mn-cs"/>
              </a:rPr>
              <a:t>AI har potentiale til med tiden at udløse en række gevinster, men det kan kræve, at vi først investerer i både kompetencer, ændrede arbejdsgange og teknisk implementering.</a:t>
            </a:r>
          </a:p>
        </p:txBody>
      </p:sp>
      <p:sp>
        <p:nvSpPr>
          <p:cNvPr id="21" name="Tekstfelt 20">
            <a:extLst>
              <a:ext uri="{FF2B5EF4-FFF2-40B4-BE49-F238E27FC236}">
                <a16:creationId xmlns:a16="http://schemas.microsoft.com/office/drawing/2014/main" id="{1E926A9F-1BB7-9527-C2E8-AC011EA29326}"/>
              </a:ext>
            </a:extLst>
          </p:cNvPr>
          <p:cNvSpPr txBox="1"/>
          <p:nvPr/>
        </p:nvSpPr>
        <p:spPr>
          <a:xfrm>
            <a:off x="7175715" y="1319615"/>
            <a:ext cx="38745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venir Next"/>
                <a:ea typeface="+mn-ea"/>
                <a:cs typeface="+mn-cs"/>
              </a:rPr>
              <a:t>Hvor stor er vores parathed til her og nu at investere i fremtidige AI-gevinster?  </a:t>
            </a:r>
          </a:p>
        </p:txBody>
      </p:sp>
      <p:sp>
        <p:nvSpPr>
          <p:cNvPr id="30" name="Venstre-højrepil 29">
            <a:extLst>
              <a:ext uri="{FF2B5EF4-FFF2-40B4-BE49-F238E27FC236}">
                <a16:creationId xmlns:a16="http://schemas.microsoft.com/office/drawing/2014/main" id="{27F6BFB6-E0B4-F290-8BC3-61C9348C6851}"/>
              </a:ext>
              <a:ext uri="{C183D7F6-B498-43B3-948B-1728B52AA6E4}">
                <adec:decorative xmlns:adec="http://schemas.microsoft.com/office/drawing/2017/decorative" val="1"/>
              </a:ext>
            </a:extLst>
          </p:cNvPr>
          <p:cNvSpPr/>
          <p:nvPr/>
        </p:nvSpPr>
        <p:spPr>
          <a:xfrm>
            <a:off x="6802566" y="1731301"/>
            <a:ext cx="4638935" cy="751429"/>
          </a:xfrm>
          <a:prstGeom prst="lef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venir Next"/>
              <a:ea typeface="+mn-ea"/>
              <a:cs typeface="+mn-cs"/>
            </a:endParaRPr>
          </a:p>
        </p:txBody>
      </p:sp>
      <p:sp>
        <p:nvSpPr>
          <p:cNvPr id="25" name="Tekstfelt 24">
            <a:extLst>
              <a:ext uri="{FF2B5EF4-FFF2-40B4-BE49-F238E27FC236}">
                <a16:creationId xmlns:a16="http://schemas.microsoft.com/office/drawing/2014/main" id="{C2DE6D42-1854-08F2-B3AB-9FC6556841EA}"/>
              </a:ext>
            </a:extLst>
          </p:cNvPr>
          <p:cNvSpPr txBox="1"/>
          <p:nvPr/>
        </p:nvSpPr>
        <p:spPr>
          <a:xfrm>
            <a:off x="6671110" y="1990230"/>
            <a:ext cx="11501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venir Next"/>
                <a:ea typeface="+mn-ea"/>
                <a:cs typeface="+mn-cs"/>
              </a:rPr>
              <a:t>Lav</a:t>
            </a:r>
            <a:endParaRPr kumimoji="0" lang="da-DK" sz="1800" b="0" i="0" u="none" strike="noStrike" kern="1200" cap="none" spc="0" normalizeH="0" baseline="0" noProof="0">
              <a:ln>
                <a:noFill/>
              </a:ln>
              <a:solidFill>
                <a:srgbClr val="000000"/>
              </a:solidFill>
              <a:effectLst/>
              <a:uLnTx/>
              <a:uFillTx/>
              <a:latin typeface="Avenir Next"/>
              <a:ea typeface="+mn-ea"/>
              <a:cs typeface="+mn-cs"/>
            </a:endParaRPr>
          </a:p>
        </p:txBody>
      </p:sp>
      <p:sp>
        <p:nvSpPr>
          <p:cNvPr id="23" name="Tekstfelt 22">
            <a:extLst>
              <a:ext uri="{FF2B5EF4-FFF2-40B4-BE49-F238E27FC236}">
                <a16:creationId xmlns:a16="http://schemas.microsoft.com/office/drawing/2014/main" id="{667B5E6D-A755-655A-8AB7-89F7B0EAFAD3}"/>
              </a:ext>
            </a:extLst>
          </p:cNvPr>
          <p:cNvSpPr txBox="1"/>
          <p:nvPr/>
        </p:nvSpPr>
        <p:spPr>
          <a:xfrm>
            <a:off x="10409207" y="1952772"/>
            <a:ext cx="11501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venir Next"/>
                <a:ea typeface="+mn-ea"/>
                <a:cs typeface="+mn-cs"/>
              </a:rPr>
              <a:t>Høj</a:t>
            </a:r>
            <a:endParaRPr kumimoji="0" lang="da-DK" sz="1800" b="0" i="0" u="none" strike="noStrike" kern="1200" cap="none" spc="0" normalizeH="0" baseline="0" noProof="0">
              <a:ln>
                <a:noFill/>
              </a:ln>
              <a:solidFill>
                <a:srgbClr val="000000"/>
              </a:solidFill>
              <a:effectLst/>
              <a:uLnTx/>
              <a:uFillTx/>
              <a:latin typeface="Avenir Next"/>
              <a:ea typeface="+mn-ea"/>
              <a:cs typeface="+mn-cs"/>
            </a:endParaRPr>
          </a:p>
        </p:txBody>
      </p:sp>
      <p:sp>
        <p:nvSpPr>
          <p:cNvPr id="5" name="Tekstfelt 4">
            <a:extLst>
              <a:ext uri="{FF2B5EF4-FFF2-40B4-BE49-F238E27FC236}">
                <a16:creationId xmlns:a16="http://schemas.microsoft.com/office/drawing/2014/main" id="{9726DF22-57AC-DC4F-A516-B080E94E25CE}"/>
              </a:ext>
            </a:extLst>
          </p:cNvPr>
          <p:cNvSpPr txBox="1"/>
          <p:nvPr/>
        </p:nvSpPr>
        <p:spPr>
          <a:xfrm>
            <a:off x="644108" y="2773385"/>
            <a:ext cx="5627694"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2AB4A3"/>
                </a:solidFill>
                <a:effectLst/>
                <a:uLnTx/>
                <a:uFillTx/>
                <a:latin typeface="Avenir Next"/>
                <a:ea typeface="+mn-lt"/>
                <a:cs typeface="+mn-lt"/>
              </a:rPr>
              <a:t>Gevinsthorisont</a:t>
            </a:r>
            <a:endParaRPr kumimoji="0" lang="da-DK" sz="1400" b="0" i="0" u="none" strike="noStrike" kern="1200" cap="none" spc="0" normalizeH="0" baseline="0" noProof="0">
              <a:ln>
                <a:noFill/>
              </a:ln>
              <a:solidFill>
                <a:srgbClr val="2AB4A3"/>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srgbClr val="000000"/>
                </a:solidFill>
                <a:effectLst/>
                <a:uLnTx/>
                <a:uFillTx/>
                <a:latin typeface="Avenir Next"/>
                <a:ea typeface="+mn-ea"/>
                <a:cs typeface="+mn-cs"/>
              </a:rPr>
              <a:t>Gevinsterne med AI kan på nogle områder komme hurtigt, mens det på andre kan tage år, før gevinsterne kan realiseres.</a:t>
            </a:r>
          </a:p>
        </p:txBody>
      </p:sp>
      <p:sp>
        <p:nvSpPr>
          <p:cNvPr id="26" name="Tekstfelt 25">
            <a:extLst>
              <a:ext uri="{FF2B5EF4-FFF2-40B4-BE49-F238E27FC236}">
                <a16:creationId xmlns:a16="http://schemas.microsoft.com/office/drawing/2014/main" id="{DD865336-CBA7-94C4-AA4D-31A5D053743E}"/>
              </a:ext>
            </a:extLst>
          </p:cNvPr>
          <p:cNvSpPr txBox="1"/>
          <p:nvPr/>
        </p:nvSpPr>
        <p:spPr>
          <a:xfrm>
            <a:off x="7049012" y="2690819"/>
            <a:ext cx="399060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srgbClr val="000000"/>
                </a:solidFill>
                <a:effectLst/>
                <a:uLnTx/>
                <a:uFillTx/>
                <a:latin typeface="Avenir Next"/>
                <a:ea typeface="+mn-lt"/>
                <a:cs typeface="+mn-lt"/>
              </a:rPr>
              <a:t> </a:t>
            </a:r>
            <a:r>
              <a:rPr kumimoji="0" lang="da-DK" sz="1400" b="1" i="0" u="none" strike="noStrike" kern="1200" cap="none" spc="0" normalizeH="0" baseline="0" noProof="0">
                <a:ln>
                  <a:noFill/>
                </a:ln>
                <a:solidFill>
                  <a:srgbClr val="000000"/>
                </a:solidFill>
                <a:effectLst/>
                <a:uLnTx/>
                <a:uFillTx/>
                <a:latin typeface="Avenir Next"/>
                <a:ea typeface="+mn-lt"/>
                <a:cs typeface="+mn-lt"/>
              </a:rPr>
              <a:t>Hvad er vores tidshorisont i forhold til AI-gevinster?</a:t>
            </a:r>
            <a:endParaRPr kumimoji="0" lang="da-DK" sz="1800" b="1" i="0" u="none" strike="noStrike" kern="1200" cap="none" spc="0" normalizeH="0" baseline="0" noProof="0">
              <a:ln>
                <a:noFill/>
              </a:ln>
              <a:solidFill>
                <a:srgbClr val="000000"/>
              </a:solidFill>
              <a:effectLst/>
              <a:uLnTx/>
              <a:uFillTx/>
              <a:latin typeface="Avenir Next"/>
              <a:ea typeface="+mn-lt"/>
              <a:cs typeface="+mn-lt"/>
            </a:endParaRPr>
          </a:p>
        </p:txBody>
      </p:sp>
      <p:sp>
        <p:nvSpPr>
          <p:cNvPr id="35" name="Venstre-højrepil 34">
            <a:extLst>
              <a:ext uri="{FF2B5EF4-FFF2-40B4-BE49-F238E27FC236}">
                <a16:creationId xmlns:a16="http://schemas.microsoft.com/office/drawing/2014/main" id="{36CEC088-EFA5-8372-D78D-C50A06489DBD}"/>
              </a:ext>
              <a:ext uri="{C183D7F6-B498-43B3-948B-1728B52AA6E4}">
                <adec:decorative xmlns:adec="http://schemas.microsoft.com/office/drawing/2017/decorative" val="1"/>
              </a:ext>
            </a:extLst>
          </p:cNvPr>
          <p:cNvSpPr/>
          <p:nvPr/>
        </p:nvSpPr>
        <p:spPr>
          <a:xfrm>
            <a:off x="6802566" y="3063053"/>
            <a:ext cx="4638935" cy="751429"/>
          </a:xfrm>
          <a:prstGeom prst="lef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venir Next"/>
              <a:ea typeface="+mn-ea"/>
              <a:cs typeface="+mn-cs"/>
            </a:endParaRPr>
          </a:p>
        </p:txBody>
      </p:sp>
      <p:sp>
        <p:nvSpPr>
          <p:cNvPr id="8" name="Tekstfelt 7">
            <a:extLst>
              <a:ext uri="{FF2B5EF4-FFF2-40B4-BE49-F238E27FC236}">
                <a16:creationId xmlns:a16="http://schemas.microsoft.com/office/drawing/2014/main" id="{9572CBC2-E9D1-1C71-86EA-B8CEA50009B1}"/>
              </a:ext>
            </a:extLst>
          </p:cNvPr>
          <p:cNvSpPr txBox="1"/>
          <p:nvPr/>
        </p:nvSpPr>
        <p:spPr>
          <a:xfrm>
            <a:off x="6671110" y="3303089"/>
            <a:ext cx="11501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venir Next"/>
                <a:ea typeface="+mn-ea"/>
                <a:cs typeface="+mn-cs"/>
              </a:rPr>
              <a:t>Kort</a:t>
            </a:r>
            <a:endParaRPr kumimoji="0" lang="da-DK" sz="1800" b="0" i="0" u="none" strike="noStrike" kern="1200" cap="none" spc="0" normalizeH="0" baseline="0" noProof="0">
              <a:ln>
                <a:noFill/>
              </a:ln>
              <a:solidFill>
                <a:srgbClr val="000000"/>
              </a:solidFill>
              <a:effectLst/>
              <a:uLnTx/>
              <a:uFillTx/>
              <a:latin typeface="Avenir Next"/>
              <a:ea typeface="+mn-ea"/>
              <a:cs typeface="+mn-cs"/>
            </a:endParaRPr>
          </a:p>
        </p:txBody>
      </p:sp>
      <p:sp>
        <p:nvSpPr>
          <p:cNvPr id="7" name="Tekstfelt 6">
            <a:extLst>
              <a:ext uri="{FF2B5EF4-FFF2-40B4-BE49-F238E27FC236}">
                <a16:creationId xmlns:a16="http://schemas.microsoft.com/office/drawing/2014/main" id="{1BF12FF5-D598-DD28-7D28-43C9B4BA6527}"/>
              </a:ext>
            </a:extLst>
          </p:cNvPr>
          <p:cNvSpPr txBox="1"/>
          <p:nvPr/>
        </p:nvSpPr>
        <p:spPr>
          <a:xfrm>
            <a:off x="10397703" y="3317857"/>
            <a:ext cx="11501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venir Next"/>
                <a:ea typeface="+mn-ea"/>
                <a:cs typeface="+mn-cs"/>
              </a:rPr>
              <a:t>Lang</a:t>
            </a:r>
            <a:endParaRPr kumimoji="0" lang="da-DK" sz="1800" b="0" i="0" u="none" strike="noStrike" kern="1200" cap="none" spc="0" normalizeH="0" baseline="0" noProof="0">
              <a:ln>
                <a:noFill/>
              </a:ln>
              <a:solidFill>
                <a:srgbClr val="000000"/>
              </a:solidFill>
              <a:effectLst/>
              <a:uLnTx/>
              <a:uFillTx/>
              <a:latin typeface="Avenir Next"/>
              <a:ea typeface="+mn-ea"/>
              <a:cs typeface="+mn-cs"/>
            </a:endParaRPr>
          </a:p>
        </p:txBody>
      </p:sp>
      <p:sp>
        <p:nvSpPr>
          <p:cNvPr id="15" name="Tekstfelt 14">
            <a:extLst>
              <a:ext uri="{FF2B5EF4-FFF2-40B4-BE49-F238E27FC236}">
                <a16:creationId xmlns:a16="http://schemas.microsoft.com/office/drawing/2014/main" id="{A2D0D635-FC1D-1AA8-3A5D-91492B13A2EC}"/>
              </a:ext>
            </a:extLst>
          </p:cNvPr>
          <p:cNvSpPr txBox="1"/>
          <p:nvPr/>
        </p:nvSpPr>
        <p:spPr>
          <a:xfrm>
            <a:off x="597614" y="4059727"/>
            <a:ext cx="5927051" cy="1236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2AB4A3"/>
                </a:solidFill>
                <a:effectLst/>
                <a:uLnTx/>
                <a:uFillTx/>
                <a:latin typeface="Avenir Next"/>
                <a:ea typeface="+mn-ea"/>
                <a:cs typeface="+mn-cs"/>
              </a:rPr>
              <a:t>Tempo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srgbClr val="000000"/>
                </a:solidFill>
                <a:effectLst/>
                <a:uLnTx/>
                <a:uFillTx/>
                <a:latin typeface="Avenir Next"/>
                <a:ea typeface="+mn-ea"/>
                <a:cs typeface="+mn-cs"/>
              </a:rPr>
              <a:t>Både AI-teknologien og erfaringerne med at bruge den udvikler sig hurtigt. I den situation kan man vælge enten at være "med på bølgen" eller at afvente og udnytte, at andre gør sig erfaringer med AI.</a:t>
            </a:r>
            <a:br>
              <a:rPr kumimoji="0" lang="da-DK" sz="1400" b="0" i="0" u="none" strike="noStrike" kern="1200" cap="none" spc="0" normalizeH="0" baseline="0" noProof="0">
                <a:ln>
                  <a:noFill/>
                </a:ln>
                <a:solidFill>
                  <a:srgbClr val="000000"/>
                </a:solidFill>
                <a:effectLst/>
                <a:uLnTx/>
                <a:uFillTx/>
                <a:latin typeface="Avenir Next"/>
                <a:ea typeface="+mn-ea"/>
                <a:cs typeface="+mn-cs"/>
              </a:rPr>
            </a:br>
            <a:endParaRPr kumimoji="0" lang="da-DK" sz="1400" b="0" i="0" u="none" strike="noStrike" kern="1200" cap="none" spc="0" normalizeH="0" baseline="0" noProof="0">
              <a:ln>
                <a:noFill/>
              </a:ln>
              <a:solidFill>
                <a:srgbClr val="000000"/>
              </a:solidFill>
              <a:effectLst/>
              <a:uLnTx/>
              <a:uFillTx/>
              <a:latin typeface="Avenir Next"/>
              <a:ea typeface="+mn-ea"/>
              <a:cs typeface="+mn-cs"/>
            </a:endParaRPr>
          </a:p>
        </p:txBody>
      </p:sp>
      <p:sp>
        <p:nvSpPr>
          <p:cNvPr id="38" name="Tekstfelt 37">
            <a:extLst>
              <a:ext uri="{FF2B5EF4-FFF2-40B4-BE49-F238E27FC236}">
                <a16:creationId xmlns:a16="http://schemas.microsoft.com/office/drawing/2014/main" id="{D955E857-1C83-2949-B919-C0E1FBBE3EEA}"/>
              </a:ext>
            </a:extLst>
          </p:cNvPr>
          <p:cNvSpPr txBox="1"/>
          <p:nvPr/>
        </p:nvSpPr>
        <p:spPr>
          <a:xfrm>
            <a:off x="7175715" y="4080650"/>
            <a:ext cx="399060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venir Next"/>
                <a:ea typeface="+mn-lt"/>
                <a:cs typeface="+mn-lt"/>
              </a:rPr>
              <a:t>Hvilken tilgang skal vi have til tempoet med udvikling og ibrugtagning af AI?</a:t>
            </a:r>
            <a:endParaRPr kumimoji="0" lang="da-DK" sz="1800" b="1" i="0" u="none" strike="noStrike" kern="1200" cap="none" spc="0" normalizeH="0" baseline="0" noProof="0">
              <a:ln>
                <a:noFill/>
              </a:ln>
              <a:solidFill>
                <a:srgbClr val="000000"/>
              </a:solidFill>
              <a:effectLst/>
              <a:uLnTx/>
              <a:uFillTx/>
              <a:latin typeface="Avenir Next"/>
              <a:ea typeface="+mn-lt"/>
              <a:cs typeface="+mn-lt"/>
            </a:endParaRPr>
          </a:p>
        </p:txBody>
      </p:sp>
      <p:sp>
        <p:nvSpPr>
          <p:cNvPr id="36" name="Venstre-højrepil 35">
            <a:extLst>
              <a:ext uri="{FF2B5EF4-FFF2-40B4-BE49-F238E27FC236}">
                <a16:creationId xmlns:a16="http://schemas.microsoft.com/office/drawing/2014/main" id="{01826210-5361-6F9D-D829-893D60FF4F14}"/>
              </a:ext>
              <a:ext uri="{C183D7F6-B498-43B3-948B-1728B52AA6E4}">
                <adec:decorative xmlns:adec="http://schemas.microsoft.com/office/drawing/2017/decorative" val="1"/>
              </a:ext>
            </a:extLst>
          </p:cNvPr>
          <p:cNvSpPr/>
          <p:nvPr/>
        </p:nvSpPr>
        <p:spPr>
          <a:xfrm>
            <a:off x="6844805" y="4406272"/>
            <a:ext cx="4638935" cy="751429"/>
          </a:xfrm>
          <a:prstGeom prst="lef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venir Next"/>
              <a:ea typeface="+mn-ea"/>
              <a:cs typeface="+mn-cs"/>
            </a:endParaRPr>
          </a:p>
        </p:txBody>
      </p:sp>
      <p:sp>
        <p:nvSpPr>
          <p:cNvPr id="10" name="Tekstfelt 9">
            <a:extLst>
              <a:ext uri="{FF2B5EF4-FFF2-40B4-BE49-F238E27FC236}">
                <a16:creationId xmlns:a16="http://schemas.microsoft.com/office/drawing/2014/main" id="{C0F16936-D6F9-81D2-7F63-B9D9408BD5F9}"/>
              </a:ext>
            </a:extLst>
          </p:cNvPr>
          <p:cNvSpPr txBox="1"/>
          <p:nvPr/>
        </p:nvSpPr>
        <p:spPr>
          <a:xfrm>
            <a:off x="6768151" y="4644535"/>
            <a:ext cx="14441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venir Next"/>
                <a:ea typeface="+mn-ea"/>
                <a:cs typeface="+mn-cs"/>
              </a:rPr>
              <a:t>Afvente</a:t>
            </a:r>
            <a:endParaRPr kumimoji="0" lang="da-DK" sz="1800" b="0" i="0" u="none" strike="noStrike" kern="1200" cap="none" spc="0" normalizeH="0" baseline="0" noProof="0">
              <a:ln>
                <a:noFill/>
              </a:ln>
              <a:solidFill>
                <a:srgbClr val="000000"/>
              </a:solidFill>
              <a:effectLst/>
              <a:uLnTx/>
              <a:uFillTx/>
              <a:latin typeface="Avenir Next"/>
              <a:ea typeface="+mn-ea"/>
              <a:cs typeface="+mn-cs"/>
            </a:endParaRPr>
          </a:p>
        </p:txBody>
      </p:sp>
      <p:sp>
        <p:nvSpPr>
          <p:cNvPr id="39" name="Tekstfelt 38">
            <a:extLst>
              <a:ext uri="{FF2B5EF4-FFF2-40B4-BE49-F238E27FC236}">
                <a16:creationId xmlns:a16="http://schemas.microsoft.com/office/drawing/2014/main" id="{801D97E8-46C9-D7FA-3BA6-B7D148A6AA13}"/>
              </a:ext>
            </a:extLst>
          </p:cNvPr>
          <p:cNvSpPr txBox="1"/>
          <p:nvPr/>
        </p:nvSpPr>
        <p:spPr>
          <a:xfrm>
            <a:off x="10074954" y="4642284"/>
            <a:ext cx="14441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venir Next"/>
                <a:ea typeface="+mn-ea"/>
                <a:cs typeface="+mn-cs"/>
              </a:rPr>
              <a:t>Accelerere</a:t>
            </a:r>
            <a:endParaRPr kumimoji="0" lang="da-DK" sz="1800" b="0" i="0" u="none" strike="noStrike" kern="1200" cap="none" spc="0" normalizeH="0" baseline="0" noProof="0">
              <a:ln>
                <a:noFill/>
              </a:ln>
              <a:solidFill>
                <a:srgbClr val="000000"/>
              </a:solidFill>
              <a:effectLst/>
              <a:uLnTx/>
              <a:uFillTx/>
              <a:latin typeface="Avenir Next"/>
              <a:ea typeface="+mn-ea"/>
              <a:cs typeface="+mn-cs"/>
            </a:endParaRPr>
          </a:p>
        </p:txBody>
      </p:sp>
      <p:sp>
        <p:nvSpPr>
          <p:cNvPr id="18" name="Tekstfelt 17">
            <a:extLst>
              <a:ext uri="{FF2B5EF4-FFF2-40B4-BE49-F238E27FC236}">
                <a16:creationId xmlns:a16="http://schemas.microsoft.com/office/drawing/2014/main" id="{5ACA3C52-4610-F69E-335E-931541FDD1A7}"/>
              </a:ext>
            </a:extLst>
          </p:cNvPr>
          <p:cNvSpPr txBox="1"/>
          <p:nvPr/>
        </p:nvSpPr>
        <p:spPr>
          <a:xfrm>
            <a:off x="597614" y="5462443"/>
            <a:ext cx="562769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2AB4A3"/>
                </a:solidFill>
                <a:effectLst/>
                <a:uLnTx/>
                <a:uFillTx/>
                <a:latin typeface="Avenir Next"/>
                <a:ea typeface="+mn-ea"/>
                <a:cs typeface="+mn-cs"/>
              </a:rPr>
              <a:t>Tilgang</a:t>
            </a:r>
            <a:br>
              <a:rPr kumimoji="0" lang="da-DK" sz="1800" b="1" i="0" u="none" strike="noStrike" kern="1200" cap="none" spc="0" normalizeH="0" baseline="0" noProof="0">
                <a:ln>
                  <a:noFill/>
                </a:ln>
                <a:solidFill>
                  <a:srgbClr val="13B4A3"/>
                </a:solidFill>
                <a:effectLst/>
                <a:uLnTx/>
                <a:uFillTx/>
                <a:latin typeface="Avenir Next"/>
                <a:ea typeface="+mn-ea"/>
                <a:cs typeface="+mn-cs"/>
              </a:rPr>
            </a:br>
            <a:r>
              <a:rPr kumimoji="0" lang="da-DK" sz="1400" b="0" i="0" u="none" strike="noStrike" kern="1200" cap="none" spc="0" normalizeH="0" baseline="0" noProof="0">
                <a:ln>
                  <a:noFill/>
                </a:ln>
                <a:solidFill>
                  <a:srgbClr val="000000"/>
                </a:solidFill>
                <a:effectLst/>
                <a:uLnTx/>
                <a:uFillTx/>
                <a:latin typeface="Avenir Next"/>
                <a:ea typeface="+mn-ea"/>
                <a:cs typeface="+mn-cs"/>
              </a:rPr>
              <a:t>Drivkraften i arbejdet med AI kan komme nedefra, fx fra lokale ildsjæle, eller være drevet oppefra af en mere overordnet </a:t>
            </a:r>
            <a:r>
              <a:rPr kumimoji="0" lang="da-DK" sz="1400" b="0" i="0" u="none" strike="noStrike" kern="1200" cap="none" spc="0" normalizeH="0" baseline="0" noProof="0">
                <a:ln>
                  <a:noFill/>
                </a:ln>
                <a:solidFill>
                  <a:srgbClr val="000000"/>
                </a:solidFill>
                <a:effectLst/>
                <a:uLnTx/>
                <a:uFillTx/>
                <a:latin typeface="Avenir Next"/>
                <a:ea typeface="+mn-lt"/>
                <a:cs typeface="+mn-lt"/>
              </a:rPr>
              <a:t>politisk eller strategisk ambition.</a:t>
            </a:r>
            <a:endParaRPr kumimoji="0" lang="da-DK" sz="1800" b="0" i="0" u="none" strike="noStrike" kern="1200" cap="none" spc="0" normalizeH="0" baseline="0" noProof="0">
              <a:ln>
                <a:noFill/>
              </a:ln>
              <a:solidFill>
                <a:srgbClr val="000000"/>
              </a:solidFill>
              <a:effectLst/>
              <a:uLnTx/>
              <a:uFillTx/>
              <a:latin typeface="Avenir Next"/>
              <a:ea typeface="+mn-lt"/>
              <a:cs typeface="+mn-lt"/>
            </a:endParaRPr>
          </a:p>
        </p:txBody>
      </p:sp>
      <p:sp>
        <p:nvSpPr>
          <p:cNvPr id="27" name="Tekstfelt 26">
            <a:extLst>
              <a:ext uri="{FF2B5EF4-FFF2-40B4-BE49-F238E27FC236}">
                <a16:creationId xmlns:a16="http://schemas.microsoft.com/office/drawing/2014/main" id="{066C40C0-8A47-2F09-45B5-9F96FDA46118}"/>
              </a:ext>
            </a:extLst>
          </p:cNvPr>
          <p:cNvSpPr txBox="1"/>
          <p:nvPr/>
        </p:nvSpPr>
        <p:spPr>
          <a:xfrm>
            <a:off x="7291741" y="5437824"/>
            <a:ext cx="36346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venir Next"/>
                <a:ea typeface="+mn-lt"/>
                <a:cs typeface="+mn-lt"/>
              </a:rPr>
              <a:t>Hvor skal drivkraften til AI-udviklingen  komme fra?</a:t>
            </a:r>
            <a:endParaRPr kumimoji="0" lang="da-DK" sz="1400" b="1" i="0" u="none" strike="noStrike" kern="1200" cap="none" spc="0" normalizeH="0" baseline="0" noProof="0">
              <a:ln>
                <a:noFill/>
              </a:ln>
              <a:solidFill>
                <a:srgbClr val="000000"/>
              </a:solidFill>
              <a:effectLst/>
              <a:uLnTx/>
              <a:uFillTx/>
              <a:latin typeface="Avenir Next"/>
              <a:ea typeface="+mn-ea"/>
              <a:cs typeface="+mn-cs"/>
            </a:endParaRPr>
          </a:p>
        </p:txBody>
      </p:sp>
      <p:sp>
        <p:nvSpPr>
          <p:cNvPr id="37" name="Venstre-højrepil 36">
            <a:extLst>
              <a:ext uri="{FF2B5EF4-FFF2-40B4-BE49-F238E27FC236}">
                <a16:creationId xmlns:a16="http://schemas.microsoft.com/office/drawing/2014/main" id="{99287766-D653-F733-86BC-8519D7EA8F75}"/>
              </a:ext>
              <a:ext uri="{C183D7F6-B498-43B3-948B-1728B52AA6E4}">
                <adec:decorative xmlns:adec="http://schemas.microsoft.com/office/drawing/2017/decorative" val="1"/>
              </a:ext>
            </a:extLst>
          </p:cNvPr>
          <p:cNvSpPr/>
          <p:nvPr/>
        </p:nvSpPr>
        <p:spPr>
          <a:xfrm>
            <a:off x="6888831" y="5856493"/>
            <a:ext cx="4638935" cy="751429"/>
          </a:xfrm>
          <a:prstGeom prst="lef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venir Next"/>
              <a:ea typeface="+mn-ea"/>
              <a:cs typeface="+mn-cs"/>
            </a:endParaRPr>
          </a:p>
        </p:txBody>
      </p:sp>
      <p:sp>
        <p:nvSpPr>
          <p:cNvPr id="24" name="Tekstfelt 23">
            <a:extLst>
              <a:ext uri="{FF2B5EF4-FFF2-40B4-BE49-F238E27FC236}">
                <a16:creationId xmlns:a16="http://schemas.microsoft.com/office/drawing/2014/main" id="{A1766913-6287-3662-2287-E7FC0127C762}"/>
              </a:ext>
            </a:extLst>
          </p:cNvPr>
          <p:cNvSpPr txBox="1"/>
          <p:nvPr/>
        </p:nvSpPr>
        <p:spPr>
          <a:xfrm>
            <a:off x="6844805" y="6099975"/>
            <a:ext cx="14441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venir Next"/>
                <a:ea typeface="+mn-ea"/>
                <a:cs typeface="+mn-cs"/>
              </a:rPr>
              <a:t>Nedefra </a:t>
            </a:r>
          </a:p>
        </p:txBody>
      </p:sp>
      <p:sp>
        <p:nvSpPr>
          <p:cNvPr id="19" name="Tekstfelt 18">
            <a:extLst>
              <a:ext uri="{FF2B5EF4-FFF2-40B4-BE49-F238E27FC236}">
                <a16:creationId xmlns:a16="http://schemas.microsoft.com/office/drawing/2014/main" id="{B61EFE91-338B-8AB8-9B7A-C373604502D1}"/>
              </a:ext>
            </a:extLst>
          </p:cNvPr>
          <p:cNvSpPr txBox="1"/>
          <p:nvPr/>
        </p:nvSpPr>
        <p:spPr>
          <a:xfrm>
            <a:off x="10310957" y="6085256"/>
            <a:ext cx="11501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venir Next"/>
                <a:ea typeface="+mn-ea"/>
                <a:cs typeface="+mn-cs"/>
              </a:rPr>
              <a:t>Oppefra</a:t>
            </a:r>
          </a:p>
        </p:txBody>
      </p:sp>
      <p:cxnSp>
        <p:nvCxnSpPr>
          <p:cNvPr id="22" name="Lige pilforbindelse 21">
            <a:extLst>
              <a:ext uri="{FF2B5EF4-FFF2-40B4-BE49-F238E27FC236}">
                <a16:creationId xmlns:a16="http://schemas.microsoft.com/office/drawing/2014/main" id="{60121A99-465D-B6E2-D3E9-6283EDA4655F}"/>
              </a:ext>
              <a:ext uri="{C183D7F6-B498-43B3-948B-1728B52AA6E4}">
                <adec:decorative xmlns:adec="http://schemas.microsoft.com/office/drawing/2017/decorative" val="1"/>
              </a:ext>
            </a:extLst>
          </p:cNvPr>
          <p:cNvCxnSpPr/>
          <p:nvPr/>
        </p:nvCxnSpPr>
        <p:spPr>
          <a:xfrm>
            <a:off x="597614" y="2631493"/>
            <a:ext cx="10863532" cy="8627"/>
          </a:xfrm>
          <a:prstGeom prst="straightConnector1">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3" name="Lige pilforbindelse 32">
            <a:extLst>
              <a:ext uri="{FF2B5EF4-FFF2-40B4-BE49-F238E27FC236}">
                <a16:creationId xmlns:a16="http://schemas.microsoft.com/office/drawing/2014/main" id="{DF40477C-AC92-0985-397F-2C96767E5E73}"/>
              </a:ext>
              <a:ext uri="{C183D7F6-B498-43B3-948B-1728B52AA6E4}">
                <adec:decorative xmlns:adec="http://schemas.microsoft.com/office/drawing/2017/decorative" val="1"/>
              </a:ext>
            </a:extLst>
          </p:cNvPr>
          <p:cNvCxnSpPr/>
          <p:nvPr/>
        </p:nvCxnSpPr>
        <p:spPr>
          <a:xfrm>
            <a:off x="664234" y="3882971"/>
            <a:ext cx="10863532" cy="8627"/>
          </a:xfrm>
          <a:prstGeom prst="straightConnector1">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4" name="Lige pilforbindelse 33">
            <a:extLst>
              <a:ext uri="{FF2B5EF4-FFF2-40B4-BE49-F238E27FC236}">
                <a16:creationId xmlns:a16="http://schemas.microsoft.com/office/drawing/2014/main" id="{E341A1F4-316D-9CE2-48F1-1B77620720A9}"/>
              </a:ext>
              <a:ext uri="{C183D7F6-B498-43B3-948B-1728B52AA6E4}">
                <adec:decorative xmlns:adec="http://schemas.microsoft.com/office/drawing/2017/decorative" val="1"/>
              </a:ext>
            </a:extLst>
          </p:cNvPr>
          <p:cNvCxnSpPr/>
          <p:nvPr/>
        </p:nvCxnSpPr>
        <p:spPr>
          <a:xfrm>
            <a:off x="664234" y="5234089"/>
            <a:ext cx="10863532" cy="8627"/>
          </a:xfrm>
          <a:prstGeom prst="straightConnector1">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1" name="Lige forbindelse 40">
            <a:extLst>
              <a:ext uri="{FF2B5EF4-FFF2-40B4-BE49-F238E27FC236}">
                <a16:creationId xmlns:a16="http://schemas.microsoft.com/office/drawing/2014/main" id="{2CB599CC-7105-7FC4-6996-B418D841B5E2}"/>
              </a:ext>
              <a:ext uri="{C183D7F6-B498-43B3-948B-1728B52AA6E4}">
                <adec:decorative xmlns:adec="http://schemas.microsoft.com/office/drawing/2017/decorative" val="1"/>
              </a:ext>
            </a:extLst>
          </p:cNvPr>
          <p:cNvCxnSpPr>
            <a:cxnSpLocks/>
          </p:cNvCxnSpPr>
          <p:nvPr/>
        </p:nvCxnSpPr>
        <p:spPr>
          <a:xfrm>
            <a:off x="9075527" y="1842835"/>
            <a:ext cx="0" cy="549283"/>
          </a:xfrm>
          <a:prstGeom prst="line">
            <a:avLst/>
          </a:prstGeom>
          <a:ln w="57150">
            <a:solidFill>
              <a:srgbClr val="2AB4A3"/>
            </a:solidFill>
          </a:ln>
        </p:spPr>
        <p:style>
          <a:lnRef idx="2">
            <a:schemeClr val="accent1"/>
          </a:lnRef>
          <a:fillRef idx="0">
            <a:schemeClr val="accent1"/>
          </a:fillRef>
          <a:effectRef idx="1">
            <a:schemeClr val="accent1"/>
          </a:effectRef>
          <a:fontRef idx="minor">
            <a:schemeClr val="tx1"/>
          </a:fontRef>
        </p:style>
      </p:cxnSp>
      <p:cxnSp>
        <p:nvCxnSpPr>
          <p:cNvPr id="43" name="Lige forbindelse 42">
            <a:extLst>
              <a:ext uri="{FF2B5EF4-FFF2-40B4-BE49-F238E27FC236}">
                <a16:creationId xmlns:a16="http://schemas.microsoft.com/office/drawing/2014/main" id="{91C47C3D-8B81-070A-A486-B5F4CD998418}"/>
              </a:ext>
              <a:ext uri="{C183D7F6-B498-43B3-948B-1728B52AA6E4}">
                <adec:decorative xmlns:adec="http://schemas.microsoft.com/office/drawing/2017/decorative" val="1"/>
              </a:ext>
            </a:extLst>
          </p:cNvPr>
          <p:cNvCxnSpPr>
            <a:cxnSpLocks/>
          </p:cNvCxnSpPr>
          <p:nvPr/>
        </p:nvCxnSpPr>
        <p:spPr>
          <a:xfrm>
            <a:off x="9071531" y="3188216"/>
            <a:ext cx="0" cy="549283"/>
          </a:xfrm>
          <a:prstGeom prst="line">
            <a:avLst/>
          </a:prstGeom>
          <a:ln w="57150">
            <a:solidFill>
              <a:srgbClr val="2AB4A3"/>
            </a:solidFill>
          </a:ln>
        </p:spPr>
        <p:style>
          <a:lnRef idx="2">
            <a:schemeClr val="accent1"/>
          </a:lnRef>
          <a:fillRef idx="0">
            <a:schemeClr val="accent1"/>
          </a:fillRef>
          <a:effectRef idx="1">
            <a:schemeClr val="accent1"/>
          </a:effectRef>
          <a:fontRef idx="minor">
            <a:schemeClr val="tx1"/>
          </a:fontRef>
        </p:style>
      </p:cxnSp>
      <p:cxnSp>
        <p:nvCxnSpPr>
          <p:cNvPr id="44" name="Lige forbindelse 43">
            <a:extLst>
              <a:ext uri="{FF2B5EF4-FFF2-40B4-BE49-F238E27FC236}">
                <a16:creationId xmlns:a16="http://schemas.microsoft.com/office/drawing/2014/main" id="{3FFECBD6-6A07-6A0F-DD34-E54A9E0F8113}"/>
              </a:ext>
              <a:ext uri="{C183D7F6-B498-43B3-948B-1728B52AA6E4}">
                <adec:decorative xmlns:adec="http://schemas.microsoft.com/office/drawing/2017/decorative" val="1"/>
              </a:ext>
            </a:extLst>
          </p:cNvPr>
          <p:cNvCxnSpPr>
            <a:cxnSpLocks/>
          </p:cNvCxnSpPr>
          <p:nvPr/>
        </p:nvCxnSpPr>
        <p:spPr>
          <a:xfrm>
            <a:off x="9076328" y="4546024"/>
            <a:ext cx="0" cy="549283"/>
          </a:xfrm>
          <a:prstGeom prst="line">
            <a:avLst/>
          </a:prstGeom>
          <a:ln w="57150">
            <a:solidFill>
              <a:srgbClr val="2AB4A3"/>
            </a:solidFill>
          </a:ln>
        </p:spPr>
        <p:style>
          <a:lnRef idx="2">
            <a:schemeClr val="accent1"/>
          </a:lnRef>
          <a:fillRef idx="0">
            <a:schemeClr val="accent1"/>
          </a:fillRef>
          <a:effectRef idx="1">
            <a:schemeClr val="accent1"/>
          </a:effectRef>
          <a:fontRef idx="minor">
            <a:schemeClr val="tx1"/>
          </a:fontRef>
        </p:style>
      </p:cxnSp>
      <p:cxnSp>
        <p:nvCxnSpPr>
          <p:cNvPr id="45" name="Lige forbindelse 44">
            <a:extLst>
              <a:ext uri="{FF2B5EF4-FFF2-40B4-BE49-F238E27FC236}">
                <a16:creationId xmlns:a16="http://schemas.microsoft.com/office/drawing/2014/main" id="{397C9C40-B51C-979D-06CB-901F7E785E33}"/>
              </a:ext>
              <a:ext uri="{C183D7F6-B498-43B3-948B-1728B52AA6E4}">
                <adec:decorative xmlns:adec="http://schemas.microsoft.com/office/drawing/2017/decorative" val="1"/>
              </a:ext>
            </a:extLst>
          </p:cNvPr>
          <p:cNvCxnSpPr>
            <a:cxnSpLocks/>
          </p:cNvCxnSpPr>
          <p:nvPr/>
        </p:nvCxnSpPr>
        <p:spPr>
          <a:xfrm>
            <a:off x="9085120" y="5984001"/>
            <a:ext cx="0" cy="549283"/>
          </a:xfrm>
          <a:prstGeom prst="line">
            <a:avLst/>
          </a:prstGeom>
          <a:ln w="57150">
            <a:solidFill>
              <a:srgbClr val="2AB4A3"/>
            </a:solidFill>
          </a:ln>
        </p:spPr>
        <p:style>
          <a:lnRef idx="2">
            <a:schemeClr val="accent1"/>
          </a:lnRef>
          <a:fillRef idx="0">
            <a:schemeClr val="accent1"/>
          </a:fillRef>
          <a:effectRef idx="1">
            <a:schemeClr val="accent1"/>
          </a:effectRef>
          <a:fontRef idx="minor">
            <a:schemeClr val="tx1"/>
          </a:fontRef>
        </p:style>
      </p:cxnSp>
      <p:grpSp>
        <p:nvGrpSpPr>
          <p:cNvPr id="20" name="Gruppe 19">
            <a:extLst>
              <a:ext uri="{FF2B5EF4-FFF2-40B4-BE49-F238E27FC236}">
                <a16:creationId xmlns:a16="http://schemas.microsoft.com/office/drawing/2014/main" id="{3130E5BB-0DAB-C9BD-1899-E58BD1A07214}"/>
              </a:ext>
              <a:ext uri="{C183D7F6-B498-43B3-948B-1728B52AA6E4}">
                <adec:decorative xmlns:adec="http://schemas.microsoft.com/office/drawing/2017/decorative" val="1"/>
              </a:ext>
            </a:extLst>
          </p:cNvPr>
          <p:cNvGrpSpPr/>
          <p:nvPr/>
        </p:nvGrpSpPr>
        <p:grpSpPr>
          <a:xfrm>
            <a:off x="359535" y="231234"/>
            <a:ext cx="1128904" cy="1128904"/>
            <a:chOff x="337783" y="462953"/>
            <a:chExt cx="1128904" cy="1128904"/>
          </a:xfrm>
        </p:grpSpPr>
        <p:sp>
          <p:nvSpPr>
            <p:cNvPr id="28" name="Freeform 13">
              <a:extLst>
                <a:ext uri="{FF2B5EF4-FFF2-40B4-BE49-F238E27FC236}">
                  <a16:creationId xmlns:a16="http://schemas.microsoft.com/office/drawing/2014/main" id="{EBE7CFDC-02CE-6F18-D4C5-E615F6515003}"/>
                </a:ext>
              </a:extLst>
            </p:cNvPr>
            <p:cNvSpPr/>
            <p:nvPr/>
          </p:nvSpPr>
          <p:spPr>
            <a:xfrm>
              <a:off x="370023" y="982407"/>
              <a:ext cx="1050866" cy="344893"/>
            </a:xfrm>
            <a:custGeom>
              <a:avLst/>
              <a:gdLst/>
              <a:ahLst/>
              <a:cxnLst/>
              <a:rect l="l" t="t" r="r" b="b"/>
              <a:pathLst>
                <a:path w="1341367" h="1180753">
                  <a:moveTo>
                    <a:pt x="17830" y="0"/>
                  </a:moveTo>
                  <a:lnTo>
                    <a:pt x="1323537" y="0"/>
                  </a:lnTo>
                  <a:cubicBezTo>
                    <a:pt x="1333384" y="0"/>
                    <a:pt x="1341367" y="7983"/>
                    <a:pt x="1341367" y="17830"/>
                  </a:cubicBezTo>
                  <a:lnTo>
                    <a:pt x="1341367" y="1162923"/>
                  </a:lnTo>
                  <a:cubicBezTo>
                    <a:pt x="1341367" y="1167652"/>
                    <a:pt x="1339488" y="1172187"/>
                    <a:pt x="1336145" y="1175531"/>
                  </a:cubicBezTo>
                  <a:cubicBezTo>
                    <a:pt x="1332801" y="1178875"/>
                    <a:pt x="1328266" y="1180753"/>
                    <a:pt x="1323537" y="1180753"/>
                  </a:cubicBezTo>
                  <a:lnTo>
                    <a:pt x="17830" y="1180753"/>
                  </a:lnTo>
                  <a:cubicBezTo>
                    <a:pt x="7983" y="1180753"/>
                    <a:pt x="0" y="1172771"/>
                    <a:pt x="0" y="1162923"/>
                  </a:cubicBezTo>
                  <a:lnTo>
                    <a:pt x="0" y="17830"/>
                  </a:lnTo>
                  <a:cubicBezTo>
                    <a:pt x="0" y="7983"/>
                    <a:pt x="7983" y="0"/>
                    <a:pt x="17830" y="0"/>
                  </a:cubicBezTo>
                  <a:close/>
                </a:path>
              </a:pathLst>
            </a:custGeom>
            <a:noFill/>
            <a:ln w="38100" cap="sq">
              <a:noFill/>
              <a:prstDash val="solid"/>
              <a:miter/>
            </a:ln>
          </p:spPr>
          <p:txBody>
            <a:bodyPr anchor="ctr"/>
            <a:lstStyle/>
            <a:p>
              <a:pPr marL="0" marR="0" lvl="0" indent="0" algn="ctr" defTabSz="293431"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a:ln>
                    <a:noFill/>
                  </a:ln>
                  <a:solidFill>
                    <a:srgbClr val="2AB4A3"/>
                  </a:solidFill>
                  <a:effectLst/>
                  <a:uLnTx/>
                  <a:uFillTx/>
                  <a:latin typeface="Avenir Next" panose="020B0503020202020204" pitchFamily="34" charset="0"/>
                  <a:ea typeface="+mn-ea"/>
                  <a:cs typeface="+mn-cs"/>
                </a:rPr>
                <a:t>VÆRKTØJ</a:t>
              </a:r>
              <a:endParaRPr kumimoji="0" lang="da-DK" sz="900" b="0" i="0" u="none" strike="noStrike" kern="1200" cap="none" spc="0" normalizeH="0" baseline="0" noProof="0">
                <a:ln>
                  <a:noFill/>
                </a:ln>
                <a:solidFill>
                  <a:srgbClr val="2AB4A3"/>
                </a:solidFill>
                <a:effectLst/>
                <a:uLnTx/>
                <a:uFillTx/>
                <a:latin typeface="Avenir Next" panose="020B0503020202020204" pitchFamily="34" charset="0"/>
                <a:ea typeface="+mn-ea"/>
                <a:cs typeface="+mn-cs"/>
              </a:endParaRPr>
            </a:p>
          </p:txBody>
        </p:sp>
        <p:pic>
          <p:nvPicPr>
            <p:cNvPr id="29" name="Grafik 28" descr="Lommekniv kontur">
              <a:extLst>
                <a:ext uri="{FF2B5EF4-FFF2-40B4-BE49-F238E27FC236}">
                  <a16:creationId xmlns:a16="http://schemas.microsoft.com/office/drawing/2014/main" id="{7297E483-F861-9D34-62DC-BFF8C0D346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783" y="462953"/>
              <a:ext cx="1128904" cy="1128904"/>
            </a:xfrm>
            <a:prstGeom prst="rect">
              <a:avLst/>
            </a:prstGeom>
          </p:spPr>
        </p:pic>
      </p:grpSp>
    </p:spTree>
    <p:extLst>
      <p:ext uri="{BB962C8B-B14F-4D97-AF65-F5344CB8AC3E}">
        <p14:creationId xmlns:p14="http://schemas.microsoft.com/office/powerpoint/2010/main" val="1667312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030A0">
            <a:alpha val="9782"/>
          </a:srgbClr>
        </a:solidFill>
        <a:effectLst/>
      </p:bgPr>
    </p:bg>
    <p:spTree>
      <p:nvGrpSpPr>
        <p:cNvPr id="1" name="">
          <a:extLst>
            <a:ext uri="{FF2B5EF4-FFF2-40B4-BE49-F238E27FC236}">
              <a16:creationId xmlns:a16="http://schemas.microsoft.com/office/drawing/2014/main" id="{D3583794-8ECC-5D72-F379-E0334CD95EA6}"/>
            </a:ext>
          </a:extLst>
        </p:cNvPr>
        <p:cNvGrpSpPr/>
        <p:nvPr/>
      </p:nvGrpSpPr>
      <p:grpSpPr>
        <a:xfrm>
          <a:off x="0" y="0"/>
          <a:ext cx="0" cy="0"/>
          <a:chOff x="0" y="0"/>
          <a:chExt cx="0" cy="0"/>
        </a:xfrm>
      </p:grpSpPr>
      <p:sp>
        <p:nvSpPr>
          <p:cNvPr id="11" name="Titel 1">
            <a:extLst>
              <a:ext uri="{FF2B5EF4-FFF2-40B4-BE49-F238E27FC236}">
                <a16:creationId xmlns:a16="http://schemas.microsoft.com/office/drawing/2014/main" id="{0C63483C-F0C0-BF3E-A272-6EA9B2935673}"/>
              </a:ext>
            </a:extLst>
          </p:cNvPr>
          <p:cNvSpPr>
            <a:spLocks noGrp="1"/>
          </p:cNvSpPr>
          <p:nvPr>
            <p:ph type="title"/>
          </p:nvPr>
        </p:nvSpPr>
        <p:spPr>
          <a:xfrm>
            <a:off x="342352" y="443891"/>
            <a:ext cx="10571803" cy="707886"/>
          </a:xfrm>
        </p:spPr>
        <p:txBody>
          <a:bodyPr>
            <a:normAutofit fontScale="90000"/>
          </a:bodyPr>
          <a:lstStyle/>
          <a:p>
            <a:pPr>
              <a:lnSpc>
                <a:spcPct val="100000"/>
              </a:lnSpc>
            </a:pPr>
            <a:r>
              <a:rPr lang="da-DK" sz="1600" b="0">
                <a:solidFill>
                  <a:srgbClr val="000000"/>
                </a:solidFill>
                <a:latin typeface="Avenir Next"/>
              </a:rPr>
              <a:t>Vejledning:</a:t>
            </a:r>
            <a:br>
              <a:rPr lang="da-DK" sz="2900">
                <a:latin typeface="Avenir Next"/>
              </a:rPr>
            </a:br>
            <a:r>
              <a:rPr lang="da-DK" sz="2900">
                <a:latin typeface="Avenir Next"/>
              </a:rPr>
              <a:t>Værktøj 3: Hvordan kan vi bruge AI?</a:t>
            </a:r>
            <a:endParaRPr lang="da-DK" sz="1600" b="1">
              <a:highlight>
                <a:srgbClr val="FFFF00"/>
              </a:highlight>
              <a:latin typeface="Avenir Next"/>
            </a:endParaRPr>
          </a:p>
        </p:txBody>
      </p:sp>
      <p:sp>
        <p:nvSpPr>
          <p:cNvPr id="4" name="Rektangel 3">
            <a:extLst>
              <a:ext uri="{FF2B5EF4-FFF2-40B4-BE49-F238E27FC236}">
                <a16:creationId xmlns:a16="http://schemas.microsoft.com/office/drawing/2014/main" id="{33B2A7C5-1CAD-4431-5029-B06020323FB3}"/>
              </a:ext>
              <a:ext uri="{C183D7F6-B498-43B3-948B-1728B52AA6E4}">
                <adec:decorative xmlns:adec="http://schemas.microsoft.com/office/drawing/2017/decorative" val="1"/>
              </a:ext>
            </a:extLst>
          </p:cNvPr>
          <p:cNvSpPr/>
          <p:nvPr/>
        </p:nvSpPr>
        <p:spPr>
          <a:xfrm>
            <a:off x="3775843" y="1358429"/>
            <a:ext cx="4639052" cy="5501528"/>
          </a:xfrm>
          <a:prstGeom prst="rect">
            <a:avLst/>
          </a:prstGeom>
          <a:solidFill>
            <a:srgbClr val="7030A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10" name="Pladsholder til indhold 2">
            <a:extLst>
              <a:ext uri="{FF2B5EF4-FFF2-40B4-BE49-F238E27FC236}">
                <a16:creationId xmlns:a16="http://schemas.microsoft.com/office/drawing/2014/main" id="{07E460D7-ACDA-1CCA-C66F-56926565BC0C}"/>
              </a:ext>
            </a:extLst>
          </p:cNvPr>
          <p:cNvSpPr txBox="1">
            <a:spLocks/>
          </p:cNvSpPr>
          <p:nvPr/>
        </p:nvSpPr>
        <p:spPr>
          <a:xfrm>
            <a:off x="987656" y="1388632"/>
            <a:ext cx="1981258" cy="458189"/>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b="1">
                <a:solidFill>
                  <a:srgbClr val="7030A0"/>
                </a:solidFill>
                <a:latin typeface="Avenir Next"/>
              </a:rPr>
              <a:t>Formål</a:t>
            </a:r>
            <a:endParaRPr lang="da-DK" sz="1400" b="1">
              <a:solidFill>
                <a:srgbClr val="7030A0"/>
              </a:solidFill>
              <a:latin typeface="Avenir Next" panose="020B0503020202020204" pitchFamily="34" charset="0"/>
            </a:endParaRPr>
          </a:p>
        </p:txBody>
      </p:sp>
      <p:sp>
        <p:nvSpPr>
          <p:cNvPr id="12" name="Pladsholder til indhold 2">
            <a:extLst>
              <a:ext uri="{FF2B5EF4-FFF2-40B4-BE49-F238E27FC236}">
                <a16:creationId xmlns:a16="http://schemas.microsoft.com/office/drawing/2014/main" id="{94747D6E-90E9-7519-5446-0F425B278F42}"/>
              </a:ext>
            </a:extLst>
          </p:cNvPr>
          <p:cNvSpPr>
            <a:spLocks noGrp="1"/>
          </p:cNvSpPr>
          <p:nvPr>
            <p:ph idx="1"/>
          </p:nvPr>
        </p:nvSpPr>
        <p:spPr>
          <a:xfrm>
            <a:off x="443476" y="1261137"/>
            <a:ext cx="3130540" cy="2375112"/>
          </a:xfrm>
        </p:spPr>
        <p:txBody>
          <a:bodyPr vert="horz" lIns="91440" tIns="45720" rIns="91440" bIns="45720" rtlCol="0" anchor="t">
            <a:noAutofit/>
          </a:bodyPr>
          <a:lstStyle/>
          <a:p>
            <a:pPr marL="457200" lvl="1" indent="0">
              <a:lnSpc>
                <a:spcPct val="100000"/>
              </a:lnSpc>
              <a:buNone/>
            </a:pPr>
            <a:r>
              <a:rPr lang="da-DK" sz="1200" b="1">
                <a:solidFill>
                  <a:srgbClr val="0295A9"/>
                </a:solidFill>
                <a:latin typeface="Avenir Next"/>
              </a:rPr>
              <a:t> </a:t>
            </a:r>
          </a:p>
          <a:p>
            <a:pPr marL="457200" lvl="1" indent="0">
              <a:lnSpc>
                <a:spcPct val="100000"/>
              </a:lnSpc>
              <a:buNone/>
            </a:pPr>
            <a:endParaRPr lang="da-DK" sz="1200" b="1">
              <a:solidFill>
                <a:srgbClr val="0295A9"/>
              </a:solidFill>
              <a:latin typeface="Avenir Next"/>
              <a:ea typeface="Times New Roman" panose="02020603050405020304" pitchFamily="18" charset="0"/>
              <a:cs typeface="Times New Roman"/>
            </a:endParaRPr>
          </a:p>
          <a:p>
            <a:pPr marL="171450" indent="-171450">
              <a:lnSpc>
                <a:spcPct val="100000"/>
              </a:lnSpc>
            </a:pPr>
            <a:r>
              <a:rPr lang="da-DK" sz="1200">
                <a:latin typeface="Avenir Next"/>
                <a:ea typeface="Times New Roman" panose="02020603050405020304" pitchFamily="18" charset="0"/>
                <a:cs typeface="Times New Roman"/>
              </a:rPr>
              <a:t>At</a:t>
            </a:r>
            <a:r>
              <a:rPr lang="da-DK" sz="1200">
                <a:effectLst/>
                <a:latin typeface="Avenir Next"/>
                <a:ea typeface="Times New Roman" panose="02020603050405020304" pitchFamily="18" charset="0"/>
                <a:cs typeface="Times New Roman"/>
              </a:rPr>
              <a:t> </a:t>
            </a:r>
            <a:r>
              <a:rPr lang="da-DK" sz="1200">
                <a:latin typeface="Avenir Next"/>
                <a:ea typeface="Times New Roman" panose="02020603050405020304" pitchFamily="18" charset="0"/>
                <a:cs typeface="Times New Roman"/>
              </a:rPr>
              <a:t>identificere og drøfte, hvor AI potentielt kan bruges til at understøtte opgaver og arbejdsgange.</a:t>
            </a:r>
          </a:p>
          <a:p>
            <a:pPr marL="171450" indent="-171450">
              <a:lnSpc>
                <a:spcPct val="100000"/>
              </a:lnSpc>
            </a:pPr>
            <a:r>
              <a:rPr lang="da-DK" sz="1200">
                <a:latin typeface="Avenir Next"/>
                <a:ea typeface="Times New Roman" panose="02020603050405020304" pitchFamily="18" charset="0"/>
                <a:cs typeface="Times New Roman"/>
              </a:rPr>
              <a:t>At forberede en dialog med digitaliseringsafdelingen.</a:t>
            </a:r>
          </a:p>
          <a:p>
            <a:pPr marL="171450" indent="-171450">
              <a:lnSpc>
                <a:spcPct val="100000"/>
              </a:lnSpc>
            </a:pPr>
            <a:r>
              <a:rPr lang="da-DK" sz="1200">
                <a:latin typeface="Avenir Next"/>
                <a:ea typeface="Times New Roman" panose="02020603050405020304" pitchFamily="18" charset="0"/>
                <a:cs typeface="Times New Roman"/>
              </a:rPr>
              <a:t>At prioritere, hvilke opgaver og arbejdsgange det er vigtigst at understøtte med AI. </a:t>
            </a:r>
          </a:p>
        </p:txBody>
      </p:sp>
      <p:sp>
        <p:nvSpPr>
          <p:cNvPr id="35" name="Tekstfelt 34">
            <a:extLst>
              <a:ext uri="{FF2B5EF4-FFF2-40B4-BE49-F238E27FC236}">
                <a16:creationId xmlns:a16="http://schemas.microsoft.com/office/drawing/2014/main" id="{D85E86C5-CA9F-ACF0-5C4D-7820230EB294}"/>
              </a:ext>
            </a:extLst>
          </p:cNvPr>
          <p:cNvSpPr txBox="1"/>
          <p:nvPr/>
        </p:nvSpPr>
        <p:spPr>
          <a:xfrm>
            <a:off x="987656" y="3865569"/>
            <a:ext cx="1626042" cy="307777"/>
          </a:xfrm>
          <a:prstGeom prst="rect">
            <a:avLst/>
          </a:prstGeom>
          <a:noFill/>
        </p:spPr>
        <p:txBody>
          <a:bodyPr wrap="square">
            <a:spAutoFit/>
          </a:bodyPr>
          <a:lstStyle/>
          <a:p>
            <a:r>
              <a:rPr lang="da-DK" sz="1400" b="1">
                <a:solidFill>
                  <a:srgbClr val="7030A0"/>
                </a:solidFill>
                <a:latin typeface="Avenir Next" panose="020B0503020202020204" pitchFamily="34" charset="0"/>
              </a:rPr>
              <a:t>Anvendelse</a:t>
            </a:r>
            <a:endParaRPr lang="da-DK" sz="1400">
              <a:solidFill>
                <a:srgbClr val="7030A0"/>
              </a:solidFill>
            </a:endParaRPr>
          </a:p>
        </p:txBody>
      </p:sp>
      <p:sp>
        <p:nvSpPr>
          <p:cNvPr id="13" name="Tekstfelt 12">
            <a:extLst>
              <a:ext uri="{FF2B5EF4-FFF2-40B4-BE49-F238E27FC236}">
                <a16:creationId xmlns:a16="http://schemas.microsoft.com/office/drawing/2014/main" id="{7FB38F2B-9382-36D3-3D2C-BB25372C9BBE}"/>
              </a:ext>
            </a:extLst>
          </p:cNvPr>
          <p:cNvSpPr txBox="1"/>
          <p:nvPr/>
        </p:nvSpPr>
        <p:spPr>
          <a:xfrm>
            <a:off x="443475" y="4259655"/>
            <a:ext cx="2855838" cy="1754326"/>
          </a:xfrm>
          <a:prstGeom prst="rect">
            <a:avLst/>
          </a:prstGeom>
          <a:noFill/>
        </p:spPr>
        <p:txBody>
          <a:bodyPr wrap="square" lIns="91440" tIns="45720" rIns="91440" bIns="45720" anchor="t">
            <a:spAutoFit/>
          </a:bodyPr>
          <a:lstStyle/>
          <a:p>
            <a:r>
              <a:rPr lang="da-DK" sz="1200" b="1">
                <a:latin typeface="Avenir Next"/>
              </a:rPr>
              <a:t>Målgruppe – operationelle niveau </a:t>
            </a:r>
            <a:r>
              <a:rPr lang="da-DK" sz="1200">
                <a:latin typeface="Avenir Next"/>
              </a:rPr>
              <a:t>: Ledere og medarbejdere.</a:t>
            </a:r>
            <a:br>
              <a:rPr lang="da-DK" sz="1200">
                <a:latin typeface="Avenir Next"/>
              </a:rPr>
            </a:br>
            <a:endParaRPr lang="da-DK" sz="1200">
              <a:latin typeface="Avenir Next"/>
            </a:endParaRPr>
          </a:p>
          <a:p>
            <a:r>
              <a:rPr lang="da-DK" sz="1200" b="1">
                <a:latin typeface="Avenir Next"/>
              </a:rPr>
              <a:t>Anledning</a:t>
            </a:r>
            <a:r>
              <a:rPr lang="da-DK" sz="1200">
                <a:latin typeface="Avenir Next"/>
              </a:rPr>
              <a:t>: Interne drøftelser i afdelingen – som forberedelse af dialog med digitaliseringsafdelingen.</a:t>
            </a:r>
          </a:p>
          <a:p>
            <a:br>
              <a:rPr lang="da-DK" sz="1200" b="1">
                <a:latin typeface="Avenir Next"/>
              </a:rPr>
            </a:br>
            <a:r>
              <a:rPr lang="da-DK" sz="1200" b="1">
                <a:latin typeface="Avenir Next"/>
              </a:rPr>
              <a:t>Tid</a:t>
            </a:r>
            <a:r>
              <a:rPr lang="da-DK" sz="1200">
                <a:latin typeface="Avenir Next"/>
              </a:rPr>
              <a:t>: Fleksibel.</a:t>
            </a:r>
            <a:endParaRPr lang="en-US" sz="1200">
              <a:latin typeface="Avenir Next"/>
            </a:endParaRPr>
          </a:p>
          <a:p>
            <a:endParaRPr lang="da-DK" sz="1200"/>
          </a:p>
        </p:txBody>
      </p:sp>
      <p:sp>
        <p:nvSpPr>
          <p:cNvPr id="2" name="Pladsholder til indhold 1">
            <a:extLst>
              <a:ext uri="{FF2B5EF4-FFF2-40B4-BE49-F238E27FC236}">
                <a16:creationId xmlns:a16="http://schemas.microsoft.com/office/drawing/2014/main" id="{E68C4AE6-9E0A-8E1F-040A-645C0B7EF66F}"/>
              </a:ext>
              <a:ext uri="{C183D7F6-B498-43B3-948B-1728B52AA6E4}">
                <adec:decorative xmlns:adec="http://schemas.microsoft.com/office/drawing/2017/decorative" val="1"/>
              </a:ext>
            </a:extLst>
          </p:cNvPr>
          <p:cNvSpPr txBox="1">
            <a:spLocks/>
          </p:cNvSpPr>
          <p:nvPr/>
        </p:nvSpPr>
        <p:spPr>
          <a:xfrm>
            <a:off x="11773710" y="6565900"/>
            <a:ext cx="466510" cy="3931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43</a:t>
            </a:fld>
            <a:endParaRPr lang="da-DK" sz="1200"/>
          </a:p>
        </p:txBody>
      </p:sp>
      <p:sp>
        <p:nvSpPr>
          <p:cNvPr id="17" name="Pladsholder til indhold 2">
            <a:extLst>
              <a:ext uri="{FF2B5EF4-FFF2-40B4-BE49-F238E27FC236}">
                <a16:creationId xmlns:a16="http://schemas.microsoft.com/office/drawing/2014/main" id="{CF6F559A-9E2D-C345-390D-412FFDEAC58B}"/>
              </a:ext>
            </a:extLst>
          </p:cNvPr>
          <p:cNvSpPr txBox="1">
            <a:spLocks/>
          </p:cNvSpPr>
          <p:nvPr/>
        </p:nvSpPr>
        <p:spPr>
          <a:xfrm>
            <a:off x="4460151" y="1552998"/>
            <a:ext cx="2546985" cy="46396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b="1">
                <a:solidFill>
                  <a:srgbClr val="FDF4EE"/>
                </a:solidFill>
                <a:latin typeface="Avenir Next" panose="020B0503020202020204" pitchFamily="34" charset="0"/>
              </a:rPr>
              <a:t>Værktøjet trin for trin</a:t>
            </a:r>
          </a:p>
        </p:txBody>
      </p:sp>
      <p:sp>
        <p:nvSpPr>
          <p:cNvPr id="9" name="Pladsholder til indhold 2">
            <a:extLst>
              <a:ext uri="{FF2B5EF4-FFF2-40B4-BE49-F238E27FC236}">
                <a16:creationId xmlns:a16="http://schemas.microsoft.com/office/drawing/2014/main" id="{641C38DF-8D3F-0A80-F8EE-D942B1382DEB}"/>
              </a:ext>
            </a:extLst>
          </p:cNvPr>
          <p:cNvSpPr txBox="1">
            <a:spLocks/>
          </p:cNvSpPr>
          <p:nvPr/>
        </p:nvSpPr>
        <p:spPr>
          <a:xfrm>
            <a:off x="4213251" y="1999413"/>
            <a:ext cx="3766511" cy="4593116"/>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AutoNum type="arabicPeriod"/>
            </a:pPr>
            <a:r>
              <a:rPr lang="da-DK" sz="1100">
                <a:solidFill>
                  <a:srgbClr val="FCF4ED"/>
                </a:solidFill>
                <a:ea typeface="+mn-lt"/>
                <a:cs typeface="+mn-lt"/>
              </a:rPr>
              <a:t>Print værktøjet ud eller udfyldt det digitalt </a:t>
            </a:r>
            <a:endParaRPr lang="da-DK" sz="1100">
              <a:solidFill>
                <a:srgbClr val="FCF4ED"/>
              </a:solidFill>
              <a:latin typeface="Avenir Next"/>
            </a:endParaRPr>
          </a:p>
          <a:p>
            <a:pPr>
              <a:buAutoNum type="arabicPeriod"/>
            </a:pPr>
            <a:r>
              <a:rPr lang="da-DK" sz="1100">
                <a:solidFill>
                  <a:srgbClr val="FCF4ED"/>
                </a:solidFill>
                <a:latin typeface="Avenir Next"/>
              </a:rPr>
              <a:t>Skemaet kan udfyldes i mindre grupper under et møde/workshop, men egner sig også godt til at sende ud som forberedelse til deltagerne. </a:t>
            </a:r>
            <a:endParaRPr lang="da-DK">
              <a:solidFill>
                <a:srgbClr val="000000"/>
              </a:solidFill>
              <a:latin typeface="Avenir Next"/>
            </a:endParaRPr>
          </a:p>
          <a:p>
            <a:pPr>
              <a:buAutoNum type="arabicPeriod"/>
            </a:pPr>
            <a:r>
              <a:rPr lang="da-DK" sz="1100">
                <a:solidFill>
                  <a:srgbClr val="FCF4ED"/>
                </a:solidFill>
                <a:latin typeface="Avenir Next"/>
              </a:rPr>
              <a:t>Bed deltagerne notere opgaver eller arbejdsgange, der måske med fordel kunne løses bedre, smartere eller hurtigere.</a:t>
            </a:r>
            <a:endParaRPr lang="da-DK">
              <a:solidFill>
                <a:srgbClr val="000000"/>
              </a:solidFill>
              <a:latin typeface="Avenir Next"/>
            </a:endParaRPr>
          </a:p>
          <a:p>
            <a:pPr>
              <a:buAutoNum type="arabicPeriod"/>
            </a:pPr>
            <a:r>
              <a:rPr lang="da-DK" sz="1100">
                <a:solidFill>
                  <a:srgbClr val="FCF4ED"/>
                </a:solidFill>
                <a:latin typeface="Avenir Next"/>
              </a:rPr>
              <a:t>Derefter sættes – som en indledende prioritering – kryds ved de opgaver/arbejdsgange, der fylder meget eller gentages ofte.</a:t>
            </a:r>
          </a:p>
          <a:p>
            <a:pPr>
              <a:buAutoNum type="arabicPeriod"/>
            </a:pPr>
            <a:r>
              <a:rPr lang="da-DK" sz="1100">
                <a:solidFill>
                  <a:srgbClr val="FCF4ED"/>
                </a:solidFill>
                <a:latin typeface="Avenir Next"/>
              </a:rPr>
              <a:t>Bed til sidst deltagerne give deres bud på, hvad de gerne vil have AI til at hjælpe med.</a:t>
            </a:r>
            <a:endParaRPr lang="da-DK"/>
          </a:p>
          <a:p>
            <a:pPr>
              <a:buAutoNum type="arabicPeriod"/>
            </a:pPr>
            <a:r>
              <a:rPr lang="da-DK" sz="1100">
                <a:solidFill>
                  <a:srgbClr val="FCF4ED"/>
                </a:solidFill>
                <a:latin typeface="Avenir Next"/>
              </a:rPr>
              <a:t>De udfyldte skemaer medbringes til et møde, hvor I kigger på dem i fællesskab. Indsaml eventuelt skemaerne på forhånd, og lav en samlet version uden dubletter. </a:t>
            </a:r>
          </a:p>
          <a:p>
            <a:pPr>
              <a:buAutoNum type="arabicPeriod"/>
            </a:pPr>
            <a:r>
              <a:rPr lang="da-DK" sz="1100">
                <a:solidFill>
                  <a:srgbClr val="FCF4ED"/>
                </a:solidFill>
                <a:latin typeface="Avenir Next"/>
              </a:rPr>
              <a:t>Brug den fælles udfyldte skabelon som afsæt for jeres dialog om, hvilke muligheder der skal have særlig opmærksomhed. </a:t>
            </a:r>
            <a:endParaRPr lang="da-DK">
              <a:solidFill>
                <a:srgbClr val="000000"/>
              </a:solidFill>
              <a:latin typeface="Avenir Next"/>
            </a:endParaRPr>
          </a:p>
          <a:p>
            <a:pPr>
              <a:buAutoNum type="arabicPeriod"/>
            </a:pPr>
            <a:r>
              <a:rPr lang="da-DK" sz="1100">
                <a:solidFill>
                  <a:srgbClr val="FCF4ED"/>
                </a:solidFill>
                <a:latin typeface="Avenir Next"/>
              </a:rPr>
              <a:t>Invitér digitaliseringsafdelingen med til at udfolde de tekniske muligheder og begrænsninger for at bruge AI til opgaverne.</a:t>
            </a:r>
            <a:endParaRPr lang="da-DK"/>
          </a:p>
          <a:p>
            <a:pPr>
              <a:buAutoNum type="arabicPeriod"/>
            </a:pPr>
            <a:r>
              <a:rPr lang="da-DK" sz="1100">
                <a:solidFill>
                  <a:srgbClr val="FCF4ED"/>
                </a:solidFill>
                <a:latin typeface="Avenir Next"/>
              </a:rPr>
              <a:t>Beslut, hvilke opgaver/arbejdsgange I vil prioritere at gå videre med at prøve at AI-understøtte.</a:t>
            </a:r>
            <a:endParaRPr lang="da-DK" sz="1100"/>
          </a:p>
        </p:txBody>
      </p:sp>
      <p:sp>
        <p:nvSpPr>
          <p:cNvPr id="33" name="Pladsholder til indhold 2">
            <a:extLst>
              <a:ext uri="{FF2B5EF4-FFF2-40B4-BE49-F238E27FC236}">
                <a16:creationId xmlns:a16="http://schemas.microsoft.com/office/drawing/2014/main" id="{F2CAD2C7-3390-0D63-B3A6-C5BBC3A2D982}"/>
              </a:ext>
            </a:extLst>
          </p:cNvPr>
          <p:cNvSpPr txBox="1">
            <a:spLocks/>
          </p:cNvSpPr>
          <p:nvPr/>
        </p:nvSpPr>
        <p:spPr>
          <a:xfrm>
            <a:off x="8743901" y="1494677"/>
            <a:ext cx="3025793" cy="458189"/>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b="1">
                <a:solidFill>
                  <a:srgbClr val="7030A0"/>
                </a:solidFill>
                <a:latin typeface="Avenir Next"/>
              </a:rPr>
              <a:t>Faciliteringstips</a:t>
            </a:r>
            <a:endParaRPr lang="da-DK" sz="1400" b="1">
              <a:solidFill>
                <a:srgbClr val="7030A0"/>
              </a:solidFill>
              <a:latin typeface="Avenir Next" panose="020B0503020202020204" pitchFamily="34" charset="0"/>
            </a:endParaRPr>
          </a:p>
        </p:txBody>
      </p:sp>
      <p:sp>
        <p:nvSpPr>
          <p:cNvPr id="27" name="Pladsholder til indhold 2">
            <a:extLst>
              <a:ext uri="{FF2B5EF4-FFF2-40B4-BE49-F238E27FC236}">
                <a16:creationId xmlns:a16="http://schemas.microsoft.com/office/drawing/2014/main" id="{12548F7B-5AE3-AF10-EC6D-B5E8796C9938}"/>
              </a:ext>
            </a:extLst>
          </p:cNvPr>
          <p:cNvSpPr txBox="1">
            <a:spLocks/>
          </p:cNvSpPr>
          <p:nvPr/>
        </p:nvSpPr>
        <p:spPr>
          <a:xfrm>
            <a:off x="8740541" y="2003113"/>
            <a:ext cx="2925831" cy="2461092"/>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200">
                <a:latin typeface="Avenir Next"/>
                <a:ea typeface="Times New Roman" panose="02020603050405020304" pitchFamily="18" charset="0"/>
                <a:cs typeface="Times New Roman"/>
              </a:rPr>
              <a:t>Værktøjet tager bevidst ikke afsæt i teknologiens </a:t>
            </a:r>
            <a:r>
              <a:rPr lang="da-DK" sz="1200" i="1">
                <a:latin typeface="Avenir Next"/>
                <a:ea typeface="Times New Roman" panose="02020603050405020304" pitchFamily="18" charset="0"/>
                <a:cs typeface="Times New Roman"/>
              </a:rPr>
              <a:t>muligheder</a:t>
            </a:r>
            <a:r>
              <a:rPr lang="da-DK" sz="1200">
                <a:latin typeface="Avenir Next"/>
                <a:ea typeface="Times New Roman" panose="02020603050405020304" pitchFamily="18" charset="0"/>
                <a:cs typeface="Times New Roman"/>
              </a:rPr>
              <a:t>, men i jeres konkrete </a:t>
            </a:r>
            <a:r>
              <a:rPr lang="da-DK" sz="1200" i="1">
                <a:latin typeface="Avenir Next"/>
                <a:ea typeface="Times New Roman" panose="02020603050405020304" pitchFamily="18" charset="0"/>
                <a:cs typeface="Times New Roman"/>
              </a:rPr>
              <a:t>behov</a:t>
            </a:r>
            <a:r>
              <a:rPr lang="da-DK" sz="1200">
                <a:latin typeface="Avenir Next"/>
                <a:ea typeface="Times New Roman" panose="02020603050405020304" pitchFamily="18" charset="0"/>
                <a:cs typeface="Times New Roman"/>
              </a:rPr>
              <a:t>.</a:t>
            </a:r>
          </a:p>
          <a:p>
            <a:pPr>
              <a:lnSpc>
                <a:spcPct val="100000"/>
              </a:lnSpc>
            </a:pPr>
            <a:r>
              <a:rPr lang="da-DK" sz="1200">
                <a:latin typeface="Avenir Next"/>
                <a:ea typeface="Times New Roman" panose="02020603050405020304" pitchFamily="18" charset="0"/>
                <a:cs typeface="Times New Roman"/>
              </a:rPr>
              <a:t>Der kan godt være opgaver, som ikke fylder så meget, men alligevel giver mening at AI-understøtte. Overvej, om de behøver fælles opmærksomhed, eller om de eventuelt kan samles i fælles kategorier som fx ‘referatskrivning'.</a:t>
            </a:r>
          </a:p>
          <a:p>
            <a:pPr marL="0" indent="0">
              <a:lnSpc>
                <a:spcPct val="100000"/>
              </a:lnSpc>
              <a:buNone/>
            </a:pPr>
            <a:r>
              <a:rPr lang="da-DK" sz="1200" b="1">
                <a:latin typeface="Avenir Next"/>
              </a:rPr>
              <a:t>Variation: </a:t>
            </a:r>
            <a:r>
              <a:rPr lang="da-DK" sz="1200">
                <a:latin typeface="Avenir Next"/>
              </a:rPr>
              <a:t>Værktøjet kan også laves som en fysisk eller digital </a:t>
            </a:r>
            <a:r>
              <a:rPr lang="da-DK" sz="1200" err="1">
                <a:latin typeface="Avenir Next"/>
              </a:rPr>
              <a:t>idévæg</a:t>
            </a:r>
            <a:r>
              <a:rPr lang="da-DK" sz="1200">
                <a:latin typeface="Avenir Next"/>
              </a:rPr>
              <a:t>, der løbende kan udfyldes med nye  brugsscenarier.</a:t>
            </a:r>
          </a:p>
        </p:txBody>
      </p:sp>
      <p:grpSp>
        <p:nvGrpSpPr>
          <p:cNvPr id="28" name="Grafik 26">
            <a:extLst>
              <a:ext uri="{FF2B5EF4-FFF2-40B4-BE49-F238E27FC236}">
                <a16:creationId xmlns:a16="http://schemas.microsoft.com/office/drawing/2014/main" id="{A0E97B57-F0C5-034F-E03E-1A2ABF722D60}"/>
              </a:ext>
              <a:ext uri="{C183D7F6-B498-43B3-948B-1728B52AA6E4}">
                <adec:decorative xmlns:adec="http://schemas.microsoft.com/office/drawing/2017/decorative" val="1"/>
              </a:ext>
            </a:extLst>
          </p:cNvPr>
          <p:cNvGrpSpPr/>
          <p:nvPr/>
        </p:nvGrpSpPr>
        <p:grpSpPr>
          <a:xfrm>
            <a:off x="4055003" y="1528622"/>
            <a:ext cx="311186" cy="376575"/>
            <a:chOff x="5512578" y="1668450"/>
            <a:chExt cx="311186" cy="376575"/>
          </a:xfrm>
          <a:solidFill>
            <a:srgbClr val="F5EDE7"/>
          </a:solidFill>
        </p:grpSpPr>
        <p:sp>
          <p:nvSpPr>
            <p:cNvPr id="30" name="Kombinationstegning 29">
              <a:extLst>
                <a:ext uri="{FF2B5EF4-FFF2-40B4-BE49-F238E27FC236}">
                  <a16:creationId xmlns:a16="http://schemas.microsoft.com/office/drawing/2014/main" id="{50E04C58-3EBE-144D-99B6-9C56226D2CDC}"/>
                </a:ext>
              </a:extLst>
            </p:cNvPr>
            <p:cNvSpPr/>
            <p:nvPr/>
          </p:nvSpPr>
          <p:spPr>
            <a:xfrm>
              <a:off x="5620443" y="1668450"/>
              <a:ext cx="203321" cy="202844"/>
            </a:xfrm>
            <a:custGeom>
              <a:avLst/>
              <a:gdLst>
                <a:gd name="connsiteX0" fmla="*/ 101661 w 203321"/>
                <a:gd name="connsiteY0" fmla="*/ 137457 h 202844"/>
                <a:gd name="connsiteX1" fmla="*/ 65865 w 203321"/>
                <a:gd name="connsiteY1" fmla="*/ 101661 h 202844"/>
                <a:gd name="connsiteX2" fmla="*/ 101661 w 203321"/>
                <a:gd name="connsiteY2" fmla="*/ 65865 h 202844"/>
                <a:gd name="connsiteX3" fmla="*/ 137457 w 203321"/>
                <a:gd name="connsiteY3" fmla="*/ 101661 h 202844"/>
                <a:gd name="connsiteX4" fmla="*/ 101661 w 203321"/>
                <a:gd name="connsiteY4" fmla="*/ 137457 h 202844"/>
                <a:gd name="connsiteX5" fmla="*/ 182321 w 203321"/>
                <a:gd name="connsiteY5" fmla="*/ 79229 h 202844"/>
                <a:gd name="connsiteX6" fmla="*/ 174685 w 203321"/>
                <a:gd name="connsiteY6" fmla="*/ 60615 h 202844"/>
                <a:gd name="connsiteX7" fmla="*/ 182321 w 203321"/>
                <a:gd name="connsiteY7" fmla="*/ 38183 h 202844"/>
                <a:gd name="connsiteX8" fmla="*/ 165139 w 203321"/>
                <a:gd name="connsiteY8" fmla="*/ 21000 h 202844"/>
                <a:gd name="connsiteX9" fmla="*/ 142707 w 203321"/>
                <a:gd name="connsiteY9" fmla="*/ 28637 h 202844"/>
                <a:gd name="connsiteX10" fmla="*/ 124093 w 203321"/>
                <a:gd name="connsiteY10" fmla="*/ 21000 h 202844"/>
                <a:gd name="connsiteX11" fmla="*/ 113593 w 203321"/>
                <a:gd name="connsiteY11" fmla="*/ 0 h 202844"/>
                <a:gd name="connsiteX12" fmla="*/ 89729 w 203321"/>
                <a:gd name="connsiteY12" fmla="*/ 0 h 202844"/>
                <a:gd name="connsiteX13" fmla="*/ 79229 w 203321"/>
                <a:gd name="connsiteY13" fmla="*/ 21000 h 202844"/>
                <a:gd name="connsiteX14" fmla="*/ 60615 w 203321"/>
                <a:gd name="connsiteY14" fmla="*/ 28637 h 202844"/>
                <a:gd name="connsiteX15" fmla="*/ 38183 w 203321"/>
                <a:gd name="connsiteY15" fmla="*/ 21000 h 202844"/>
                <a:gd name="connsiteX16" fmla="*/ 21000 w 203321"/>
                <a:gd name="connsiteY16" fmla="*/ 38183 h 202844"/>
                <a:gd name="connsiteX17" fmla="*/ 28637 w 203321"/>
                <a:gd name="connsiteY17" fmla="*/ 60615 h 202844"/>
                <a:gd name="connsiteX18" fmla="*/ 21000 w 203321"/>
                <a:gd name="connsiteY18" fmla="*/ 79229 h 202844"/>
                <a:gd name="connsiteX19" fmla="*/ 0 w 203321"/>
                <a:gd name="connsiteY19" fmla="*/ 89729 h 202844"/>
                <a:gd name="connsiteX20" fmla="*/ 0 w 203321"/>
                <a:gd name="connsiteY20" fmla="*/ 113593 h 202844"/>
                <a:gd name="connsiteX21" fmla="*/ 21000 w 203321"/>
                <a:gd name="connsiteY21" fmla="*/ 124093 h 202844"/>
                <a:gd name="connsiteX22" fmla="*/ 28637 w 203321"/>
                <a:gd name="connsiteY22" fmla="*/ 142707 h 202844"/>
                <a:gd name="connsiteX23" fmla="*/ 21000 w 203321"/>
                <a:gd name="connsiteY23" fmla="*/ 165139 h 202844"/>
                <a:gd name="connsiteX24" fmla="*/ 37705 w 203321"/>
                <a:gd name="connsiteY24" fmla="*/ 181844 h 202844"/>
                <a:gd name="connsiteX25" fmla="*/ 60137 w 203321"/>
                <a:gd name="connsiteY25" fmla="*/ 174208 h 202844"/>
                <a:gd name="connsiteX26" fmla="*/ 78751 w 203321"/>
                <a:gd name="connsiteY26" fmla="*/ 181844 h 202844"/>
                <a:gd name="connsiteX27" fmla="*/ 89252 w 203321"/>
                <a:gd name="connsiteY27" fmla="*/ 202845 h 202844"/>
                <a:gd name="connsiteX28" fmla="*/ 113116 w 203321"/>
                <a:gd name="connsiteY28" fmla="*/ 202845 h 202844"/>
                <a:gd name="connsiteX29" fmla="*/ 123616 w 203321"/>
                <a:gd name="connsiteY29" fmla="*/ 181844 h 202844"/>
                <a:gd name="connsiteX30" fmla="*/ 142230 w 203321"/>
                <a:gd name="connsiteY30" fmla="*/ 174208 h 202844"/>
                <a:gd name="connsiteX31" fmla="*/ 164662 w 203321"/>
                <a:gd name="connsiteY31" fmla="*/ 181844 h 202844"/>
                <a:gd name="connsiteX32" fmla="*/ 181844 w 203321"/>
                <a:gd name="connsiteY32" fmla="*/ 165139 h 202844"/>
                <a:gd name="connsiteX33" fmla="*/ 174208 w 203321"/>
                <a:gd name="connsiteY33" fmla="*/ 142707 h 202844"/>
                <a:gd name="connsiteX34" fmla="*/ 182321 w 203321"/>
                <a:gd name="connsiteY34" fmla="*/ 124093 h 202844"/>
                <a:gd name="connsiteX35" fmla="*/ 203322 w 203321"/>
                <a:gd name="connsiteY35" fmla="*/ 113593 h 202844"/>
                <a:gd name="connsiteX36" fmla="*/ 203322 w 203321"/>
                <a:gd name="connsiteY36" fmla="*/ 89729 h 202844"/>
                <a:gd name="connsiteX37" fmla="*/ 182321 w 203321"/>
                <a:gd name="connsiteY37" fmla="*/ 79229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321" h="202844">
                  <a:moveTo>
                    <a:pt x="101661" y="137457"/>
                  </a:moveTo>
                  <a:cubicBezTo>
                    <a:pt x="81615" y="137457"/>
                    <a:pt x="65865" y="121229"/>
                    <a:pt x="65865" y="101661"/>
                  </a:cubicBezTo>
                  <a:cubicBezTo>
                    <a:pt x="65865" y="82092"/>
                    <a:pt x="82092" y="65865"/>
                    <a:pt x="101661" y="65865"/>
                  </a:cubicBezTo>
                  <a:cubicBezTo>
                    <a:pt x="121707" y="65865"/>
                    <a:pt x="137457" y="82092"/>
                    <a:pt x="137457" y="101661"/>
                  </a:cubicBezTo>
                  <a:cubicBezTo>
                    <a:pt x="137457" y="121229"/>
                    <a:pt x="121229" y="137457"/>
                    <a:pt x="101661" y="137457"/>
                  </a:cubicBezTo>
                  <a:close/>
                  <a:moveTo>
                    <a:pt x="182321" y="79229"/>
                  </a:moveTo>
                  <a:cubicBezTo>
                    <a:pt x="180412" y="72547"/>
                    <a:pt x="178026" y="66342"/>
                    <a:pt x="174685" y="60615"/>
                  </a:cubicBezTo>
                  <a:lnTo>
                    <a:pt x="182321" y="38183"/>
                  </a:lnTo>
                  <a:lnTo>
                    <a:pt x="165139" y="21000"/>
                  </a:lnTo>
                  <a:lnTo>
                    <a:pt x="142707" y="28637"/>
                  </a:lnTo>
                  <a:cubicBezTo>
                    <a:pt x="136980" y="25296"/>
                    <a:pt x="130775" y="22910"/>
                    <a:pt x="124093" y="21000"/>
                  </a:cubicBezTo>
                  <a:lnTo>
                    <a:pt x="113593" y="0"/>
                  </a:lnTo>
                  <a:lnTo>
                    <a:pt x="89729" y="0"/>
                  </a:lnTo>
                  <a:lnTo>
                    <a:pt x="79229" y="21000"/>
                  </a:lnTo>
                  <a:cubicBezTo>
                    <a:pt x="72547" y="22910"/>
                    <a:pt x="66342" y="25296"/>
                    <a:pt x="60615" y="28637"/>
                  </a:cubicBezTo>
                  <a:lnTo>
                    <a:pt x="38183" y="21000"/>
                  </a:lnTo>
                  <a:lnTo>
                    <a:pt x="21000" y="38183"/>
                  </a:lnTo>
                  <a:lnTo>
                    <a:pt x="28637" y="60615"/>
                  </a:lnTo>
                  <a:cubicBezTo>
                    <a:pt x="25296" y="66342"/>
                    <a:pt x="22909" y="72547"/>
                    <a:pt x="21000" y="79229"/>
                  </a:cubicBezTo>
                  <a:lnTo>
                    <a:pt x="0" y="89729"/>
                  </a:lnTo>
                  <a:lnTo>
                    <a:pt x="0" y="113593"/>
                  </a:lnTo>
                  <a:lnTo>
                    <a:pt x="21000" y="124093"/>
                  </a:lnTo>
                  <a:cubicBezTo>
                    <a:pt x="22909" y="130775"/>
                    <a:pt x="25296" y="136980"/>
                    <a:pt x="28637" y="142707"/>
                  </a:cubicBezTo>
                  <a:lnTo>
                    <a:pt x="21000" y="165139"/>
                  </a:lnTo>
                  <a:lnTo>
                    <a:pt x="37705" y="181844"/>
                  </a:lnTo>
                  <a:lnTo>
                    <a:pt x="60137" y="174208"/>
                  </a:lnTo>
                  <a:cubicBezTo>
                    <a:pt x="65865" y="177549"/>
                    <a:pt x="72069" y="179935"/>
                    <a:pt x="78751" y="181844"/>
                  </a:cubicBezTo>
                  <a:lnTo>
                    <a:pt x="89252" y="202845"/>
                  </a:lnTo>
                  <a:lnTo>
                    <a:pt x="113116" y="202845"/>
                  </a:lnTo>
                  <a:lnTo>
                    <a:pt x="123616" y="181844"/>
                  </a:lnTo>
                  <a:cubicBezTo>
                    <a:pt x="130298" y="179935"/>
                    <a:pt x="136502" y="177549"/>
                    <a:pt x="142230" y="174208"/>
                  </a:cubicBezTo>
                  <a:lnTo>
                    <a:pt x="164662" y="181844"/>
                  </a:lnTo>
                  <a:lnTo>
                    <a:pt x="181844" y="165139"/>
                  </a:lnTo>
                  <a:lnTo>
                    <a:pt x="174208" y="142707"/>
                  </a:lnTo>
                  <a:cubicBezTo>
                    <a:pt x="177549" y="136980"/>
                    <a:pt x="180412" y="130298"/>
                    <a:pt x="182321" y="124093"/>
                  </a:cubicBezTo>
                  <a:lnTo>
                    <a:pt x="203322" y="113593"/>
                  </a:lnTo>
                  <a:lnTo>
                    <a:pt x="203322" y="89729"/>
                  </a:lnTo>
                  <a:lnTo>
                    <a:pt x="182321" y="79229"/>
                  </a:lnTo>
                  <a:close/>
                </a:path>
              </a:pathLst>
            </a:custGeom>
            <a:grpFill/>
            <a:ln w="4763" cap="flat">
              <a:noFill/>
              <a:prstDash val="solid"/>
              <a:miter/>
            </a:ln>
          </p:spPr>
          <p:txBody>
            <a:bodyPr rtlCol="0" anchor="ctr"/>
            <a:lstStyle/>
            <a:p>
              <a:endParaRPr lang="da-DK">
                <a:solidFill>
                  <a:srgbClr val="FCF4ED"/>
                </a:solidFill>
              </a:endParaRPr>
            </a:p>
          </p:txBody>
        </p:sp>
        <p:sp>
          <p:nvSpPr>
            <p:cNvPr id="31" name="Kombinationstegning 30">
              <a:extLst>
                <a:ext uri="{FF2B5EF4-FFF2-40B4-BE49-F238E27FC236}">
                  <a16:creationId xmlns:a16="http://schemas.microsoft.com/office/drawing/2014/main" id="{CC828D48-F2D8-2270-D784-A2147A76B97D}"/>
                </a:ext>
              </a:extLst>
            </p:cNvPr>
            <p:cNvSpPr/>
            <p:nvPr/>
          </p:nvSpPr>
          <p:spPr>
            <a:xfrm>
              <a:off x="5512578" y="1842181"/>
              <a:ext cx="203321" cy="202844"/>
            </a:xfrm>
            <a:custGeom>
              <a:avLst/>
              <a:gdLst>
                <a:gd name="connsiteX0" fmla="*/ 101661 w 203321"/>
                <a:gd name="connsiteY0" fmla="*/ 137457 h 202844"/>
                <a:gd name="connsiteX1" fmla="*/ 65865 w 203321"/>
                <a:gd name="connsiteY1" fmla="*/ 101661 h 202844"/>
                <a:gd name="connsiteX2" fmla="*/ 101661 w 203321"/>
                <a:gd name="connsiteY2" fmla="*/ 65865 h 202844"/>
                <a:gd name="connsiteX3" fmla="*/ 137457 w 203321"/>
                <a:gd name="connsiteY3" fmla="*/ 101661 h 202844"/>
                <a:gd name="connsiteX4" fmla="*/ 101661 w 203321"/>
                <a:gd name="connsiteY4" fmla="*/ 137457 h 202844"/>
                <a:gd name="connsiteX5" fmla="*/ 101661 w 203321"/>
                <a:gd name="connsiteY5" fmla="*/ 137457 h 202844"/>
                <a:gd name="connsiteX6" fmla="*/ 174685 w 203321"/>
                <a:gd name="connsiteY6" fmla="*/ 60615 h 202844"/>
                <a:gd name="connsiteX7" fmla="*/ 182321 w 203321"/>
                <a:gd name="connsiteY7" fmla="*/ 38183 h 202844"/>
                <a:gd name="connsiteX8" fmla="*/ 165139 w 203321"/>
                <a:gd name="connsiteY8" fmla="*/ 21000 h 202844"/>
                <a:gd name="connsiteX9" fmla="*/ 142707 w 203321"/>
                <a:gd name="connsiteY9" fmla="*/ 28637 h 202844"/>
                <a:gd name="connsiteX10" fmla="*/ 124093 w 203321"/>
                <a:gd name="connsiteY10" fmla="*/ 21000 h 202844"/>
                <a:gd name="connsiteX11" fmla="*/ 113593 w 203321"/>
                <a:gd name="connsiteY11" fmla="*/ 0 h 202844"/>
                <a:gd name="connsiteX12" fmla="*/ 89729 w 203321"/>
                <a:gd name="connsiteY12" fmla="*/ 0 h 202844"/>
                <a:gd name="connsiteX13" fmla="*/ 79229 w 203321"/>
                <a:gd name="connsiteY13" fmla="*/ 21000 h 202844"/>
                <a:gd name="connsiteX14" fmla="*/ 60615 w 203321"/>
                <a:gd name="connsiteY14" fmla="*/ 28637 h 202844"/>
                <a:gd name="connsiteX15" fmla="*/ 38183 w 203321"/>
                <a:gd name="connsiteY15" fmla="*/ 21000 h 202844"/>
                <a:gd name="connsiteX16" fmla="*/ 21478 w 203321"/>
                <a:gd name="connsiteY16" fmla="*/ 37705 h 202844"/>
                <a:gd name="connsiteX17" fmla="*/ 28637 w 203321"/>
                <a:gd name="connsiteY17" fmla="*/ 60137 h 202844"/>
                <a:gd name="connsiteX18" fmla="*/ 21000 w 203321"/>
                <a:gd name="connsiteY18" fmla="*/ 78751 h 202844"/>
                <a:gd name="connsiteX19" fmla="*/ 0 w 203321"/>
                <a:gd name="connsiteY19" fmla="*/ 89252 h 202844"/>
                <a:gd name="connsiteX20" fmla="*/ 0 w 203321"/>
                <a:gd name="connsiteY20" fmla="*/ 113116 h 202844"/>
                <a:gd name="connsiteX21" fmla="*/ 21000 w 203321"/>
                <a:gd name="connsiteY21" fmla="*/ 123616 h 202844"/>
                <a:gd name="connsiteX22" fmla="*/ 28637 w 203321"/>
                <a:gd name="connsiteY22" fmla="*/ 142230 h 202844"/>
                <a:gd name="connsiteX23" fmla="*/ 21478 w 203321"/>
                <a:gd name="connsiteY23" fmla="*/ 164662 h 202844"/>
                <a:gd name="connsiteX24" fmla="*/ 38183 w 203321"/>
                <a:gd name="connsiteY24" fmla="*/ 181367 h 202844"/>
                <a:gd name="connsiteX25" fmla="*/ 60615 w 203321"/>
                <a:gd name="connsiteY25" fmla="*/ 174208 h 202844"/>
                <a:gd name="connsiteX26" fmla="*/ 79229 w 203321"/>
                <a:gd name="connsiteY26" fmla="*/ 181844 h 202844"/>
                <a:gd name="connsiteX27" fmla="*/ 89729 w 203321"/>
                <a:gd name="connsiteY27" fmla="*/ 202845 h 202844"/>
                <a:gd name="connsiteX28" fmla="*/ 113593 w 203321"/>
                <a:gd name="connsiteY28" fmla="*/ 202845 h 202844"/>
                <a:gd name="connsiteX29" fmla="*/ 124093 w 203321"/>
                <a:gd name="connsiteY29" fmla="*/ 181844 h 202844"/>
                <a:gd name="connsiteX30" fmla="*/ 142707 w 203321"/>
                <a:gd name="connsiteY30" fmla="*/ 174208 h 202844"/>
                <a:gd name="connsiteX31" fmla="*/ 165139 w 203321"/>
                <a:gd name="connsiteY31" fmla="*/ 181844 h 202844"/>
                <a:gd name="connsiteX32" fmla="*/ 181844 w 203321"/>
                <a:gd name="connsiteY32" fmla="*/ 164662 h 202844"/>
                <a:gd name="connsiteX33" fmla="*/ 174685 w 203321"/>
                <a:gd name="connsiteY33" fmla="*/ 142707 h 202844"/>
                <a:gd name="connsiteX34" fmla="*/ 182321 w 203321"/>
                <a:gd name="connsiteY34" fmla="*/ 124093 h 202844"/>
                <a:gd name="connsiteX35" fmla="*/ 203322 w 203321"/>
                <a:gd name="connsiteY35" fmla="*/ 113593 h 202844"/>
                <a:gd name="connsiteX36" fmla="*/ 203322 w 203321"/>
                <a:gd name="connsiteY36" fmla="*/ 89729 h 202844"/>
                <a:gd name="connsiteX37" fmla="*/ 182321 w 203321"/>
                <a:gd name="connsiteY37" fmla="*/ 79229 h 202844"/>
                <a:gd name="connsiteX38" fmla="*/ 174685 w 203321"/>
                <a:gd name="connsiteY38" fmla="*/ 60615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3321" h="202844">
                  <a:moveTo>
                    <a:pt x="101661" y="137457"/>
                  </a:moveTo>
                  <a:cubicBezTo>
                    <a:pt x="81615" y="137457"/>
                    <a:pt x="65865" y="121229"/>
                    <a:pt x="65865" y="101661"/>
                  </a:cubicBezTo>
                  <a:cubicBezTo>
                    <a:pt x="65865" y="81615"/>
                    <a:pt x="82092" y="65865"/>
                    <a:pt x="101661" y="65865"/>
                  </a:cubicBezTo>
                  <a:cubicBezTo>
                    <a:pt x="121707" y="65865"/>
                    <a:pt x="137457" y="82092"/>
                    <a:pt x="137457" y="101661"/>
                  </a:cubicBezTo>
                  <a:cubicBezTo>
                    <a:pt x="137457" y="121229"/>
                    <a:pt x="121707" y="137457"/>
                    <a:pt x="101661" y="137457"/>
                  </a:cubicBezTo>
                  <a:lnTo>
                    <a:pt x="101661" y="137457"/>
                  </a:lnTo>
                  <a:close/>
                  <a:moveTo>
                    <a:pt x="174685" y="60615"/>
                  </a:moveTo>
                  <a:lnTo>
                    <a:pt x="182321" y="38183"/>
                  </a:lnTo>
                  <a:lnTo>
                    <a:pt x="165139" y="21000"/>
                  </a:lnTo>
                  <a:lnTo>
                    <a:pt x="142707" y="28637"/>
                  </a:lnTo>
                  <a:cubicBezTo>
                    <a:pt x="136980" y="25296"/>
                    <a:pt x="130298" y="22909"/>
                    <a:pt x="124093" y="21000"/>
                  </a:cubicBezTo>
                  <a:lnTo>
                    <a:pt x="113593" y="0"/>
                  </a:lnTo>
                  <a:lnTo>
                    <a:pt x="89729" y="0"/>
                  </a:lnTo>
                  <a:lnTo>
                    <a:pt x="79229" y="21000"/>
                  </a:lnTo>
                  <a:cubicBezTo>
                    <a:pt x="72547" y="22909"/>
                    <a:pt x="66342" y="25296"/>
                    <a:pt x="60615" y="28637"/>
                  </a:cubicBezTo>
                  <a:lnTo>
                    <a:pt x="38183" y="21000"/>
                  </a:lnTo>
                  <a:lnTo>
                    <a:pt x="21478" y="37705"/>
                  </a:lnTo>
                  <a:lnTo>
                    <a:pt x="28637" y="60137"/>
                  </a:lnTo>
                  <a:cubicBezTo>
                    <a:pt x="25296" y="65865"/>
                    <a:pt x="22910" y="72547"/>
                    <a:pt x="21000" y="78751"/>
                  </a:cubicBezTo>
                  <a:lnTo>
                    <a:pt x="0" y="89252"/>
                  </a:lnTo>
                  <a:lnTo>
                    <a:pt x="0" y="113116"/>
                  </a:lnTo>
                  <a:lnTo>
                    <a:pt x="21000" y="123616"/>
                  </a:lnTo>
                  <a:cubicBezTo>
                    <a:pt x="22910" y="130298"/>
                    <a:pt x="25296" y="136502"/>
                    <a:pt x="28637" y="142230"/>
                  </a:cubicBezTo>
                  <a:lnTo>
                    <a:pt x="21478" y="164662"/>
                  </a:lnTo>
                  <a:lnTo>
                    <a:pt x="38183" y="181367"/>
                  </a:lnTo>
                  <a:lnTo>
                    <a:pt x="60615" y="174208"/>
                  </a:lnTo>
                  <a:cubicBezTo>
                    <a:pt x="66342" y="177549"/>
                    <a:pt x="72547" y="179935"/>
                    <a:pt x="79229" y="181844"/>
                  </a:cubicBezTo>
                  <a:lnTo>
                    <a:pt x="89729" y="202845"/>
                  </a:lnTo>
                  <a:lnTo>
                    <a:pt x="113593" y="202845"/>
                  </a:lnTo>
                  <a:lnTo>
                    <a:pt x="124093" y="181844"/>
                  </a:lnTo>
                  <a:cubicBezTo>
                    <a:pt x="130775" y="179935"/>
                    <a:pt x="136980" y="177549"/>
                    <a:pt x="142707" y="174208"/>
                  </a:cubicBezTo>
                  <a:lnTo>
                    <a:pt x="165139" y="181844"/>
                  </a:lnTo>
                  <a:lnTo>
                    <a:pt x="181844" y="164662"/>
                  </a:lnTo>
                  <a:lnTo>
                    <a:pt x="174685" y="142707"/>
                  </a:lnTo>
                  <a:cubicBezTo>
                    <a:pt x="178026" y="136980"/>
                    <a:pt x="180412" y="130775"/>
                    <a:pt x="182321" y="124093"/>
                  </a:cubicBezTo>
                  <a:lnTo>
                    <a:pt x="203322" y="113593"/>
                  </a:lnTo>
                  <a:lnTo>
                    <a:pt x="203322" y="89729"/>
                  </a:lnTo>
                  <a:lnTo>
                    <a:pt x="182321" y="79229"/>
                  </a:lnTo>
                  <a:cubicBezTo>
                    <a:pt x="180412" y="72547"/>
                    <a:pt x="178026" y="66342"/>
                    <a:pt x="174685" y="60615"/>
                  </a:cubicBezTo>
                  <a:close/>
                </a:path>
              </a:pathLst>
            </a:custGeom>
            <a:grpFill/>
            <a:ln w="4763" cap="flat">
              <a:noFill/>
              <a:prstDash val="solid"/>
              <a:miter/>
            </a:ln>
          </p:spPr>
          <p:txBody>
            <a:bodyPr rtlCol="0" anchor="ctr"/>
            <a:lstStyle/>
            <a:p>
              <a:endParaRPr lang="da-DK">
                <a:solidFill>
                  <a:srgbClr val="FCF4ED"/>
                </a:solidFill>
              </a:endParaRPr>
            </a:p>
          </p:txBody>
        </p:sp>
      </p:grpSp>
      <p:pic>
        <p:nvPicPr>
          <p:cNvPr id="36" name="Grafik 35">
            <a:extLst>
              <a:ext uri="{FF2B5EF4-FFF2-40B4-BE49-F238E27FC236}">
                <a16:creationId xmlns:a16="http://schemas.microsoft.com/office/drawing/2014/main" id="{C94C1B36-D1FC-7B14-E5D6-4DA6A062056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628" y="3805878"/>
            <a:ext cx="396756" cy="396756"/>
          </a:xfrm>
          <a:prstGeom prst="rect">
            <a:avLst/>
          </a:prstGeom>
        </p:spPr>
      </p:pic>
      <p:grpSp>
        <p:nvGrpSpPr>
          <p:cNvPr id="42" name="Gruppe 41">
            <a:extLst>
              <a:ext uri="{FF2B5EF4-FFF2-40B4-BE49-F238E27FC236}">
                <a16:creationId xmlns:a16="http://schemas.microsoft.com/office/drawing/2014/main" id="{224F4CCE-DEC5-7054-1480-399C1E0A4C3A}"/>
              </a:ext>
              <a:ext uri="{C183D7F6-B498-43B3-948B-1728B52AA6E4}">
                <adec:decorative xmlns:adec="http://schemas.microsoft.com/office/drawing/2017/decorative" val="1"/>
              </a:ext>
            </a:extLst>
          </p:cNvPr>
          <p:cNvGrpSpPr/>
          <p:nvPr/>
        </p:nvGrpSpPr>
        <p:grpSpPr>
          <a:xfrm>
            <a:off x="523223" y="1402727"/>
            <a:ext cx="398014" cy="285434"/>
            <a:chOff x="523223" y="1402727"/>
            <a:chExt cx="398014" cy="285434"/>
          </a:xfrm>
        </p:grpSpPr>
        <p:sp>
          <p:nvSpPr>
            <p:cNvPr id="43" name="Kombinationstegning 18">
              <a:extLst>
                <a:ext uri="{FF2B5EF4-FFF2-40B4-BE49-F238E27FC236}">
                  <a16:creationId xmlns:a16="http://schemas.microsoft.com/office/drawing/2014/main" id="{B2E896E2-7CF8-9C23-3DF1-DD0DBC6A73D1}"/>
                </a:ext>
              </a:extLst>
            </p:cNvPr>
            <p:cNvSpPr/>
            <p:nvPr/>
          </p:nvSpPr>
          <p:spPr>
            <a:xfrm>
              <a:off x="636942" y="1608371"/>
              <a:ext cx="170577" cy="60176"/>
            </a:xfrm>
            <a:custGeom>
              <a:avLst/>
              <a:gdLst>
                <a:gd name="connsiteX0" fmla="*/ 162523 w 170577"/>
                <a:gd name="connsiteY0" fmla="*/ 36959 h 60176"/>
                <a:gd name="connsiteX1" fmla="*/ 151151 w 170577"/>
                <a:gd name="connsiteY1" fmla="*/ 9950 h 60176"/>
                <a:gd name="connsiteX2" fmla="*/ 148308 w 170577"/>
                <a:gd name="connsiteY2" fmla="*/ 7107 h 60176"/>
                <a:gd name="connsiteX3" fmla="*/ 9950 w 170577"/>
                <a:gd name="connsiteY3" fmla="*/ 0 h 60176"/>
                <a:gd name="connsiteX4" fmla="*/ 8529 w 170577"/>
                <a:gd name="connsiteY4" fmla="*/ 948 h 60176"/>
                <a:gd name="connsiteX5" fmla="*/ 0 w 170577"/>
                <a:gd name="connsiteY5" fmla="*/ 17532 h 60176"/>
                <a:gd name="connsiteX6" fmla="*/ 0 w 170577"/>
                <a:gd name="connsiteY6" fmla="*/ 60176 h 60176"/>
                <a:gd name="connsiteX7" fmla="*/ 170578 w 170577"/>
                <a:gd name="connsiteY7" fmla="*/ 60176 h 60176"/>
                <a:gd name="connsiteX8" fmla="*/ 170578 w 170577"/>
                <a:gd name="connsiteY8" fmla="*/ 45014 h 60176"/>
                <a:gd name="connsiteX9" fmla="*/ 162523 w 170577"/>
                <a:gd name="connsiteY9" fmla="*/ 36959 h 6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577" h="60176">
                  <a:moveTo>
                    <a:pt x="162523" y="36959"/>
                  </a:moveTo>
                  <a:cubicBezTo>
                    <a:pt x="155415" y="29851"/>
                    <a:pt x="151151" y="19901"/>
                    <a:pt x="151151" y="9950"/>
                  </a:cubicBezTo>
                  <a:lnTo>
                    <a:pt x="148308" y="7107"/>
                  </a:lnTo>
                  <a:cubicBezTo>
                    <a:pt x="105190" y="33642"/>
                    <a:pt x="50226" y="30799"/>
                    <a:pt x="9950" y="0"/>
                  </a:cubicBezTo>
                  <a:lnTo>
                    <a:pt x="8529" y="948"/>
                  </a:lnTo>
                  <a:cubicBezTo>
                    <a:pt x="3317" y="4738"/>
                    <a:pt x="0" y="10898"/>
                    <a:pt x="0" y="17532"/>
                  </a:cubicBezTo>
                  <a:lnTo>
                    <a:pt x="0" y="60176"/>
                  </a:lnTo>
                  <a:lnTo>
                    <a:pt x="170578" y="60176"/>
                  </a:lnTo>
                  <a:lnTo>
                    <a:pt x="170578" y="45014"/>
                  </a:lnTo>
                  <a:lnTo>
                    <a:pt x="162523" y="36959"/>
                  </a:lnTo>
                  <a:close/>
                </a:path>
              </a:pathLst>
            </a:custGeom>
            <a:solidFill>
              <a:srgbClr val="7030A0"/>
            </a:solidFill>
            <a:ln w="4663" cap="flat">
              <a:noFill/>
              <a:prstDash val="solid"/>
              <a:miter/>
            </a:ln>
          </p:spPr>
          <p:txBody>
            <a:bodyPr rtlCol="0" anchor="ctr"/>
            <a:lstStyle/>
            <a:p>
              <a:endParaRPr lang="da-DK"/>
            </a:p>
          </p:txBody>
        </p:sp>
        <p:sp>
          <p:nvSpPr>
            <p:cNvPr id="44" name="Kombinationstegning 19">
              <a:extLst>
                <a:ext uri="{FF2B5EF4-FFF2-40B4-BE49-F238E27FC236}">
                  <a16:creationId xmlns:a16="http://schemas.microsoft.com/office/drawing/2014/main" id="{6F6AC7B4-C2A8-22BB-EB47-326A56ED13B9}"/>
                </a:ext>
              </a:extLst>
            </p:cNvPr>
            <p:cNvSpPr/>
            <p:nvPr/>
          </p:nvSpPr>
          <p:spPr>
            <a:xfrm>
              <a:off x="810836" y="1420170"/>
              <a:ext cx="67849" cy="84907"/>
            </a:xfrm>
            <a:custGeom>
              <a:avLst/>
              <a:gdLst>
                <a:gd name="connsiteX0" fmla="*/ 32220 w 67849"/>
                <a:gd name="connsiteY0" fmla="*/ 84907 h 84907"/>
                <a:gd name="connsiteX1" fmla="*/ 67283 w 67849"/>
                <a:gd name="connsiteY1" fmla="*/ 35629 h 84907"/>
                <a:gd name="connsiteX2" fmla="*/ 18005 w 67849"/>
                <a:gd name="connsiteY2" fmla="*/ 566 h 84907"/>
                <a:gd name="connsiteX3" fmla="*/ 0 w 67849"/>
                <a:gd name="connsiteY3" fmla="*/ 8147 h 84907"/>
                <a:gd name="connsiteX4" fmla="*/ 32220 w 67849"/>
                <a:gd name="connsiteY4" fmla="*/ 84907 h 84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49" h="84907">
                  <a:moveTo>
                    <a:pt x="32220" y="84907"/>
                  </a:moveTo>
                  <a:cubicBezTo>
                    <a:pt x="55438" y="81117"/>
                    <a:pt x="71074" y="58847"/>
                    <a:pt x="67283" y="35629"/>
                  </a:cubicBezTo>
                  <a:cubicBezTo>
                    <a:pt x="63493" y="12412"/>
                    <a:pt x="41223" y="-3224"/>
                    <a:pt x="18005" y="566"/>
                  </a:cubicBezTo>
                  <a:cubicBezTo>
                    <a:pt x="11372" y="1514"/>
                    <a:pt x="5212" y="4357"/>
                    <a:pt x="0" y="8147"/>
                  </a:cubicBezTo>
                  <a:cubicBezTo>
                    <a:pt x="19427" y="28996"/>
                    <a:pt x="30799" y="56004"/>
                    <a:pt x="32220" y="84907"/>
                  </a:cubicBezTo>
                  <a:close/>
                </a:path>
              </a:pathLst>
            </a:custGeom>
            <a:solidFill>
              <a:srgbClr val="7030A0"/>
            </a:solidFill>
            <a:ln w="4663" cap="flat">
              <a:noFill/>
              <a:prstDash val="solid"/>
              <a:miter/>
            </a:ln>
          </p:spPr>
          <p:txBody>
            <a:bodyPr rtlCol="0" anchor="ctr"/>
            <a:lstStyle/>
            <a:p>
              <a:endParaRPr lang="da-DK"/>
            </a:p>
          </p:txBody>
        </p:sp>
        <p:sp>
          <p:nvSpPr>
            <p:cNvPr id="45" name="Kombinationstegning 20">
              <a:extLst>
                <a:ext uri="{FF2B5EF4-FFF2-40B4-BE49-F238E27FC236}">
                  <a16:creationId xmlns:a16="http://schemas.microsoft.com/office/drawing/2014/main" id="{626759A1-CF0D-F125-2BE9-BA0C7238EC4D}"/>
                </a:ext>
              </a:extLst>
            </p:cNvPr>
            <p:cNvSpPr/>
            <p:nvPr/>
          </p:nvSpPr>
          <p:spPr>
            <a:xfrm>
              <a:off x="825051" y="1517397"/>
              <a:ext cx="96186" cy="84815"/>
            </a:xfrm>
            <a:custGeom>
              <a:avLst/>
              <a:gdLst>
                <a:gd name="connsiteX0" fmla="*/ 87658 w 96186"/>
                <a:gd name="connsiteY0" fmla="*/ 25113 h 84815"/>
                <a:gd name="connsiteX1" fmla="*/ 45961 w 96186"/>
                <a:gd name="connsiteY1" fmla="*/ 5212 h 84815"/>
                <a:gd name="connsiteX2" fmla="*/ 18005 w 96186"/>
                <a:gd name="connsiteY2" fmla="*/ 0 h 84815"/>
                <a:gd name="connsiteX3" fmla="*/ 0 w 96186"/>
                <a:gd name="connsiteY3" fmla="*/ 57807 h 84815"/>
                <a:gd name="connsiteX4" fmla="*/ 2843 w 96186"/>
                <a:gd name="connsiteY4" fmla="*/ 60650 h 84815"/>
                <a:gd name="connsiteX5" fmla="*/ 29851 w 96186"/>
                <a:gd name="connsiteY5" fmla="*/ 72022 h 84815"/>
                <a:gd name="connsiteX6" fmla="*/ 42644 w 96186"/>
                <a:gd name="connsiteY6" fmla="*/ 84815 h 84815"/>
                <a:gd name="connsiteX7" fmla="*/ 96187 w 96186"/>
                <a:gd name="connsiteY7" fmla="*/ 84815 h 84815"/>
                <a:gd name="connsiteX8" fmla="*/ 96187 w 96186"/>
                <a:gd name="connsiteY8" fmla="*/ 42171 h 84815"/>
                <a:gd name="connsiteX9" fmla="*/ 87658 w 96186"/>
                <a:gd name="connsiteY9" fmla="*/ 25113 h 8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186" h="84815">
                  <a:moveTo>
                    <a:pt x="87658" y="25113"/>
                  </a:moveTo>
                  <a:cubicBezTo>
                    <a:pt x="75339" y="15636"/>
                    <a:pt x="61124" y="8529"/>
                    <a:pt x="45961" y="5212"/>
                  </a:cubicBezTo>
                  <a:cubicBezTo>
                    <a:pt x="36959" y="2369"/>
                    <a:pt x="27482" y="948"/>
                    <a:pt x="18005" y="0"/>
                  </a:cubicBezTo>
                  <a:cubicBezTo>
                    <a:pt x="17058" y="20375"/>
                    <a:pt x="10898" y="40275"/>
                    <a:pt x="0" y="57807"/>
                  </a:cubicBezTo>
                  <a:lnTo>
                    <a:pt x="2843" y="60650"/>
                  </a:lnTo>
                  <a:cubicBezTo>
                    <a:pt x="12793" y="60650"/>
                    <a:pt x="22744" y="64914"/>
                    <a:pt x="29851" y="72022"/>
                  </a:cubicBezTo>
                  <a:lnTo>
                    <a:pt x="42644" y="84815"/>
                  </a:lnTo>
                  <a:lnTo>
                    <a:pt x="96187" y="84815"/>
                  </a:lnTo>
                  <a:lnTo>
                    <a:pt x="96187" y="42171"/>
                  </a:lnTo>
                  <a:cubicBezTo>
                    <a:pt x="96187" y="35537"/>
                    <a:pt x="93344" y="28903"/>
                    <a:pt x="87658" y="25113"/>
                  </a:cubicBezTo>
                  <a:close/>
                </a:path>
              </a:pathLst>
            </a:custGeom>
            <a:solidFill>
              <a:srgbClr val="7030A0"/>
            </a:solidFill>
            <a:ln w="4663" cap="flat">
              <a:noFill/>
              <a:prstDash val="solid"/>
              <a:miter/>
            </a:ln>
          </p:spPr>
          <p:txBody>
            <a:bodyPr rtlCol="0" anchor="ctr"/>
            <a:lstStyle/>
            <a:p>
              <a:endParaRPr lang="da-DK"/>
            </a:p>
          </p:txBody>
        </p:sp>
        <p:sp>
          <p:nvSpPr>
            <p:cNvPr id="47" name="Kombinationstegning 21">
              <a:extLst>
                <a:ext uri="{FF2B5EF4-FFF2-40B4-BE49-F238E27FC236}">
                  <a16:creationId xmlns:a16="http://schemas.microsoft.com/office/drawing/2014/main" id="{48FA402F-147C-2B80-562B-EDD3633ED35B}"/>
                </a:ext>
              </a:extLst>
            </p:cNvPr>
            <p:cNvSpPr/>
            <p:nvPr/>
          </p:nvSpPr>
          <p:spPr>
            <a:xfrm>
              <a:off x="612776" y="1402727"/>
              <a:ext cx="285431" cy="285434"/>
            </a:xfrm>
            <a:custGeom>
              <a:avLst/>
              <a:gdLst>
                <a:gd name="connsiteX0" fmla="*/ 277189 w 285431"/>
                <a:gd name="connsiteY0" fmla="*/ 241655 h 285434"/>
                <a:gd name="connsiteX1" fmla="*/ 232649 w 285431"/>
                <a:gd name="connsiteY1" fmla="*/ 196642 h 285434"/>
                <a:gd name="connsiteX2" fmla="*/ 209905 w 285431"/>
                <a:gd name="connsiteY2" fmla="*/ 190008 h 285434"/>
                <a:gd name="connsiteX3" fmla="*/ 193795 w 285431"/>
                <a:gd name="connsiteY3" fmla="*/ 174372 h 285434"/>
                <a:gd name="connsiteX4" fmla="*/ 216065 w 285431"/>
                <a:gd name="connsiteY4" fmla="*/ 108984 h 285434"/>
                <a:gd name="connsiteX5" fmla="*/ 108033 w 285431"/>
                <a:gd name="connsiteY5" fmla="*/ 3 h 285434"/>
                <a:gd name="connsiteX6" fmla="*/ 0 w 285431"/>
                <a:gd name="connsiteY6" fmla="*/ 107562 h 285434"/>
                <a:gd name="connsiteX7" fmla="*/ 108033 w 285431"/>
                <a:gd name="connsiteY7" fmla="*/ 216542 h 285434"/>
                <a:gd name="connsiteX8" fmla="*/ 174368 w 285431"/>
                <a:gd name="connsiteY8" fmla="*/ 194273 h 285434"/>
                <a:gd name="connsiteX9" fmla="*/ 190478 w 285431"/>
                <a:gd name="connsiteY9" fmla="*/ 209909 h 285434"/>
                <a:gd name="connsiteX10" fmla="*/ 197112 w 285431"/>
                <a:gd name="connsiteY10" fmla="*/ 232653 h 285434"/>
                <a:gd name="connsiteX11" fmla="*/ 242126 w 285431"/>
                <a:gd name="connsiteY11" fmla="*/ 277666 h 285434"/>
                <a:gd name="connsiteX12" fmla="*/ 277663 w 285431"/>
                <a:gd name="connsiteY12" fmla="*/ 278614 h 285434"/>
                <a:gd name="connsiteX13" fmla="*/ 278610 w 285431"/>
                <a:gd name="connsiteY13" fmla="*/ 243077 h 285434"/>
                <a:gd name="connsiteX14" fmla="*/ 277189 w 285431"/>
                <a:gd name="connsiteY14" fmla="*/ 241655 h 285434"/>
                <a:gd name="connsiteX15" fmla="*/ 277189 w 285431"/>
                <a:gd name="connsiteY15" fmla="*/ 241655 h 285434"/>
                <a:gd name="connsiteX16" fmla="*/ 108506 w 285431"/>
                <a:gd name="connsiteY16" fmla="*/ 22273 h 285434"/>
                <a:gd name="connsiteX17" fmla="*/ 194743 w 285431"/>
                <a:gd name="connsiteY17" fmla="*/ 108510 h 285434"/>
                <a:gd name="connsiteX18" fmla="*/ 174368 w 285431"/>
                <a:gd name="connsiteY18" fmla="*/ 163948 h 285434"/>
                <a:gd name="connsiteX19" fmla="*/ 146886 w 285431"/>
                <a:gd name="connsiteY19" fmla="*/ 153997 h 285434"/>
                <a:gd name="connsiteX20" fmla="*/ 107559 w 285431"/>
                <a:gd name="connsiteY20" fmla="*/ 147838 h 285434"/>
                <a:gd name="connsiteX21" fmla="*/ 68231 w 285431"/>
                <a:gd name="connsiteY21" fmla="*/ 153997 h 285434"/>
                <a:gd name="connsiteX22" fmla="*/ 42644 w 285431"/>
                <a:gd name="connsiteY22" fmla="*/ 164421 h 285434"/>
                <a:gd name="connsiteX23" fmla="*/ 52121 w 285431"/>
                <a:gd name="connsiteY23" fmla="*/ 43122 h 285434"/>
                <a:gd name="connsiteX24" fmla="*/ 108506 w 285431"/>
                <a:gd name="connsiteY24" fmla="*/ 22273 h 28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5431" h="285434">
                  <a:moveTo>
                    <a:pt x="277189" y="241655"/>
                  </a:moveTo>
                  <a:lnTo>
                    <a:pt x="232649" y="196642"/>
                  </a:lnTo>
                  <a:cubicBezTo>
                    <a:pt x="226489" y="190956"/>
                    <a:pt x="218434" y="188113"/>
                    <a:pt x="209905" y="190008"/>
                  </a:cubicBezTo>
                  <a:lnTo>
                    <a:pt x="193795" y="174372"/>
                  </a:lnTo>
                  <a:cubicBezTo>
                    <a:pt x="208484" y="155419"/>
                    <a:pt x="216065" y="132675"/>
                    <a:pt x="216065" y="108984"/>
                  </a:cubicBezTo>
                  <a:cubicBezTo>
                    <a:pt x="216539" y="49281"/>
                    <a:pt x="168209" y="477"/>
                    <a:pt x="108033" y="3"/>
                  </a:cubicBezTo>
                  <a:cubicBezTo>
                    <a:pt x="47857" y="-470"/>
                    <a:pt x="0" y="47860"/>
                    <a:pt x="0" y="107562"/>
                  </a:cubicBezTo>
                  <a:cubicBezTo>
                    <a:pt x="0" y="167264"/>
                    <a:pt x="47857" y="216069"/>
                    <a:pt x="108033" y="216542"/>
                  </a:cubicBezTo>
                  <a:cubicBezTo>
                    <a:pt x="131724" y="216542"/>
                    <a:pt x="154941" y="208961"/>
                    <a:pt x="174368" y="194273"/>
                  </a:cubicBezTo>
                  <a:lnTo>
                    <a:pt x="190478" y="209909"/>
                  </a:lnTo>
                  <a:cubicBezTo>
                    <a:pt x="189057" y="217964"/>
                    <a:pt x="191426" y="226493"/>
                    <a:pt x="197112" y="232653"/>
                  </a:cubicBezTo>
                  <a:lnTo>
                    <a:pt x="242126" y="277666"/>
                  </a:lnTo>
                  <a:cubicBezTo>
                    <a:pt x="251602" y="287617"/>
                    <a:pt x="267712" y="288090"/>
                    <a:pt x="277663" y="278614"/>
                  </a:cubicBezTo>
                  <a:cubicBezTo>
                    <a:pt x="287613" y="269137"/>
                    <a:pt x="288087" y="253027"/>
                    <a:pt x="278610" y="243077"/>
                  </a:cubicBezTo>
                  <a:cubicBezTo>
                    <a:pt x="278137" y="242603"/>
                    <a:pt x="277663" y="242129"/>
                    <a:pt x="277189" y="241655"/>
                  </a:cubicBezTo>
                  <a:lnTo>
                    <a:pt x="277189" y="241655"/>
                  </a:lnTo>
                  <a:close/>
                  <a:moveTo>
                    <a:pt x="108506" y="22273"/>
                  </a:moveTo>
                  <a:cubicBezTo>
                    <a:pt x="156363" y="22273"/>
                    <a:pt x="194743" y="60653"/>
                    <a:pt x="194743" y="108510"/>
                  </a:cubicBezTo>
                  <a:cubicBezTo>
                    <a:pt x="194743" y="128884"/>
                    <a:pt x="187636" y="148785"/>
                    <a:pt x="174368" y="163948"/>
                  </a:cubicBezTo>
                  <a:cubicBezTo>
                    <a:pt x="165366" y="159683"/>
                    <a:pt x="156363" y="156366"/>
                    <a:pt x="146886" y="153997"/>
                  </a:cubicBezTo>
                  <a:cubicBezTo>
                    <a:pt x="134093" y="150207"/>
                    <a:pt x="120826" y="147838"/>
                    <a:pt x="107559" y="147838"/>
                  </a:cubicBezTo>
                  <a:cubicBezTo>
                    <a:pt x="94292" y="147838"/>
                    <a:pt x="81024" y="150207"/>
                    <a:pt x="68231" y="153997"/>
                  </a:cubicBezTo>
                  <a:cubicBezTo>
                    <a:pt x="59228" y="156366"/>
                    <a:pt x="50699" y="159683"/>
                    <a:pt x="42644" y="164421"/>
                  </a:cubicBezTo>
                  <a:cubicBezTo>
                    <a:pt x="11846" y="128411"/>
                    <a:pt x="16110" y="73920"/>
                    <a:pt x="52121" y="43122"/>
                  </a:cubicBezTo>
                  <a:cubicBezTo>
                    <a:pt x="67757" y="29381"/>
                    <a:pt x="87658" y="22273"/>
                    <a:pt x="108506" y="22273"/>
                  </a:cubicBezTo>
                  <a:close/>
                </a:path>
              </a:pathLst>
            </a:custGeom>
            <a:solidFill>
              <a:srgbClr val="7030A0"/>
            </a:solidFill>
            <a:ln w="4663" cap="flat">
              <a:noFill/>
              <a:prstDash val="solid"/>
              <a:miter/>
            </a:ln>
          </p:spPr>
          <p:txBody>
            <a:bodyPr rtlCol="0" anchor="ctr"/>
            <a:lstStyle/>
            <a:p>
              <a:endParaRPr lang="da-DK"/>
            </a:p>
          </p:txBody>
        </p:sp>
        <p:sp>
          <p:nvSpPr>
            <p:cNvPr id="49" name="Kombinationstegning 23">
              <a:extLst>
                <a:ext uri="{FF2B5EF4-FFF2-40B4-BE49-F238E27FC236}">
                  <a16:creationId xmlns:a16="http://schemas.microsoft.com/office/drawing/2014/main" id="{F6EBAC6D-245D-67E3-C2BA-660A24976646}"/>
                </a:ext>
              </a:extLst>
            </p:cNvPr>
            <p:cNvSpPr/>
            <p:nvPr/>
          </p:nvSpPr>
          <p:spPr>
            <a:xfrm>
              <a:off x="672479" y="1444427"/>
              <a:ext cx="95713" cy="95713"/>
            </a:xfrm>
            <a:custGeom>
              <a:avLst/>
              <a:gdLst>
                <a:gd name="connsiteX0" fmla="*/ 95713 w 95713"/>
                <a:gd name="connsiteY0" fmla="*/ 47857 h 95713"/>
                <a:gd name="connsiteX1" fmla="*/ 47857 w 95713"/>
                <a:gd name="connsiteY1" fmla="*/ 95713 h 95713"/>
                <a:gd name="connsiteX2" fmla="*/ 0 w 95713"/>
                <a:gd name="connsiteY2" fmla="*/ 47857 h 95713"/>
                <a:gd name="connsiteX3" fmla="*/ 47857 w 95713"/>
                <a:gd name="connsiteY3" fmla="*/ 0 h 95713"/>
                <a:gd name="connsiteX4" fmla="*/ 95713 w 95713"/>
                <a:gd name="connsiteY4" fmla="*/ 47857 h 95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13" h="95713">
                  <a:moveTo>
                    <a:pt x="95713" y="47857"/>
                  </a:moveTo>
                  <a:cubicBezTo>
                    <a:pt x="95713" y="74287"/>
                    <a:pt x="74287" y="95713"/>
                    <a:pt x="47857" y="95713"/>
                  </a:cubicBezTo>
                  <a:cubicBezTo>
                    <a:pt x="21426" y="95713"/>
                    <a:pt x="0" y="74287"/>
                    <a:pt x="0" y="47857"/>
                  </a:cubicBezTo>
                  <a:cubicBezTo>
                    <a:pt x="0" y="21426"/>
                    <a:pt x="21426" y="0"/>
                    <a:pt x="47857" y="0"/>
                  </a:cubicBezTo>
                  <a:cubicBezTo>
                    <a:pt x="74287" y="0"/>
                    <a:pt x="95713" y="21426"/>
                    <a:pt x="95713" y="47857"/>
                  </a:cubicBezTo>
                  <a:close/>
                </a:path>
              </a:pathLst>
            </a:custGeom>
            <a:solidFill>
              <a:srgbClr val="7030A0"/>
            </a:solidFill>
            <a:ln w="4663" cap="flat">
              <a:noFill/>
              <a:prstDash val="solid"/>
              <a:miter/>
            </a:ln>
          </p:spPr>
          <p:txBody>
            <a:bodyPr rtlCol="0" anchor="ctr"/>
            <a:lstStyle/>
            <a:p>
              <a:endParaRPr lang="da-DK"/>
            </a:p>
          </p:txBody>
        </p:sp>
        <p:sp>
          <p:nvSpPr>
            <p:cNvPr id="50" name="Kombinationstegning 24">
              <a:extLst>
                <a:ext uri="{FF2B5EF4-FFF2-40B4-BE49-F238E27FC236}">
                  <a16:creationId xmlns:a16="http://schemas.microsoft.com/office/drawing/2014/main" id="{6124CABA-B470-4961-05AE-22DD89C07D95}"/>
                </a:ext>
              </a:extLst>
            </p:cNvPr>
            <p:cNvSpPr/>
            <p:nvPr/>
          </p:nvSpPr>
          <p:spPr>
            <a:xfrm>
              <a:off x="523223" y="1517397"/>
              <a:ext cx="109454" cy="84815"/>
            </a:xfrm>
            <a:custGeom>
              <a:avLst/>
              <a:gdLst>
                <a:gd name="connsiteX0" fmla="*/ 75812 w 109454"/>
                <a:gd name="connsiteY0" fmla="*/ 0 h 84815"/>
                <a:gd name="connsiteX1" fmla="*/ 50226 w 109454"/>
                <a:gd name="connsiteY1" fmla="*/ 5212 h 84815"/>
                <a:gd name="connsiteX2" fmla="*/ 8529 w 109454"/>
                <a:gd name="connsiteY2" fmla="*/ 25113 h 84815"/>
                <a:gd name="connsiteX3" fmla="*/ 0 w 109454"/>
                <a:gd name="connsiteY3" fmla="*/ 42171 h 84815"/>
                <a:gd name="connsiteX4" fmla="*/ 0 w 109454"/>
                <a:gd name="connsiteY4" fmla="*/ 84815 h 84815"/>
                <a:gd name="connsiteX5" fmla="*/ 102347 w 109454"/>
                <a:gd name="connsiteY5" fmla="*/ 84815 h 84815"/>
                <a:gd name="connsiteX6" fmla="*/ 109454 w 109454"/>
                <a:gd name="connsiteY6" fmla="*/ 77708 h 84815"/>
                <a:gd name="connsiteX7" fmla="*/ 75812 w 109454"/>
                <a:gd name="connsiteY7" fmla="*/ 0 h 8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454" h="84815">
                  <a:moveTo>
                    <a:pt x="75812" y="0"/>
                  </a:moveTo>
                  <a:cubicBezTo>
                    <a:pt x="67283" y="948"/>
                    <a:pt x="58755" y="2369"/>
                    <a:pt x="50226" y="5212"/>
                  </a:cubicBezTo>
                  <a:cubicBezTo>
                    <a:pt x="35537" y="9477"/>
                    <a:pt x="21322" y="16584"/>
                    <a:pt x="8529" y="25113"/>
                  </a:cubicBezTo>
                  <a:cubicBezTo>
                    <a:pt x="2843" y="28903"/>
                    <a:pt x="0" y="35537"/>
                    <a:pt x="0" y="42171"/>
                  </a:cubicBezTo>
                  <a:lnTo>
                    <a:pt x="0" y="84815"/>
                  </a:lnTo>
                  <a:lnTo>
                    <a:pt x="102347" y="84815"/>
                  </a:lnTo>
                  <a:cubicBezTo>
                    <a:pt x="104242" y="81972"/>
                    <a:pt x="106611" y="79603"/>
                    <a:pt x="109454" y="77708"/>
                  </a:cubicBezTo>
                  <a:cubicBezTo>
                    <a:pt x="89079" y="56385"/>
                    <a:pt x="77234" y="28903"/>
                    <a:pt x="75812" y="0"/>
                  </a:cubicBezTo>
                  <a:close/>
                </a:path>
              </a:pathLst>
            </a:custGeom>
            <a:solidFill>
              <a:srgbClr val="7030A0"/>
            </a:solidFill>
            <a:ln w="4663" cap="flat">
              <a:noFill/>
              <a:prstDash val="solid"/>
              <a:miter/>
            </a:ln>
          </p:spPr>
          <p:txBody>
            <a:bodyPr rtlCol="0" anchor="ctr"/>
            <a:lstStyle/>
            <a:p>
              <a:endParaRPr lang="da-DK"/>
            </a:p>
          </p:txBody>
        </p:sp>
        <p:sp>
          <p:nvSpPr>
            <p:cNvPr id="51" name="Kombinationstegning 25">
              <a:extLst>
                <a:ext uri="{FF2B5EF4-FFF2-40B4-BE49-F238E27FC236}">
                  <a16:creationId xmlns:a16="http://schemas.microsoft.com/office/drawing/2014/main" id="{86022642-2547-8BA3-9260-E119F0379CD9}"/>
                </a:ext>
              </a:extLst>
            </p:cNvPr>
            <p:cNvSpPr/>
            <p:nvPr/>
          </p:nvSpPr>
          <p:spPr>
            <a:xfrm>
              <a:off x="565645" y="1420040"/>
              <a:ext cx="66558" cy="84563"/>
            </a:xfrm>
            <a:custGeom>
              <a:avLst/>
              <a:gdLst>
                <a:gd name="connsiteX0" fmla="*/ 33390 w 66558"/>
                <a:gd name="connsiteY0" fmla="*/ 84563 h 84563"/>
                <a:gd name="connsiteX1" fmla="*/ 66558 w 66558"/>
                <a:gd name="connsiteY1" fmla="*/ 7330 h 84563"/>
                <a:gd name="connsiteX2" fmla="*/ 7330 w 66558"/>
                <a:gd name="connsiteY2" fmla="*/ 19175 h 84563"/>
                <a:gd name="connsiteX3" fmla="*/ 19175 w 66558"/>
                <a:gd name="connsiteY3" fmla="*/ 78404 h 84563"/>
                <a:gd name="connsiteX4" fmla="*/ 33390 w 66558"/>
                <a:gd name="connsiteY4" fmla="*/ 84563 h 84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8" h="84563">
                  <a:moveTo>
                    <a:pt x="33390" y="84563"/>
                  </a:moveTo>
                  <a:cubicBezTo>
                    <a:pt x="34812" y="55660"/>
                    <a:pt x="46657" y="28652"/>
                    <a:pt x="66558" y="7330"/>
                  </a:cubicBezTo>
                  <a:cubicBezTo>
                    <a:pt x="47131" y="-5937"/>
                    <a:pt x="20597" y="-725"/>
                    <a:pt x="7330" y="19175"/>
                  </a:cubicBezTo>
                  <a:cubicBezTo>
                    <a:pt x="-5937" y="39076"/>
                    <a:pt x="-725" y="65137"/>
                    <a:pt x="19175" y="78404"/>
                  </a:cubicBezTo>
                  <a:cubicBezTo>
                    <a:pt x="23440" y="81247"/>
                    <a:pt x="28178" y="83142"/>
                    <a:pt x="33390" y="84563"/>
                  </a:cubicBezTo>
                  <a:close/>
                </a:path>
              </a:pathLst>
            </a:custGeom>
            <a:solidFill>
              <a:srgbClr val="7030A0"/>
            </a:solidFill>
            <a:ln w="4663" cap="flat">
              <a:noFill/>
              <a:prstDash val="solid"/>
              <a:miter/>
            </a:ln>
          </p:spPr>
          <p:txBody>
            <a:bodyPr rtlCol="0" anchor="ctr"/>
            <a:lstStyle/>
            <a:p>
              <a:endParaRPr lang="da-DK"/>
            </a:p>
          </p:txBody>
        </p:sp>
      </p:grpSp>
    </p:spTree>
    <p:extLst>
      <p:ext uri="{BB962C8B-B14F-4D97-AF65-F5344CB8AC3E}">
        <p14:creationId xmlns:p14="http://schemas.microsoft.com/office/powerpoint/2010/main" val="4199255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ED2FC-F482-32E3-48BF-FE16C0BA4550}"/>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ED6BD988-C68E-AC80-6A08-B467CD70C630}"/>
              </a:ext>
            </a:extLst>
          </p:cNvPr>
          <p:cNvSpPr>
            <a:spLocks noGrp="1"/>
          </p:cNvSpPr>
          <p:nvPr>
            <p:ph type="title" idx="4294967295"/>
          </p:nvPr>
        </p:nvSpPr>
        <p:spPr>
          <a:xfrm>
            <a:off x="1890713" y="231775"/>
            <a:ext cx="9640887" cy="11287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600" b="1" i="0" u="none" strike="noStrike" kern="1200" cap="none" spc="0" normalizeH="0" baseline="0" noProof="0">
                <a:ln>
                  <a:noFill/>
                </a:ln>
                <a:solidFill>
                  <a:schemeClr val="tx1"/>
                </a:solidFill>
                <a:effectLst/>
                <a:uLnTx/>
                <a:uFillTx/>
                <a:latin typeface="Avenir Next"/>
                <a:ea typeface="+mn-ea"/>
                <a:cs typeface="+mn-cs"/>
              </a:rPr>
              <a:t>Værktøj 3: Hvordan kan vi bruge AI?</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a:ln>
                  <a:noFill/>
                </a:ln>
                <a:solidFill>
                  <a:schemeClr val="tx1"/>
                </a:solidFill>
                <a:effectLst/>
                <a:uLnTx/>
                <a:uFillTx/>
                <a:latin typeface="Avenir Next"/>
                <a:ea typeface="+mn-ea"/>
                <a:cs typeface="+mn-cs"/>
              </a:rPr>
              <a:t>Skab overblik over opgaver/arbejdsgange, hvor AI måske kan være en støtte</a:t>
            </a:r>
          </a:p>
        </p:txBody>
      </p:sp>
      <p:graphicFrame>
        <p:nvGraphicFramePr>
          <p:cNvPr id="2" name="Tabel 1" descr="Udfyld tabellens fire kolonner:&#10;1. Hvilke opgaver/arbejdsgange vil vi gerne have løst bedre, smartere eller hurtigere?&#10;2. Fylder opgaven meget eller gentages den ofte? Sæt kryds.&#10;3. Hvilke dele af opgaven vil det være relevant at få AI til at hjælpe med?&#10;4. Hvilken AI-funktion kan bruges til disse dele? Drøft evt. med jeres digitaliseringsafdeling.">
            <a:extLst>
              <a:ext uri="{FF2B5EF4-FFF2-40B4-BE49-F238E27FC236}">
                <a16:creationId xmlns:a16="http://schemas.microsoft.com/office/drawing/2014/main" id="{9D6ABDC5-F708-18B2-05C6-DA273331EE30}"/>
              </a:ext>
            </a:extLst>
          </p:cNvPr>
          <p:cNvGraphicFramePr>
            <a:graphicFrameLocks noGrp="1"/>
          </p:cNvGraphicFramePr>
          <p:nvPr>
            <p:extLst>
              <p:ext uri="{D42A27DB-BD31-4B8C-83A1-F6EECF244321}">
                <p14:modId xmlns:p14="http://schemas.microsoft.com/office/powerpoint/2010/main" val="882189612"/>
              </p:ext>
            </p:extLst>
          </p:nvPr>
        </p:nvGraphicFramePr>
        <p:xfrm>
          <a:off x="530930" y="1759483"/>
          <a:ext cx="11130139" cy="4195547"/>
        </p:xfrm>
        <a:graphic>
          <a:graphicData uri="http://schemas.openxmlformats.org/drawingml/2006/table">
            <a:tbl>
              <a:tblPr firstRow="1" bandRow="1">
                <a:tableStyleId>{5C22544A-7EE6-4342-B048-85BDC9FD1C3A}</a:tableStyleId>
              </a:tblPr>
              <a:tblGrid>
                <a:gridCol w="3782988">
                  <a:extLst>
                    <a:ext uri="{9D8B030D-6E8A-4147-A177-3AD203B41FA5}">
                      <a16:colId xmlns:a16="http://schemas.microsoft.com/office/drawing/2014/main" val="3134438227"/>
                    </a:ext>
                  </a:extLst>
                </a:gridCol>
                <a:gridCol w="1782081">
                  <a:extLst>
                    <a:ext uri="{9D8B030D-6E8A-4147-A177-3AD203B41FA5}">
                      <a16:colId xmlns:a16="http://schemas.microsoft.com/office/drawing/2014/main" val="384859598"/>
                    </a:ext>
                  </a:extLst>
                </a:gridCol>
                <a:gridCol w="2782535">
                  <a:extLst>
                    <a:ext uri="{9D8B030D-6E8A-4147-A177-3AD203B41FA5}">
                      <a16:colId xmlns:a16="http://schemas.microsoft.com/office/drawing/2014/main" val="3792867554"/>
                    </a:ext>
                  </a:extLst>
                </a:gridCol>
                <a:gridCol w="2782535">
                  <a:extLst>
                    <a:ext uri="{9D8B030D-6E8A-4147-A177-3AD203B41FA5}">
                      <a16:colId xmlns:a16="http://schemas.microsoft.com/office/drawing/2014/main" val="3143718493"/>
                    </a:ext>
                  </a:extLst>
                </a:gridCol>
              </a:tblGrid>
              <a:tr h="1098299">
                <a:tc>
                  <a:txBody>
                    <a:bodyPr/>
                    <a:lstStyle/>
                    <a:p>
                      <a:r>
                        <a:rPr lang="da-DK" sz="1400"/>
                        <a:t>Hvilke opgaver/arbejdsgange vil vi gerne have løst bedre, smartere eller hurtigere?</a:t>
                      </a:r>
                      <a:endParaRPr lang="da-DK"/>
                    </a:p>
                  </a:txBody>
                  <a:tcPr anchor="ctr">
                    <a:solidFill>
                      <a:srgbClr val="7030A0"/>
                    </a:solidFill>
                  </a:tcPr>
                </a:tc>
                <a:tc>
                  <a:txBody>
                    <a:bodyPr/>
                    <a:lstStyle/>
                    <a:p>
                      <a:r>
                        <a:rPr lang="da-DK" sz="1400"/>
                        <a:t>Fylder opgaven meget eller gentages ofte?</a:t>
                      </a:r>
                      <a:br>
                        <a:rPr lang="da-DK" sz="1400"/>
                      </a:br>
                      <a:r>
                        <a:rPr lang="da-DK" sz="1400" b="0" i="1"/>
                        <a:t>Sæt kryds</a:t>
                      </a:r>
                      <a:endParaRPr lang="da-DK"/>
                    </a:p>
                  </a:txBody>
                  <a:tcPr anchor="ctr">
                    <a:solidFill>
                      <a:srgbClr val="7030A0"/>
                    </a:solidFill>
                  </a:tcPr>
                </a:tc>
                <a:tc>
                  <a:txBody>
                    <a:bodyPr/>
                    <a:lstStyle/>
                    <a:p>
                      <a:r>
                        <a:rPr lang="da-DK" sz="1400"/>
                        <a:t>Hvilke dele af opgaven vil det være relevant at få AI til at hjælpe med?</a:t>
                      </a:r>
                    </a:p>
                  </a:txBody>
                  <a:tcPr anchor="ctr">
                    <a:solidFill>
                      <a:srgbClr val="7030A0"/>
                    </a:solidFill>
                  </a:tcPr>
                </a:tc>
                <a:tc>
                  <a:txBody>
                    <a:bodyPr/>
                    <a:lstStyle/>
                    <a:p>
                      <a:r>
                        <a:rPr lang="da-DK" sz="1400"/>
                        <a:t>Hvilken AI-funktion kan bruges til disse dele?</a:t>
                      </a:r>
                      <a:br>
                        <a:rPr lang="da-DK" sz="1400"/>
                      </a:br>
                      <a:r>
                        <a:rPr lang="da-DK" sz="1400" b="0"/>
                        <a:t>Drøft med jeres digitaliseringsafdeling</a:t>
                      </a:r>
                    </a:p>
                  </a:txBody>
                  <a:tcPr anchor="ctr">
                    <a:solidFill>
                      <a:schemeClr val="accent4"/>
                    </a:solidFill>
                  </a:tcPr>
                </a:tc>
                <a:extLst>
                  <a:ext uri="{0D108BD9-81ED-4DB2-BD59-A6C34878D82A}">
                    <a16:rowId xmlns:a16="http://schemas.microsoft.com/office/drawing/2014/main" val="617472909"/>
                  </a:ext>
                </a:extLst>
              </a:tr>
              <a:tr h="442464">
                <a:tc>
                  <a:txBody>
                    <a:bodyPr/>
                    <a:lstStyle/>
                    <a:p>
                      <a:endParaRPr lang="da-DK"/>
                    </a:p>
                  </a:txBody>
                  <a:tcPr>
                    <a:solidFill>
                      <a:srgbClr val="7030A0">
                        <a:alpha val="10000"/>
                      </a:srgbClr>
                    </a:solidFill>
                  </a:tcPr>
                </a:tc>
                <a:tc>
                  <a:txBody>
                    <a:bodyPr/>
                    <a:lstStyle/>
                    <a:p>
                      <a:endParaRPr lang="da-DK"/>
                    </a:p>
                  </a:txBody>
                  <a:tcPr>
                    <a:solidFill>
                      <a:srgbClr val="7030A0">
                        <a:alpha val="10000"/>
                      </a:srgbClr>
                    </a:solidFill>
                  </a:tcPr>
                </a:tc>
                <a:tc>
                  <a:txBody>
                    <a:bodyPr/>
                    <a:lstStyle/>
                    <a:p>
                      <a:endParaRPr lang="da-DK"/>
                    </a:p>
                  </a:txBody>
                  <a:tcPr>
                    <a:solidFill>
                      <a:srgbClr val="7030A0">
                        <a:alpha val="10000"/>
                      </a:srgbClr>
                    </a:solidFill>
                  </a:tcPr>
                </a:tc>
                <a:tc>
                  <a:txBody>
                    <a:bodyPr/>
                    <a:lstStyle/>
                    <a:p>
                      <a:endParaRPr lang="da-DK"/>
                    </a:p>
                  </a:txBody>
                  <a:tcPr>
                    <a:solidFill>
                      <a:schemeClr val="accent6"/>
                    </a:solidFill>
                  </a:tcPr>
                </a:tc>
                <a:extLst>
                  <a:ext uri="{0D108BD9-81ED-4DB2-BD59-A6C34878D82A}">
                    <a16:rowId xmlns:a16="http://schemas.microsoft.com/office/drawing/2014/main" val="128347356"/>
                  </a:ext>
                </a:extLst>
              </a:tr>
              <a:tr h="442464">
                <a:tc>
                  <a:txBody>
                    <a:bodyPr/>
                    <a:lstStyle/>
                    <a:p>
                      <a:endParaRPr lang="da-DK"/>
                    </a:p>
                  </a:txBody>
                  <a:tcPr>
                    <a:solidFill>
                      <a:srgbClr val="7030A0">
                        <a:alpha val="5000"/>
                      </a:srgbClr>
                    </a:solidFill>
                  </a:tcPr>
                </a:tc>
                <a:tc>
                  <a:txBody>
                    <a:bodyPr/>
                    <a:lstStyle/>
                    <a:p>
                      <a:endParaRPr lang="da-DK"/>
                    </a:p>
                  </a:txBody>
                  <a:tcPr>
                    <a:solidFill>
                      <a:srgbClr val="7030A0">
                        <a:alpha val="5000"/>
                      </a:srgbClr>
                    </a:solidFill>
                  </a:tcPr>
                </a:tc>
                <a:tc>
                  <a:txBody>
                    <a:bodyPr/>
                    <a:lstStyle/>
                    <a:p>
                      <a:endParaRPr lang="da-DK"/>
                    </a:p>
                  </a:txBody>
                  <a:tcPr>
                    <a:solidFill>
                      <a:srgbClr val="7030A0">
                        <a:alpha val="5000"/>
                      </a:srgbClr>
                    </a:solidFill>
                  </a:tcPr>
                </a:tc>
                <a:tc>
                  <a:txBody>
                    <a:bodyPr/>
                    <a:lstStyle/>
                    <a:p>
                      <a:endParaRPr lang="da-DK"/>
                    </a:p>
                  </a:txBody>
                  <a:tcPr>
                    <a:solidFill>
                      <a:schemeClr val="accent6">
                        <a:lumMod val="20000"/>
                        <a:lumOff val="80000"/>
                      </a:schemeClr>
                    </a:solidFill>
                  </a:tcPr>
                </a:tc>
                <a:extLst>
                  <a:ext uri="{0D108BD9-81ED-4DB2-BD59-A6C34878D82A}">
                    <a16:rowId xmlns:a16="http://schemas.microsoft.com/office/drawing/2014/main" val="1474289146"/>
                  </a:ext>
                </a:extLst>
              </a:tr>
              <a:tr h="442464">
                <a:tc>
                  <a:txBody>
                    <a:bodyPr/>
                    <a:lstStyle/>
                    <a:p>
                      <a:endParaRPr lang="da-DK"/>
                    </a:p>
                  </a:txBody>
                  <a:tcPr>
                    <a:solidFill>
                      <a:srgbClr val="7030A0">
                        <a:alpha val="10000"/>
                      </a:srgbClr>
                    </a:solidFill>
                  </a:tcPr>
                </a:tc>
                <a:tc>
                  <a:txBody>
                    <a:bodyPr/>
                    <a:lstStyle/>
                    <a:p>
                      <a:endParaRPr lang="da-DK"/>
                    </a:p>
                  </a:txBody>
                  <a:tcPr>
                    <a:solidFill>
                      <a:srgbClr val="7030A0">
                        <a:alpha val="10000"/>
                      </a:srgbClr>
                    </a:solidFill>
                  </a:tcPr>
                </a:tc>
                <a:tc>
                  <a:txBody>
                    <a:bodyPr/>
                    <a:lstStyle/>
                    <a:p>
                      <a:endParaRPr lang="da-DK"/>
                    </a:p>
                  </a:txBody>
                  <a:tcPr>
                    <a:solidFill>
                      <a:srgbClr val="7030A0">
                        <a:alpha val="10000"/>
                      </a:srgbClr>
                    </a:solidFill>
                  </a:tcPr>
                </a:tc>
                <a:tc>
                  <a:txBody>
                    <a:bodyPr/>
                    <a:lstStyle/>
                    <a:p>
                      <a:endParaRPr lang="da-DK"/>
                    </a:p>
                  </a:txBody>
                  <a:tcPr>
                    <a:solidFill>
                      <a:schemeClr val="accent6"/>
                    </a:solidFill>
                  </a:tcPr>
                </a:tc>
                <a:extLst>
                  <a:ext uri="{0D108BD9-81ED-4DB2-BD59-A6C34878D82A}">
                    <a16:rowId xmlns:a16="http://schemas.microsoft.com/office/drawing/2014/main" val="3489535886"/>
                  </a:ext>
                </a:extLst>
              </a:tr>
              <a:tr h="442464">
                <a:tc>
                  <a:txBody>
                    <a:bodyPr/>
                    <a:lstStyle/>
                    <a:p>
                      <a:endParaRPr lang="da-DK"/>
                    </a:p>
                  </a:txBody>
                  <a:tcPr>
                    <a:solidFill>
                      <a:srgbClr val="7030A0">
                        <a:alpha val="5000"/>
                      </a:srgbClr>
                    </a:solidFill>
                  </a:tcPr>
                </a:tc>
                <a:tc>
                  <a:txBody>
                    <a:bodyPr/>
                    <a:lstStyle/>
                    <a:p>
                      <a:endParaRPr lang="da-DK"/>
                    </a:p>
                  </a:txBody>
                  <a:tcPr>
                    <a:solidFill>
                      <a:srgbClr val="7030A0">
                        <a:alpha val="5000"/>
                      </a:srgbClr>
                    </a:solidFill>
                  </a:tcPr>
                </a:tc>
                <a:tc>
                  <a:txBody>
                    <a:bodyPr/>
                    <a:lstStyle/>
                    <a:p>
                      <a:endParaRPr lang="da-DK"/>
                    </a:p>
                  </a:txBody>
                  <a:tcPr>
                    <a:solidFill>
                      <a:srgbClr val="7030A0">
                        <a:alpha val="5000"/>
                      </a:srgbClr>
                    </a:solidFill>
                  </a:tcPr>
                </a:tc>
                <a:tc>
                  <a:txBody>
                    <a:bodyPr/>
                    <a:lstStyle/>
                    <a:p>
                      <a:endParaRPr lang="da-DK"/>
                    </a:p>
                  </a:txBody>
                  <a:tcPr>
                    <a:solidFill>
                      <a:schemeClr val="accent6">
                        <a:lumMod val="20000"/>
                        <a:lumOff val="80000"/>
                      </a:schemeClr>
                    </a:solidFill>
                  </a:tcPr>
                </a:tc>
                <a:extLst>
                  <a:ext uri="{0D108BD9-81ED-4DB2-BD59-A6C34878D82A}">
                    <a16:rowId xmlns:a16="http://schemas.microsoft.com/office/drawing/2014/main" val="1183973268"/>
                  </a:ext>
                </a:extLst>
              </a:tr>
              <a:tr h="442464">
                <a:tc>
                  <a:txBody>
                    <a:bodyPr/>
                    <a:lstStyle/>
                    <a:p>
                      <a:endParaRPr lang="da-DK"/>
                    </a:p>
                  </a:txBody>
                  <a:tcPr>
                    <a:solidFill>
                      <a:srgbClr val="7030A0">
                        <a:alpha val="10000"/>
                      </a:srgbClr>
                    </a:solidFill>
                  </a:tcPr>
                </a:tc>
                <a:tc>
                  <a:txBody>
                    <a:bodyPr/>
                    <a:lstStyle/>
                    <a:p>
                      <a:endParaRPr lang="da-DK"/>
                    </a:p>
                  </a:txBody>
                  <a:tcPr>
                    <a:solidFill>
                      <a:srgbClr val="7030A0">
                        <a:alpha val="10000"/>
                      </a:srgbClr>
                    </a:solidFill>
                  </a:tcPr>
                </a:tc>
                <a:tc>
                  <a:txBody>
                    <a:bodyPr/>
                    <a:lstStyle/>
                    <a:p>
                      <a:endParaRPr lang="da-DK"/>
                    </a:p>
                  </a:txBody>
                  <a:tcPr>
                    <a:solidFill>
                      <a:srgbClr val="7030A0">
                        <a:alpha val="10000"/>
                      </a:srgbClr>
                    </a:solidFill>
                  </a:tcPr>
                </a:tc>
                <a:tc>
                  <a:txBody>
                    <a:bodyPr/>
                    <a:lstStyle/>
                    <a:p>
                      <a:endParaRPr lang="da-DK"/>
                    </a:p>
                  </a:txBody>
                  <a:tcPr>
                    <a:solidFill>
                      <a:schemeClr val="accent6"/>
                    </a:solidFill>
                  </a:tcPr>
                </a:tc>
                <a:extLst>
                  <a:ext uri="{0D108BD9-81ED-4DB2-BD59-A6C34878D82A}">
                    <a16:rowId xmlns:a16="http://schemas.microsoft.com/office/drawing/2014/main" val="450429386"/>
                  </a:ext>
                </a:extLst>
              </a:tr>
              <a:tr h="442464">
                <a:tc>
                  <a:txBody>
                    <a:bodyPr/>
                    <a:lstStyle/>
                    <a:p>
                      <a:endParaRPr lang="da-DK"/>
                    </a:p>
                  </a:txBody>
                  <a:tcPr>
                    <a:solidFill>
                      <a:srgbClr val="7030A0">
                        <a:alpha val="5000"/>
                      </a:srgbClr>
                    </a:solidFill>
                  </a:tcPr>
                </a:tc>
                <a:tc>
                  <a:txBody>
                    <a:bodyPr/>
                    <a:lstStyle/>
                    <a:p>
                      <a:endParaRPr lang="da-DK"/>
                    </a:p>
                  </a:txBody>
                  <a:tcPr>
                    <a:solidFill>
                      <a:srgbClr val="7030A0">
                        <a:alpha val="5000"/>
                      </a:srgbClr>
                    </a:solidFill>
                  </a:tcPr>
                </a:tc>
                <a:tc>
                  <a:txBody>
                    <a:bodyPr/>
                    <a:lstStyle/>
                    <a:p>
                      <a:endParaRPr lang="da-DK"/>
                    </a:p>
                  </a:txBody>
                  <a:tcPr>
                    <a:solidFill>
                      <a:srgbClr val="7030A0">
                        <a:alpha val="5000"/>
                      </a:srgbClr>
                    </a:solidFill>
                  </a:tcPr>
                </a:tc>
                <a:tc>
                  <a:txBody>
                    <a:bodyPr/>
                    <a:lstStyle/>
                    <a:p>
                      <a:endParaRPr lang="da-DK"/>
                    </a:p>
                  </a:txBody>
                  <a:tcPr>
                    <a:solidFill>
                      <a:schemeClr val="accent6">
                        <a:lumMod val="20000"/>
                        <a:lumOff val="80000"/>
                      </a:schemeClr>
                    </a:solidFill>
                  </a:tcPr>
                </a:tc>
                <a:extLst>
                  <a:ext uri="{0D108BD9-81ED-4DB2-BD59-A6C34878D82A}">
                    <a16:rowId xmlns:a16="http://schemas.microsoft.com/office/drawing/2014/main" val="1994564036"/>
                  </a:ext>
                </a:extLst>
              </a:tr>
              <a:tr h="442464">
                <a:tc>
                  <a:txBody>
                    <a:bodyPr/>
                    <a:lstStyle/>
                    <a:p>
                      <a:endParaRPr lang="da-DK"/>
                    </a:p>
                  </a:txBody>
                  <a:tcPr>
                    <a:solidFill>
                      <a:srgbClr val="7030A0">
                        <a:alpha val="10000"/>
                      </a:srgbClr>
                    </a:solidFill>
                  </a:tcPr>
                </a:tc>
                <a:tc>
                  <a:txBody>
                    <a:bodyPr/>
                    <a:lstStyle/>
                    <a:p>
                      <a:endParaRPr lang="da-DK"/>
                    </a:p>
                  </a:txBody>
                  <a:tcPr>
                    <a:solidFill>
                      <a:srgbClr val="7030A0">
                        <a:alpha val="10000"/>
                      </a:srgbClr>
                    </a:solidFill>
                  </a:tcPr>
                </a:tc>
                <a:tc>
                  <a:txBody>
                    <a:bodyPr/>
                    <a:lstStyle/>
                    <a:p>
                      <a:endParaRPr lang="da-DK"/>
                    </a:p>
                  </a:txBody>
                  <a:tcPr>
                    <a:solidFill>
                      <a:srgbClr val="7030A0">
                        <a:alpha val="10000"/>
                      </a:srgbClr>
                    </a:solidFill>
                  </a:tcPr>
                </a:tc>
                <a:tc>
                  <a:txBody>
                    <a:bodyPr/>
                    <a:lstStyle/>
                    <a:p>
                      <a:endParaRPr lang="da-DK"/>
                    </a:p>
                  </a:txBody>
                  <a:tcPr>
                    <a:solidFill>
                      <a:schemeClr val="accent6"/>
                    </a:solidFill>
                  </a:tcPr>
                </a:tc>
                <a:extLst>
                  <a:ext uri="{0D108BD9-81ED-4DB2-BD59-A6C34878D82A}">
                    <a16:rowId xmlns:a16="http://schemas.microsoft.com/office/drawing/2014/main" val="2363023647"/>
                  </a:ext>
                </a:extLst>
              </a:tr>
            </a:tbl>
          </a:graphicData>
        </a:graphic>
      </p:graphicFrame>
      <p:grpSp>
        <p:nvGrpSpPr>
          <p:cNvPr id="9" name="Gruppe 8">
            <a:extLst>
              <a:ext uri="{FF2B5EF4-FFF2-40B4-BE49-F238E27FC236}">
                <a16:creationId xmlns:a16="http://schemas.microsoft.com/office/drawing/2014/main" id="{1E105887-8165-EA60-86A6-0866DE155BEA}"/>
              </a:ext>
              <a:ext uri="{C183D7F6-B498-43B3-948B-1728B52AA6E4}">
                <adec:decorative xmlns:adec="http://schemas.microsoft.com/office/drawing/2017/decorative" val="1"/>
              </a:ext>
            </a:extLst>
          </p:cNvPr>
          <p:cNvGrpSpPr/>
          <p:nvPr/>
        </p:nvGrpSpPr>
        <p:grpSpPr>
          <a:xfrm>
            <a:off x="359535" y="231234"/>
            <a:ext cx="1128904" cy="1128904"/>
            <a:chOff x="337783" y="462953"/>
            <a:chExt cx="1128904" cy="1128904"/>
          </a:xfrm>
        </p:grpSpPr>
        <p:sp>
          <p:nvSpPr>
            <p:cNvPr id="10" name="Freeform 13">
              <a:extLst>
                <a:ext uri="{FF2B5EF4-FFF2-40B4-BE49-F238E27FC236}">
                  <a16:creationId xmlns:a16="http://schemas.microsoft.com/office/drawing/2014/main" id="{38194834-7D52-B015-5CB2-197E7DF429E0}"/>
                </a:ext>
              </a:extLst>
            </p:cNvPr>
            <p:cNvSpPr/>
            <p:nvPr/>
          </p:nvSpPr>
          <p:spPr>
            <a:xfrm>
              <a:off x="370023" y="982407"/>
              <a:ext cx="1050866" cy="344893"/>
            </a:xfrm>
            <a:custGeom>
              <a:avLst/>
              <a:gdLst/>
              <a:ahLst/>
              <a:cxnLst/>
              <a:rect l="l" t="t" r="r" b="b"/>
              <a:pathLst>
                <a:path w="1341367" h="1180753">
                  <a:moveTo>
                    <a:pt x="17830" y="0"/>
                  </a:moveTo>
                  <a:lnTo>
                    <a:pt x="1323537" y="0"/>
                  </a:lnTo>
                  <a:cubicBezTo>
                    <a:pt x="1333384" y="0"/>
                    <a:pt x="1341367" y="7983"/>
                    <a:pt x="1341367" y="17830"/>
                  </a:cubicBezTo>
                  <a:lnTo>
                    <a:pt x="1341367" y="1162923"/>
                  </a:lnTo>
                  <a:cubicBezTo>
                    <a:pt x="1341367" y="1167652"/>
                    <a:pt x="1339488" y="1172187"/>
                    <a:pt x="1336145" y="1175531"/>
                  </a:cubicBezTo>
                  <a:cubicBezTo>
                    <a:pt x="1332801" y="1178875"/>
                    <a:pt x="1328266" y="1180753"/>
                    <a:pt x="1323537" y="1180753"/>
                  </a:cubicBezTo>
                  <a:lnTo>
                    <a:pt x="17830" y="1180753"/>
                  </a:lnTo>
                  <a:cubicBezTo>
                    <a:pt x="7983" y="1180753"/>
                    <a:pt x="0" y="1172771"/>
                    <a:pt x="0" y="1162923"/>
                  </a:cubicBezTo>
                  <a:lnTo>
                    <a:pt x="0" y="17830"/>
                  </a:lnTo>
                  <a:cubicBezTo>
                    <a:pt x="0" y="7983"/>
                    <a:pt x="7983" y="0"/>
                    <a:pt x="17830" y="0"/>
                  </a:cubicBezTo>
                  <a:close/>
                </a:path>
              </a:pathLst>
            </a:custGeom>
            <a:noFill/>
            <a:ln w="38100" cap="sq">
              <a:noFill/>
              <a:prstDash val="solid"/>
              <a:miter/>
            </a:ln>
          </p:spPr>
          <p:txBody>
            <a:bodyPr anchor="ctr"/>
            <a:lstStyle/>
            <a:p>
              <a:pPr marL="0" marR="0" lvl="0" indent="0" algn="ctr" defTabSz="293431"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a:ln>
                    <a:noFill/>
                  </a:ln>
                  <a:solidFill>
                    <a:srgbClr val="7030A0"/>
                  </a:solidFill>
                  <a:effectLst/>
                  <a:uLnTx/>
                  <a:uFillTx/>
                  <a:latin typeface="Avenir Next" panose="020B0503020202020204" pitchFamily="34" charset="0"/>
                  <a:ea typeface="+mn-ea"/>
                  <a:cs typeface="+mn-cs"/>
                </a:rPr>
                <a:t>VÆRKTØJ</a:t>
              </a:r>
              <a:endParaRPr kumimoji="0" lang="da-DK" sz="900" b="0" i="0" u="none" strike="noStrike" kern="1200" cap="none" spc="0" normalizeH="0" baseline="0" noProof="0">
                <a:ln>
                  <a:noFill/>
                </a:ln>
                <a:solidFill>
                  <a:srgbClr val="7030A0"/>
                </a:solidFill>
                <a:effectLst/>
                <a:uLnTx/>
                <a:uFillTx/>
                <a:latin typeface="Avenir Next" panose="020B0503020202020204" pitchFamily="34" charset="0"/>
                <a:ea typeface="+mn-ea"/>
                <a:cs typeface="+mn-cs"/>
              </a:endParaRPr>
            </a:p>
          </p:txBody>
        </p:sp>
        <p:pic>
          <p:nvPicPr>
            <p:cNvPr id="14" name="Grafik 13" descr="Lommekniv kontur">
              <a:extLst>
                <a:ext uri="{FF2B5EF4-FFF2-40B4-BE49-F238E27FC236}">
                  <a16:creationId xmlns:a16="http://schemas.microsoft.com/office/drawing/2014/main" id="{31CB8E22-EF40-0A70-0715-CDDF276B73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783" y="462953"/>
              <a:ext cx="1128904" cy="1128904"/>
            </a:xfrm>
            <a:prstGeom prst="rect">
              <a:avLst/>
            </a:prstGeom>
          </p:spPr>
        </p:pic>
      </p:grpSp>
    </p:spTree>
    <p:extLst>
      <p:ext uri="{BB962C8B-B14F-4D97-AF65-F5344CB8AC3E}">
        <p14:creationId xmlns:p14="http://schemas.microsoft.com/office/powerpoint/2010/main" val="337489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4B4A3">
            <a:alpha val="10000"/>
          </a:srgbClr>
        </a:solidFill>
        <a:effectLst/>
      </p:bgPr>
    </p:bg>
    <p:spTree>
      <p:nvGrpSpPr>
        <p:cNvPr id="1" name="">
          <a:extLst>
            <a:ext uri="{FF2B5EF4-FFF2-40B4-BE49-F238E27FC236}">
              <a16:creationId xmlns:a16="http://schemas.microsoft.com/office/drawing/2014/main" id="{69475C61-F438-7FD6-EB36-5A867CDF87CD}"/>
            </a:ext>
          </a:extLst>
        </p:cNvPr>
        <p:cNvGrpSpPr/>
        <p:nvPr/>
      </p:nvGrpSpPr>
      <p:grpSpPr>
        <a:xfrm>
          <a:off x="0" y="0"/>
          <a:ext cx="0" cy="0"/>
          <a:chOff x="0" y="0"/>
          <a:chExt cx="0" cy="0"/>
        </a:xfrm>
      </p:grpSpPr>
      <p:sp>
        <p:nvSpPr>
          <p:cNvPr id="11" name="Titel 1">
            <a:extLst>
              <a:ext uri="{FF2B5EF4-FFF2-40B4-BE49-F238E27FC236}">
                <a16:creationId xmlns:a16="http://schemas.microsoft.com/office/drawing/2014/main" id="{7CDECAE7-1F2E-8A1C-8FEE-E56A6AC2E325}"/>
              </a:ext>
            </a:extLst>
          </p:cNvPr>
          <p:cNvSpPr>
            <a:spLocks noGrp="1"/>
          </p:cNvSpPr>
          <p:nvPr>
            <p:ph type="title"/>
          </p:nvPr>
        </p:nvSpPr>
        <p:spPr>
          <a:xfrm>
            <a:off x="342352" y="433879"/>
            <a:ext cx="10571803" cy="707886"/>
          </a:xfrm>
        </p:spPr>
        <p:txBody>
          <a:bodyPr>
            <a:normAutofit fontScale="90000"/>
          </a:bodyPr>
          <a:lstStyle/>
          <a:p>
            <a:pPr>
              <a:lnSpc>
                <a:spcPct val="100000"/>
              </a:lnSpc>
            </a:pPr>
            <a:r>
              <a:rPr lang="da-DK" sz="1600" b="0">
                <a:solidFill>
                  <a:srgbClr val="000000"/>
                </a:solidFill>
                <a:latin typeface="Avenir Next"/>
              </a:rPr>
              <a:t>Vejledning:</a:t>
            </a:r>
            <a:br>
              <a:rPr lang="da-DK" sz="2900">
                <a:latin typeface="Avenir Next"/>
              </a:rPr>
            </a:br>
            <a:r>
              <a:rPr lang="da-DK" sz="2900">
                <a:latin typeface="Avenir Next"/>
              </a:rPr>
              <a:t>Værktøj 4: Skal vi tage denne AI-løsning i brug?</a:t>
            </a:r>
          </a:p>
        </p:txBody>
      </p:sp>
      <p:sp>
        <p:nvSpPr>
          <p:cNvPr id="23" name="Pladsholder til indhold 2">
            <a:extLst>
              <a:ext uri="{FF2B5EF4-FFF2-40B4-BE49-F238E27FC236}">
                <a16:creationId xmlns:a16="http://schemas.microsoft.com/office/drawing/2014/main" id="{00D30F51-FE6A-3E64-7229-E8AE4D30205D}"/>
              </a:ext>
            </a:extLst>
          </p:cNvPr>
          <p:cNvSpPr txBox="1">
            <a:spLocks/>
          </p:cNvSpPr>
          <p:nvPr/>
        </p:nvSpPr>
        <p:spPr>
          <a:xfrm>
            <a:off x="983639" y="1386887"/>
            <a:ext cx="808740" cy="237909"/>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400" b="1" i="0" u="none" strike="noStrike" kern="1200" cap="none" spc="0" normalizeH="0" baseline="0" noProof="0">
                <a:ln>
                  <a:noFill/>
                </a:ln>
                <a:solidFill>
                  <a:srgbClr val="2AB4A3"/>
                </a:solidFill>
                <a:effectLst/>
                <a:uLnTx/>
                <a:uFillTx/>
                <a:latin typeface="Avenir Next"/>
                <a:ea typeface="+mn-ea"/>
                <a:cs typeface="+mn-cs"/>
              </a:rPr>
              <a:t>Formål</a:t>
            </a:r>
            <a:endParaRPr kumimoji="0" lang="da-DK" sz="1400" b="1" i="0" u="none" strike="noStrike" kern="1200" cap="none" spc="0" normalizeH="0" baseline="0" noProof="0">
              <a:ln>
                <a:noFill/>
              </a:ln>
              <a:solidFill>
                <a:srgbClr val="2AB4A3"/>
              </a:solidFill>
              <a:effectLst/>
              <a:uLnTx/>
              <a:uFillTx/>
              <a:latin typeface="Avenir Next" panose="020B0503020202020204" pitchFamily="34" charset="0"/>
              <a:ea typeface="+mn-ea"/>
              <a:cs typeface="+mn-cs"/>
            </a:endParaRPr>
          </a:p>
        </p:txBody>
      </p:sp>
      <p:sp>
        <p:nvSpPr>
          <p:cNvPr id="12" name="Pladsholder til indhold 2">
            <a:extLst>
              <a:ext uri="{FF2B5EF4-FFF2-40B4-BE49-F238E27FC236}">
                <a16:creationId xmlns:a16="http://schemas.microsoft.com/office/drawing/2014/main" id="{1B9E5CEA-5214-C211-03AF-958E92D45222}"/>
              </a:ext>
            </a:extLst>
          </p:cNvPr>
          <p:cNvSpPr>
            <a:spLocks noGrp="1"/>
          </p:cNvSpPr>
          <p:nvPr>
            <p:ph idx="1"/>
          </p:nvPr>
        </p:nvSpPr>
        <p:spPr>
          <a:xfrm>
            <a:off x="446002" y="1260802"/>
            <a:ext cx="3087092" cy="1922127"/>
          </a:xfrm>
        </p:spPr>
        <p:txBody>
          <a:bodyPr vert="horz" lIns="91440" tIns="45720" rIns="91440" bIns="45720" rtlCol="0" anchor="t">
            <a:noAutofit/>
          </a:bodyPr>
          <a:lstStyle/>
          <a:p>
            <a:pPr marL="457200" lvl="1" indent="0">
              <a:lnSpc>
                <a:spcPct val="100000"/>
              </a:lnSpc>
              <a:buNone/>
            </a:pPr>
            <a:r>
              <a:rPr lang="da-DK" sz="1200" b="1">
                <a:solidFill>
                  <a:srgbClr val="FF0000"/>
                </a:solidFill>
                <a:latin typeface="Avenir Next"/>
              </a:rPr>
              <a:t> </a:t>
            </a:r>
          </a:p>
          <a:p>
            <a:pPr marL="457200" lvl="1" indent="0">
              <a:lnSpc>
                <a:spcPct val="100000"/>
              </a:lnSpc>
              <a:buNone/>
            </a:pPr>
            <a:endParaRPr lang="da-DK" sz="1200" b="1">
              <a:latin typeface="Avenir Next"/>
              <a:cs typeface="Times New Roman"/>
            </a:endParaRPr>
          </a:p>
          <a:p>
            <a:pPr marL="171450" indent="-171450">
              <a:lnSpc>
                <a:spcPct val="100000"/>
              </a:lnSpc>
            </a:pPr>
            <a:r>
              <a:rPr lang="da-DK" sz="1200">
                <a:latin typeface="Avenir Next"/>
                <a:cs typeface="Times New Roman"/>
              </a:rPr>
              <a:t>At vurdere, om I skal tage en konkret AI-løsning i brug til en bestemt opgave eller arbejdsgang.</a:t>
            </a:r>
            <a:endParaRPr lang="da-DK" sz="1200">
              <a:cs typeface="Times New Roman" panose="02020603050405020304" pitchFamily="18" charset="0"/>
            </a:endParaRPr>
          </a:p>
          <a:p>
            <a:pPr marL="171450" indent="-171450">
              <a:lnSpc>
                <a:spcPct val="100000"/>
              </a:lnSpc>
            </a:pPr>
            <a:r>
              <a:rPr lang="da-DK" sz="1200">
                <a:latin typeface="Avenir Next"/>
                <a:cs typeface="Times New Roman"/>
              </a:rPr>
              <a:t>At komme omkring både de tekniske, juridiske og etiske overvejelser i forhold til at bruge en AI-løsning, der kan skabe værdi for kerneopgaven.</a:t>
            </a:r>
            <a:endParaRPr lang="da-DK" sz="1200">
              <a:cs typeface="Times New Roman" panose="02020603050405020304" pitchFamily="18" charset="0"/>
            </a:endParaRPr>
          </a:p>
          <a:p>
            <a:pPr marL="171450" indent="-171450">
              <a:lnSpc>
                <a:spcPct val="100000"/>
              </a:lnSpc>
            </a:pPr>
            <a:endParaRPr lang="da-DK" sz="1200">
              <a:solidFill>
                <a:srgbClr val="000000"/>
              </a:solidFill>
              <a:ea typeface="Times New Roman" panose="02020603050405020304" pitchFamily="18" charset="0"/>
              <a:cs typeface="Times New Roman" panose="02020603050405020304" pitchFamily="18" charset="0"/>
            </a:endParaRPr>
          </a:p>
        </p:txBody>
      </p:sp>
      <p:sp>
        <p:nvSpPr>
          <p:cNvPr id="42" name="Tekstfelt 41">
            <a:extLst>
              <a:ext uri="{FF2B5EF4-FFF2-40B4-BE49-F238E27FC236}">
                <a16:creationId xmlns:a16="http://schemas.microsoft.com/office/drawing/2014/main" id="{02EBA279-3E80-BEA0-1F6E-A762E2EDA29A}"/>
              </a:ext>
            </a:extLst>
          </p:cNvPr>
          <p:cNvSpPr txBox="1"/>
          <p:nvPr/>
        </p:nvSpPr>
        <p:spPr>
          <a:xfrm>
            <a:off x="983639" y="3874776"/>
            <a:ext cx="1626042" cy="307777"/>
          </a:xfrm>
          <a:prstGeom prst="rect">
            <a:avLst/>
          </a:prstGeom>
          <a:noFill/>
        </p:spPr>
        <p:txBody>
          <a:bodyPr wrap="square">
            <a:spAutoFit/>
          </a:bodyPr>
          <a:lstStyle/>
          <a:p>
            <a:r>
              <a:rPr lang="da-DK" sz="1400" b="1">
                <a:solidFill>
                  <a:srgbClr val="2AB4A3"/>
                </a:solidFill>
                <a:latin typeface="Avenir Next" panose="020B0503020202020204" pitchFamily="34" charset="0"/>
              </a:rPr>
              <a:t>Anvendelse</a:t>
            </a:r>
            <a:endParaRPr lang="da-DK" sz="1400">
              <a:solidFill>
                <a:srgbClr val="2AB4A3"/>
              </a:solidFill>
            </a:endParaRPr>
          </a:p>
        </p:txBody>
      </p:sp>
      <p:sp>
        <p:nvSpPr>
          <p:cNvPr id="13" name="Tekstfelt 12">
            <a:extLst>
              <a:ext uri="{FF2B5EF4-FFF2-40B4-BE49-F238E27FC236}">
                <a16:creationId xmlns:a16="http://schemas.microsoft.com/office/drawing/2014/main" id="{3944E940-A8DE-AF54-4494-21D55488961E}"/>
              </a:ext>
            </a:extLst>
          </p:cNvPr>
          <p:cNvSpPr txBox="1"/>
          <p:nvPr/>
        </p:nvSpPr>
        <p:spPr>
          <a:xfrm>
            <a:off x="443475" y="4249329"/>
            <a:ext cx="2977256" cy="1569660"/>
          </a:xfrm>
          <a:prstGeom prst="rect">
            <a:avLst/>
          </a:prstGeom>
          <a:noFill/>
        </p:spPr>
        <p:txBody>
          <a:bodyPr wrap="square" lIns="91440" tIns="45720" rIns="91440" bIns="45720" anchor="t">
            <a:spAutoFit/>
          </a:bodyPr>
          <a:lstStyle/>
          <a:p>
            <a:r>
              <a:rPr lang="da-DK" sz="1200" b="1"/>
              <a:t>Målgruppe – operationelle niveau</a:t>
            </a:r>
            <a:r>
              <a:rPr lang="da-DK" sz="1200">
                <a:latin typeface="Avenir Next"/>
              </a:rPr>
              <a:t>: Ledere og medarbejdere.</a:t>
            </a:r>
            <a:br>
              <a:rPr lang="da-DK" sz="1200">
                <a:latin typeface="Avenir Next" panose="020B0503020202020204" pitchFamily="34" charset="0"/>
              </a:rPr>
            </a:br>
            <a:endParaRPr lang="da-DK" sz="1200">
              <a:latin typeface="Avenir Next" panose="020B0503020202020204" pitchFamily="34" charset="0"/>
            </a:endParaRPr>
          </a:p>
          <a:p>
            <a:r>
              <a:rPr lang="da-DK" sz="1200" b="1">
                <a:latin typeface="Avenir Next"/>
              </a:rPr>
              <a:t>Anledning</a:t>
            </a:r>
            <a:r>
              <a:rPr lang="da-DK" sz="1200">
                <a:latin typeface="Avenir Next"/>
              </a:rPr>
              <a:t>: Personalemøde, ledermøde, MED-udvalgsmøde e.l.</a:t>
            </a:r>
          </a:p>
          <a:p>
            <a:br>
              <a:rPr lang="da-DK" sz="1200" b="1">
                <a:latin typeface="Avenir Next" panose="020B0503020202020204" pitchFamily="34" charset="0"/>
              </a:rPr>
            </a:br>
            <a:r>
              <a:rPr lang="da-DK" sz="1200" b="1">
                <a:latin typeface="Avenir Next"/>
              </a:rPr>
              <a:t>Tid</a:t>
            </a:r>
            <a:r>
              <a:rPr lang="da-DK" sz="1200">
                <a:latin typeface="Avenir Next"/>
              </a:rPr>
              <a:t>: 30-60 minutter</a:t>
            </a:r>
          </a:p>
          <a:p>
            <a:endParaRPr lang="da-DK" sz="1200">
              <a:latin typeface="Avenir Next" panose="020B0503020202020204" pitchFamily="34" charset="0"/>
            </a:endParaRPr>
          </a:p>
        </p:txBody>
      </p:sp>
      <p:pic>
        <p:nvPicPr>
          <p:cNvPr id="43" name="Grafik 42">
            <a:extLst>
              <a:ext uri="{FF2B5EF4-FFF2-40B4-BE49-F238E27FC236}">
                <a16:creationId xmlns:a16="http://schemas.microsoft.com/office/drawing/2014/main" id="{835955CD-437B-C767-7DB8-B3E07C00756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628" y="3805878"/>
            <a:ext cx="396756" cy="396756"/>
          </a:xfrm>
          <a:prstGeom prst="rect">
            <a:avLst/>
          </a:prstGeom>
        </p:spPr>
      </p:pic>
      <p:sp>
        <p:nvSpPr>
          <p:cNvPr id="4" name="Rektangel 3">
            <a:extLst>
              <a:ext uri="{FF2B5EF4-FFF2-40B4-BE49-F238E27FC236}">
                <a16:creationId xmlns:a16="http://schemas.microsoft.com/office/drawing/2014/main" id="{F8AF7693-F095-8A06-52B3-FA59BE4F8725}"/>
              </a:ext>
              <a:ext uri="{C183D7F6-B498-43B3-948B-1728B52AA6E4}">
                <adec:decorative xmlns:adec="http://schemas.microsoft.com/office/drawing/2017/decorative" val="1"/>
              </a:ext>
            </a:extLst>
          </p:cNvPr>
          <p:cNvSpPr/>
          <p:nvPr/>
        </p:nvSpPr>
        <p:spPr>
          <a:xfrm>
            <a:off x="3775843" y="1358429"/>
            <a:ext cx="4639052" cy="5501528"/>
          </a:xfrm>
          <a:prstGeom prst="rect">
            <a:avLst/>
          </a:prstGeom>
          <a:solidFill>
            <a:srgbClr val="2AB4A3"/>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17" name="Pladsholder til indhold 2">
            <a:extLst>
              <a:ext uri="{FF2B5EF4-FFF2-40B4-BE49-F238E27FC236}">
                <a16:creationId xmlns:a16="http://schemas.microsoft.com/office/drawing/2014/main" id="{C28E4908-2C25-F45F-9301-6A80380604E7}"/>
              </a:ext>
            </a:extLst>
          </p:cNvPr>
          <p:cNvSpPr txBox="1">
            <a:spLocks/>
          </p:cNvSpPr>
          <p:nvPr/>
        </p:nvSpPr>
        <p:spPr>
          <a:xfrm>
            <a:off x="4460151" y="1552998"/>
            <a:ext cx="2546985" cy="46396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b="1">
                <a:solidFill>
                  <a:srgbClr val="FDF4EE"/>
                </a:solidFill>
                <a:latin typeface="Avenir Next" panose="020B0503020202020204" pitchFamily="34" charset="0"/>
              </a:rPr>
              <a:t>Værktøjet trin for trin</a:t>
            </a:r>
          </a:p>
        </p:txBody>
      </p:sp>
      <p:sp>
        <p:nvSpPr>
          <p:cNvPr id="9" name="Pladsholder til indhold 2">
            <a:extLst>
              <a:ext uri="{FF2B5EF4-FFF2-40B4-BE49-F238E27FC236}">
                <a16:creationId xmlns:a16="http://schemas.microsoft.com/office/drawing/2014/main" id="{D6421203-2320-B7CB-C019-8BCF62FA9275}"/>
              </a:ext>
            </a:extLst>
          </p:cNvPr>
          <p:cNvSpPr txBox="1">
            <a:spLocks/>
          </p:cNvSpPr>
          <p:nvPr/>
        </p:nvSpPr>
        <p:spPr>
          <a:xfrm>
            <a:off x="4203091" y="2167412"/>
            <a:ext cx="3776671" cy="4499605"/>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AutoNum type="arabicPeriod"/>
            </a:pPr>
            <a:r>
              <a:rPr lang="da-DK" sz="1200">
                <a:solidFill>
                  <a:schemeClr val="bg1"/>
                </a:solidFill>
                <a:ea typeface="+mn-lt"/>
                <a:cs typeface="+mn-lt"/>
              </a:rPr>
              <a:t>Print værktøjet ud eller udfyldt det digitalt </a:t>
            </a:r>
            <a:endParaRPr lang="da-DK">
              <a:solidFill>
                <a:schemeClr val="bg1"/>
              </a:solidFill>
            </a:endParaRPr>
          </a:p>
          <a:p>
            <a:pPr>
              <a:buAutoNum type="arabicPeriod"/>
            </a:pPr>
            <a:r>
              <a:rPr lang="da-DK" sz="1200">
                <a:solidFill>
                  <a:schemeClr val="bg1"/>
                </a:solidFill>
              </a:rPr>
              <a:t>Vælg den AI-anvendelse, I vil fokusere på.</a:t>
            </a:r>
            <a:endParaRPr lang="da-DK">
              <a:solidFill>
                <a:schemeClr val="bg1"/>
              </a:solidFill>
            </a:endParaRPr>
          </a:p>
          <a:p>
            <a:pPr>
              <a:buAutoNum type="arabicPeriod"/>
            </a:pPr>
            <a:r>
              <a:rPr lang="da-DK" sz="1200" err="1">
                <a:solidFill>
                  <a:schemeClr val="bg1"/>
                </a:solidFill>
              </a:rPr>
              <a:t>Forudfyld</a:t>
            </a:r>
            <a:r>
              <a:rPr lang="da-DK" sz="1200">
                <a:solidFill>
                  <a:schemeClr val="bg1"/>
                </a:solidFill>
              </a:rPr>
              <a:t> de to nederste bokse – gerne i dialog med jeres hhv. tekniske og juridiske stab.</a:t>
            </a:r>
            <a:endParaRPr lang="da-DK">
              <a:solidFill>
                <a:schemeClr val="bg1"/>
              </a:solidFill>
            </a:endParaRPr>
          </a:p>
          <a:p>
            <a:pPr>
              <a:buAutoNum type="arabicPeriod"/>
            </a:pPr>
            <a:r>
              <a:rPr lang="da-DK" sz="1200">
                <a:solidFill>
                  <a:schemeClr val="bg1"/>
                </a:solidFill>
              </a:rPr>
              <a:t>Introducér deltagerne for værktøjet, og gennemgå de </a:t>
            </a:r>
            <a:r>
              <a:rPr lang="da-DK" sz="1200" err="1">
                <a:solidFill>
                  <a:schemeClr val="bg1"/>
                </a:solidFill>
              </a:rPr>
              <a:t>forudfyldte</a:t>
            </a:r>
            <a:r>
              <a:rPr lang="da-DK" sz="1200">
                <a:solidFill>
                  <a:schemeClr val="bg1"/>
                </a:solidFill>
              </a:rPr>
              <a:t> felter.</a:t>
            </a:r>
            <a:endParaRPr lang="da-DK">
              <a:solidFill>
                <a:schemeClr val="bg1"/>
              </a:solidFill>
            </a:endParaRPr>
          </a:p>
          <a:p>
            <a:pPr>
              <a:buAutoNum type="arabicPeriod"/>
            </a:pPr>
            <a:r>
              <a:rPr lang="da-DK" sz="1200">
                <a:solidFill>
                  <a:schemeClr val="bg1"/>
                </a:solidFill>
              </a:rPr>
              <a:t>Bed deltagerne gruppevis eller fælles om at forholde sig til 'Vil vi bruge AI?, dvs. om teknologien reelt skaber værdi. </a:t>
            </a:r>
          </a:p>
          <a:p>
            <a:pPr>
              <a:buAutoNum type="arabicPeriod"/>
            </a:pPr>
            <a:r>
              <a:rPr lang="da-DK" sz="1200">
                <a:solidFill>
                  <a:schemeClr val="bg1"/>
                </a:solidFill>
              </a:rPr>
              <a:t>Bed derefter deltagerne se samlet på de tre nederste felter. Invitér derudfra til en fælles drøftelse af de etiske overvejelser, og udfyld så sammen det øverste felt: '</a:t>
            </a:r>
            <a:r>
              <a:rPr lang="da-DK" sz="1200" i="1">
                <a:solidFill>
                  <a:schemeClr val="bg1"/>
                </a:solidFill>
              </a:rPr>
              <a:t>Bør vi bruge AI?</a:t>
            </a:r>
            <a:r>
              <a:rPr lang="da-DK" sz="1200">
                <a:solidFill>
                  <a:schemeClr val="bg1"/>
                </a:solidFill>
              </a:rPr>
              <a:t>'</a:t>
            </a:r>
            <a:br>
              <a:rPr lang="da-DK" sz="1200"/>
            </a:br>
            <a:br>
              <a:rPr lang="da-DK" sz="1200"/>
            </a:br>
            <a:r>
              <a:rPr lang="da-DK" sz="1200" i="1">
                <a:solidFill>
                  <a:schemeClr val="bg1"/>
                </a:solidFill>
              </a:rPr>
              <a:t>Spørg ind til argumenter både for og imod at bruge AI.</a:t>
            </a:r>
          </a:p>
          <a:p>
            <a:pPr>
              <a:buAutoNum type="arabicPeriod"/>
            </a:pPr>
            <a:r>
              <a:rPr lang="da-DK" sz="1200">
                <a:solidFill>
                  <a:schemeClr val="bg1"/>
                </a:solidFill>
              </a:rPr>
              <a:t>Brug den udfyldte skabelon til at beslutte, om I vil gå videre med at implementere den pågældende brug af AI. </a:t>
            </a:r>
          </a:p>
          <a:p>
            <a:pPr marL="0" indent="0">
              <a:buNone/>
            </a:pPr>
            <a:r>
              <a:rPr lang="da-DK" sz="1200">
                <a:solidFill>
                  <a:schemeClr val="bg1"/>
                </a:solidFill>
                <a:hlinkClick r:id="rId5">
                  <a:extLst>
                    <a:ext uri="{A12FA001-AC4F-418D-AE19-62706E023703}">
                      <ahyp:hlinkClr xmlns:ahyp="http://schemas.microsoft.com/office/drawing/2018/hyperlinkcolor" val="tx"/>
                    </a:ext>
                  </a:extLst>
                </a:hlinkClick>
              </a:rPr>
              <a:t>Værktøjet er inspireret af Aarhus Kommunes </a:t>
            </a:r>
            <a:r>
              <a:rPr lang="da-DK" sz="1200" i="1">
                <a:solidFill>
                  <a:schemeClr val="bg1"/>
                </a:solidFill>
                <a:hlinkClick r:id="rId5">
                  <a:extLst>
                    <a:ext uri="{A12FA001-AC4F-418D-AE19-62706E023703}">
                      <ahyp:hlinkClr xmlns:ahyp="http://schemas.microsoft.com/office/drawing/2018/hyperlinkcolor" val="tx"/>
                    </a:ext>
                  </a:extLst>
                </a:hlinkClick>
              </a:rPr>
              <a:t>AI-screeningsværktøj: Kan vi? Må vi? Bør vi? </a:t>
            </a:r>
            <a:endParaRPr lang="da-DK" sz="1200" i="1">
              <a:solidFill>
                <a:schemeClr val="bg1"/>
              </a:solidFill>
            </a:endParaRPr>
          </a:p>
        </p:txBody>
      </p:sp>
      <p:grpSp>
        <p:nvGrpSpPr>
          <p:cNvPr id="3" name="Gruppe 2">
            <a:extLst>
              <a:ext uri="{FF2B5EF4-FFF2-40B4-BE49-F238E27FC236}">
                <a16:creationId xmlns:a16="http://schemas.microsoft.com/office/drawing/2014/main" id="{98460A44-2AB3-11D5-2F29-ECEB80E1E8D9}"/>
              </a:ext>
              <a:ext uri="{C183D7F6-B498-43B3-948B-1728B52AA6E4}">
                <adec:decorative xmlns:adec="http://schemas.microsoft.com/office/drawing/2017/decorative" val="1"/>
              </a:ext>
            </a:extLst>
          </p:cNvPr>
          <p:cNvGrpSpPr/>
          <p:nvPr/>
        </p:nvGrpSpPr>
        <p:grpSpPr>
          <a:xfrm>
            <a:off x="523223" y="1402727"/>
            <a:ext cx="398014" cy="285434"/>
            <a:chOff x="523223" y="1402727"/>
            <a:chExt cx="398014" cy="285434"/>
          </a:xfrm>
          <a:solidFill>
            <a:srgbClr val="2AB4A3"/>
          </a:solidFill>
        </p:grpSpPr>
        <p:sp>
          <p:nvSpPr>
            <p:cNvPr id="19" name="Kombinationstegning 18">
              <a:extLst>
                <a:ext uri="{FF2B5EF4-FFF2-40B4-BE49-F238E27FC236}">
                  <a16:creationId xmlns:a16="http://schemas.microsoft.com/office/drawing/2014/main" id="{51334592-1CD5-7451-724A-014105079D22}"/>
                </a:ext>
              </a:extLst>
            </p:cNvPr>
            <p:cNvSpPr/>
            <p:nvPr/>
          </p:nvSpPr>
          <p:spPr>
            <a:xfrm>
              <a:off x="636942" y="1608371"/>
              <a:ext cx="170577" cy="60176"/>
            </a:xfrm>
            <a:custGeom>
              <a:avLst/>
              <a:gdLst>
                <a:gd name="connsiteX0" fmla="*/ 162523 w 170577"/>
                <a:gd name="connsiteY0" fmla="*/ 36959 h 60176"/>
                <a:gd name="connsiteX1" fmla="*/ 151151 w 170577"/>
                <a:gd name="connsiteY1" fmla="*/ 9950 h 60176"/>
                <a:gd name="connsiteX2" fmla="*/ 148308 w 170577"/>
                <a:gd name="connsiteY2" fmla="*/ 7107 h 60176"/>
                <a:gd name="connsiteX3" fmla="*/ 9950 w 170577"/>
                <a:gd name="connsiteY3" fmla="*/ 0 h 60176"/>
                <a:gd name="connsiteX4" fmla="*/ 8529 w 170577"/>
                <a:gd name="connsiteY4" fmla="*/ 948 h 60176"/>
                <a:gd name="connsiteX5" fmla="*/ 0 w 170577"/>
                <a:gd name="connsiteY5" fmla="*/ 17532 h 60176"/>
                <a:gd name="connsiteX6" fmla="*/ 0 w 170577"/>
                <a:gd name="connsiteY6" fmla="*/ 60176 h 60176"/>
                <a:gd name="connsiteX7" fmla="*/ 170578 w 170577"/>
                <a:gd name="connsiteY7" fmla="*/ 60176 h 60176"/>
                <a:gd name="connsiteX8" fmla="*/ 170578 w 170577"/>
                <a:gd name="connsiteY8" fmla="*/ 45014 h 60176"/>
                <a:gd name="connsiteX9" fmla="*/ 162523 w 170577"/>
                <a:gd name="connsiteY9" fmla="*/ 36959 h 6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577" h="60176">
                  <a:moveTo>
                    <a:pt x="162523" y="36959"/>
                  </a:moveTo>
                  <a:cubicBezTo>
                    <a:pt x="155415" y="29851"/>
                    <a:pt x="151151" y="19901"/>
                    <a:pt x="151151" y="9950"/>
                  </a:cubicBezTo>
                  <a:lnTo>
                    <a:pt x="148308" y="7107"/>
                  </a:lnTo>
                  <a:cubicBezTo>
                    <a:pt x="105190" y="33642"/>
                    <a:pt x="50226" y="30799"/>
                    <a:pt x="9950" y="0"/>
                  </a:cubicBezTo>
                  <a:lnTo>
                    <a:pt x="8529" y="948"/>
                  </a:lnTo>
                  <a:cubicBezTo>
                    <a:pt x="3317" y="4738"/>
                    <a:pt x="0" y="10898"/>
                    <a:pt x="0" y="17532"/>
                  </a:cubicBezTo>
                  <a:lnTo>
                    <a:pt x="0" y="60176"/>
                  </a:lnTo>
                  <a:lnTo>
                    <a:pt x="170578" y="60176"/>
                  </a:lnTo>
                  <a:lnTo>
                    <a:pt x="170578" y="45014"/>
                  </a:lnTo>
                  <a:lnTo>
                    <a:pt x="162523" y="36959"/>
                  </a:lnTo>
                  <a:close/>
                </a:path>
              </a:pathLst>
            </a:custGeom>
            <a:grpFill/>
            <a:ln w="4663" cap="flat">
              <a:noFill/>
              <a:prstDash val="solid"/>
              <a:miter/>
            </a:ln>
          </p:spPr>
          <p:txBody>
            <a:bodyPr rtlCol="0" anchor="ctr"/>
            <a:lstStyle/>
            <a:p>
              <a:endParaRPr lang="da-DK"/>
            </a:p>
          </p:txBody>
        </p:sp>
        <p:sp>
          <p:nvSpPr>
            <p:cNvPr id="20" name="Kombinationstegning 19">
              <a:extLst>
                <a:ext uri="{FF2B5EF4-FFF2-40B4-BE49-F238E27FC236}">
                  <a16:creationId xmlns:a16="http://schemas.microsoft.com/office/drawing/2014/main" id="{914554A7-0ED8-AA24-8619-69B8513E1400}"/>
                </a:ext>
              </a:extLst>
            </p:cNvPr>
            <p:cNvSpPr/>
            <p:nvPr/>
          </p:nvSpPr>
          <p:spPr>
            <a:xfrm>
              <a:off x="810836" y="1420170"/>
              <a:ext cx="67849" cy="84907"/>
            </a:xfrm>
            <a:custGeom>
              <a:avLst/>
              <a:gdLst>
                <a:gd name="connsiteX0" fmla="*/ 32220 w 67849"/>
                <a:gd name="connsiteY0" fmla="*/ 84907 h 84907"/>
                <a:gd name="connsiteX1" fmla="*/ 67283 w 67849"/>
                <a:gd name="connsiteY1" fmla="*/ 35629 h 84907"/>
                <a:gd name="connsiteX2" fmla="*/ 18005 w 67849"/>
                <a:gd name="connsiteY2" fmla="*/ 566 h 84907"/>
                <a:gd name="connsiteX3" fmla="*/ 0 w 67849"/>
                <a:gd name="connsiteY3" fmla="*/ 8147 h 84907"/>
                <a:gd name="connsiteX4" fmla="*/ 32220 w 67849"/>
                <a:gd name="connsiteY4" fmla="*/ 84907 h 84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49" h="84907">
                  <a:moveTo>
                    <a:pt x="32220" y="84907"/>
                  </a:moveTo>
                  <a:cubicBezTo>
                    <a:pt x="55438" y="81117"/>
                    <a:pt x="71074" y="58847"/>
                    <a:pt x="67283" y="35629"/>
                  </a:cubicBezTo>
                  <a:cubicBezTo>
                    <a:pt x="63493" y="12412"/>
                    <a:pt x="41223" y="-3224"/>
                    <a:pt x="18005" y="566"/>
                  </a:cubicBezTo>
                  <a:cubicBezTo>
                    <a:pt x="11372" y="1514"/>
                    <a:pt x="5212" y="4357"/>
                    <a:pt x="0" y="8147"/>
                  </a:cubicBezTo>
                  <a:cubicBezTo>
                    <a:pt x="19427" y="28996"/>
                    <a:pt x="30799" y="56004"/>
                    <a:pt x="32220" y="84907"/>
                  </a:cubicBezTo>
                  <a:close/>
                </a:path>
              </a:pathLst>
            </a:custGeom>
            <a:grpFill/>
            <a:ln w="4663" cap="flat">
              <a:noFill/>
              <a:prstDash val="solid"/>
              <a:miter/>
            </a:ln>
          </p:spPr>
          <p:txBody>
            <a:bodyPr rtlCol="0" anchor="ctr"/>
            <a:lstStyle/>
            <a:p>
              <a:endParaRPr lang="da-DK"/>
            </a:p>
          </p:txBody>
        </p:sp>
        <p:sp>
          <p:nvSpPr>
            <p:cNvPr id="21" name="Kombinationstegning 20">
              <a:extLst>
                <a:ext uri="{FF2B5EF4-FFF2-40B4-BE49-F238E27FC236}">
                  <a16:creationId xmlns:a16="http://schemas.microsoft.com/office/drawing/2014/main" id="{797B1B32-C9D4-D9D8-5605-74046BFA1A5A}"/>
                </a:ext>
              </a:extLst>
            </p:cNvPr>
            <p:cNvSpPr/>
            <p:nvPr/>
          </p:nvSpPr>
          <p:spPr>
            <a:xfrm>
              <a:off x="825051" y="1517397"/>
              <a:ext cx="96186" cy="84815"/>
            </a:xfrm>
            <a:custGeom>
              <a:avLst/>
              <a:gdLst>
                <a:gd name="connsiteX0" fmla="*/ 87658 w 96186"/>
                <a:gd name="connsiteY0" fmla="*/ 25113 h 84815"/>
                <a:gd name="connsiteX1" fmla="*/ 45961 w 96186"/>
                <a:gd name="connsiteY1" fmla="*/ 5212 h 84815"/>
                <a:gd name="connsiteX2" fmla="*/ 18005 w 96186"/>
                <a:gd name="connsiteY2" fmla="*/ 0 h 84815"/>
                <a:gd name="connsiteX3" fmla="*/ 0 w 96186"/>
                <a:gd name="connsiteY3" fmla="*/ 57807 h 84815"/>
                <a:gd name="connsiteX4" fmla="*/ 2843 w 96186"/>
                <a:gd name="connsiteY4" fmla="*/ 60650 h 84815"/>
                <a:gd name="connsiteX5" fmla="*/ 29851 w 96186"/>
                <a:gd name="connsiteY5" fmla="*/ 72022 h 84815"/>
                <a:gd name="connsiteX6" fmla="*/ 42644 w 96186"/>
                <a:gd name="connsiteY6" fmla="*/ 84815 h 84815"/>
                <a:gd name="connsiteX7" fmla="*/ 96187 w 96186"/>
                <a:gd name="connsiteY7" fmla="*/ 84815 h 84815"/>
                <a:gd name="connsiteX8" fmla="*/ 96187 w 96186"/>
                <a:gd name="connsiteY8" fmla="*/ 42171 h 84815"/>
                <a:gd name="connsiteX9" fmla="*/ 87658 w 96186"/>
                <a:gd name="connsiteY9" fmla="*/ 25113 h 8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186" h="84815">
                  <a:moveTo>
                    <a:pt x="87658" y="25113"/>
                  </a:moveTo>
                  <a:cubicBezTo>
                    <a:pt x="75339" y="15636"/>
                    <a:pt x="61124" y="8529"/>
                    <a:pt x="45961" y="5212"/>
                  </a:cubicBezTo>
                  <a:cubicBezTo>
                    <a:pt x="36959" y="2369"/>
                    <a:pt x="27482" y="948"/>
                    <a:pt x="18005" y="0"/>
                  </a:cubicBezTo>
                  <a:cubicBezTo>
                    <a:pt x="17058" y="20375"/>
                    <a:pt x="10898" y="40275"/>
                    <a:pt x="0" y="57807"/>
                  </a:cubicBezTo>
                  <a:lnTo>
                    <a:pt x="2843" y="60650"/>
                  </a:lnTo>
                  <a:cubicBezTo>
                    <a:pt x="12793" y="60650"/>
                    <a:pt x="22744" y="64914"/>
                    <a:pt x="29851" y="72022"/>
                  </a:cubicBezTo>
                  <a:lnTo>
                    <a:pt x="42644" y="84815"/>
                  </a:lnTo>
                  <a:lnTo>
                    <a:pt x="96187" y="84815"/>
                  </a:lnTo>
                  <a:lnTo>
                    <a:pt x="96187" y="42171"/>
                  </a:lnTo>
                  <a:cubicBezTo>
                    <a:pt x="96187" y="35537"/>
                    <a:pt x="93344" y="28903"/>
                    <a:pt x="87658" y="25113"/>
                  </a:cubicBezTo>
                  <a:close/>
                </a:path>
              </a:pathLst>
            </a:custGeom>
            <a:grpFill/>
            <a:ln w="4663" cap="flat">
              <a:noFill/>
              <a:prstDash val="solid"/>
              <a:miter/>
            </a:ln>
          </p:spPr>
          <p:txBody>
            <a:bodyPr rtlCol="0" anchor="ctr"/>
            <a:lstStyle/>
            <a:p>
              <a:endParaRPr lang="da-DK"/>
            </a:p>
          </p:txBody>
        </p:sp>
        <p:sp>
          <p:nvSpPr>
            <p:cNvPr id="22" name="Kombinationstegning 21">
              <a:extLst>
                <a:ext uri="{FF2B5EF4-FFF2-40B4-BE49-F238E27FC236}">
                  <a16:creationId xmlns:a16="http://schemas.microsoft.com/office/drawing/2014/main" id="{3621F1D2-9939-CFCC-0516-EB1B981C2BA9}"/>
                </a:ext>
              </a:extLst>
            </p:cNvPr>
            <p:cNvSpPr/>
            <p:nvPr/>
          </p:nvSpPr>
          <p:spPr>
            <a:xfrm>
              <a:off x="612776" y="1402727"/>
              <a:ext cx="285431" cy="285434"/>
            </a:xfrm>
            <a:custGeom>
              <a:avLst/>
              <a:gdLst>
                <a:gd name="connsiteX0" fmla="*/ 277189 w 285431"/>
                <a:gd name="connsiteY0" fmla="*/ 241655 h 285434"/>
                <a:gd name="connsiteX1" fmla="*/ 232649 w 285431"/>
                <a:gd name="connsiteY1" fmla="*/ 196642 h 285434"/>
                <a:gd name="connsiteX2" fmla="*/ 209905 w 285431"/>
                <a:gd name="connsiteY2" fmla="*/ 190008 h 285434"/>
                <a:gd name="connsiteX3" fmla="*/ 193795 w 285431"/>
                <a:gd name="connsiteY3" fmla="*/ 174372 h 285434"/>
                <a:gd name="connsiteX4" fmla="*/ 216065 w 285431"/>
                <a:gd name="connsiteY4" fmla="*/ 108984 h 285434"/>
                <a:gd name="connsiteX5" fmla="*/ 108033 w 285431"/>
                <a:gd name="connsiteY5" fmla="*/ 3 h 285434"/>
                <a:gd name="connsiteX6" fmla="*/ 0 w 285431"/>
                <a:gd name="connsiteY6" fmla="*/ 107562 h 285434"/>
                <a:gd name="connsiteX7" fmla="*/ 108033 w 285431"/>
                <a:gd name="connsiteY7" fmla="*/ 216542 h 285434"/>
                <a:gd name="connsiteX8" fmla="*/ 174368 w 285431"/>
                <a:gd name="connsiteY8" fmla="*/ 194273 h 285434"/>
                <a:gd name="connsiteX9" fmla="*/ 190478 w 285431"/>
                <a:gd name="connsiteY9" fmla="*/ 209909 h 285434"/>
                <a:gd name="connsiteX10" fmla="*/ 197112 w 285431"/>
                <a:gd name="connsiteY10" fmla="*/ 232653 h 285434"/>
                <a:gd name="connsiteX11" fmla="*/ 242126 w 285431"/>
                <a:gd name="connsiteY11" fmla="*/ 277666 h 285434"/>
                <a:gd name="connsiteX12" fmla="*/ 277663 w 285431"/>
                <a:gd name="connsiteY12" fmla="*/ 278614 h 285434"/>
                <a:gd name="connsiteX13" fmla="*/ 278610 w 285431"/>
                <a:gd name="connsiteY13" fmla="*/ 243077 h 285434"/>
                <a:gd name="connsiteX14" fmla="*/ 277189 w 285431"/>
                <a:gd name="connsiteY14" fmla="*/ 241655 h 285434"/>
                <a:gd name="connsiteX15" fmla="*/ 277189 w 285431"/>
                <a:gd name="connsiteY15" fmla="*/ 241655 h 285434"/>
                <a:gd name="connsiteX16" fmla="*/ 108506 w 285431"/>
                <a:gd name="connsiteY16" fmla="*/ 22273 h 285434"/>
                <a:gd name="connsiteX17" fmla="*/ 194743 w 285431"/>
                <a:gd name="connsiteY17" fmla="*/ 108510 h 285434"/>
                <a:gd name="connsiteX18" fmla="*/ 174368 w 285431"/>
                <a:gd name="connsiteY18" fmla="*/ 163948 h 285434"/>
                <a:gd name="connsiteX19" fmla="*/ 146886 w 285431"/>
                <a:gd name="connsiteY19" fmla="*/ 153997 h 285434"/>
                <a:gd name="connsiteX20" fmla="*/ 107559 w 285431"/>
                <a:gd name="connsiteY20" fmla="*/ 147838 h 285434"/>
                <a:gd name="connsiteX21" fmla="*/ 68231 w 285431"/>
                <a:gd name="connsiteY21" fmla="*/ 153997 h 285434"/>
                <a:gd name="connsiteX22" fmla="*/ 42644 w 285431"/>
                <a:gd name="connsiteY22" fmla="*/ 164421 h 285434"/>
                <a:gd name="connsiteX23" fmla="*/ 52121 w 285431"/>
                <a:gd name="connsiteY23" fmla="*/ 43122 h 285434"/>
                <a:gd name="connsiteX24" fmla="*/ 108506 w 285431"/>
                <a:gd name="connsiteY24" fmla="*/ 22273 h 28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5431" h="285434">
                  <a:moveTo>
                    <a:pt x="277189" y="241655"/>
                  </a:moveTo>
                  <a:lnTo>
                    <a:pt x="232649" y="196642"/>
                  </a:lnTo>
                  <a:cubicBezTo>
                    <a:pt x="226489" y="190956"/>
                    <a:pt x="218434" y="188113"/>
                    <a:pt x="209905" y="190008"/>
                  </a:cubicBezTo>
                  <a:lnTo>
                    <a:pt x="193795" y="174372"/>
                  </a:lnTo>
                  <a:cubicBezTo>
                    <a:pt x="208484" y="155419"/>
                    <a:pt x="216065" y="132675"/>
                    <a:pt x="216065" y="108984"/>
                  </a:cubicBezTo>
                  <a:cubicBezTo>
                    <a:pt x="216539" y="49281"/>
                    <a:pt x="168209" y="477"/>
                    <a:pt x="108033" y="3"/>
                  </a:cubicBezTo>
                  <a:cubicBezTo>
                    <a:pt x="47857" y="-470"/>
                    <a:pt x="0" y="47860"/>
                    <a:pt x="0" y="107562"/>
                  </a:cubicBezTo>
                  <a:cubicBezTo>
                    <a:pt x="0" y="167264"/>
                    <a:pt x="47857" y="216069"/>
                    <a:pt x="108033" y="216542"/>
                  </a:cubicBezTo>
                  <a:cubicBezTo>
                    <a:pt x="131724" y="216542"/>
                    <a:pt x="154941" y="208961"/>
                    <a:pt x="174368" y="194273"/>
                  </a:cubicBezTo>
                  <a:lnTo>
                    <a:pt x="190478" y="209909"/>
                  </a:lnTo>
                  <a:cubicBezTo>
                    <a:pt x="189057" y="217964"/>
                    <a:pt x="191426" y="226493"/>
                    <a:pt x="197112" y="232653"/>
                  </a:cubicBezTo>
                  <a:lnTo>
                    <a:pt x="242126" y="277666"/>
                  </a:lnTo>
                  <a:cubicBezTo>
                    <a:pt x="251602" y="287617"/>
                    <a:pt x="267712" y="288090"/>
                    <a:pt x="277663" y="278614"/>
                  </a:cubicBezTo>
                  <a:cubicBezTo>
                    <a:pt x="287613" y="269137"/>
                    <a:pt x="288087" y="253027"/>
                    <a:pt x="278610" y="243077"/>
                  </a:cubicBezTo>
                  <a:cubicBezTo>
                    <a:pt x="278137" y="242603"/>
                    <a:pt x="277663" y="242129"/>
                    <a:pt x="277189" y="241655"/>
                  </a:cubicBezTo>
                  <a:lnTo>
                    <a:pt x="277189" y="241655"/>
                  </a:lnTo>
                  <a:close/>
                  <a:moveTo>
                    <a:pt x="108506" y="22273"/>
                  </a:moveTo>
                  <a:cubicBezTo>
                    <a:pt x="156363" y="22273"/>
                    <a:pt x="194743" y="60653"/>
                    <a:pt x="194743" y="108510"/>
                  </a:cubicBezTo>
                  <a:cubicBezTo>
                    <a:pt x="194743" y="128884"/>
                    <a:pt x="187636" y="148785"/>
                    <a:pt x="174368" y="163948"/>
                  </a:cubicBezTo>
                  <a:cubicBezTo>
                    <a:pt x="165366" y="159683"/>
                    <a:pt x="156363" y="156366"/>
                    <a:pt x="146886" y="153997"/>
                  </a:cubicBezTo>
                  <a:cubicBezTo>
                    <a:pt x="134093" y="150207"/>
                    <a:pt x="120826" y="147838"/>
                    <a:pt x="107559" y="147838"/>
                  </a:cubicBezTo>
                  <a:cubicBezTo>
                    <a:pt x="94292" y="147838"/>
                    <a:pt x="81024" y="150207"/>
                    <a:pt x="68231" y="153997"/>
                  </a:cubicBezTo>
                  <a:cubicBezTo>
                    <a:pt x="59228" y="156366"/>
                    <a:pt x="50699" y="159683"/>
                    <a:pt x="42644" y="164421"/>
                  </a:cubicBezTo>
                  <a:cubicBezTo>
                    <a:pt x="11846" y="128411"/>
                    <a:pt x="16110" y="73920"/>
                    <a:pt x="52121" y="43122"/>
                  </a:cubicBezTo>
                  <a:cubicBezTo>
                    <a:pt x="67757" y="29381"/>
                    <a:pt x="87658" y="22273"/>
                    <a:pt x="108506" y="22273"/>
                  </a:cubicBezTo>
                  <a:close/>
                </a:path>
              </a:pathLst>
            </a:custGeom>
            <a:grpFill/>
            <a:ln w="4663" cap="flat">
              <a:noFill/>
              <a:prstDash val="solid"/>
              <a:miter/>
            </a:ln>
          </p:spPr>
          <p:txBody>
            <a:bodyPr rtlCol="0" anchor="ctr"/>
            <a:lstStyle/>
            <a:p>
              <a:endParaRPr lang="da-DK"/>
            </a:p>
          </p:txBody>
        </p:sp>
        <p:sp>
          <p:nvSpPr>
            <p:cNvPr id="24" name="Kombinationstegning 23">
              <a:extLst>
                <a:ext uri="{FF2B5EF4-FFF2-40B4-BE49-F238E27FC236}">
                  <a16:creationId xmlns:a16="http://schemas.microsoft.com/office/drawing/2014/main" id="{E88C2114-B5BE-37D9-CFD9-91BB2E0A22CB}"/>
                </a:ext>
              </a:extLst>
            </p:cNvPr>
            <p:cNvSpPr/>
            <p:nvPr/>
          </p:nvSpPr>
          <p:spPr>
            <a:xfrm>
              <a:off x="672479" y="1444427"/>
              <a:ext cx="95713" cy="95713"/>
            </a:xfrm>
            <a:custGeom>
              <a:avLst/>
              <a:gdLst>
                <a:gd name="connsiteX0" fmla="*/ 95713 w 95713"/>
                <a:gd name="connsiteY0" fmla="*/ 47857 h 95713"/>
                <a:gd name="connsiteX1" fmla="*/ 47857 w 95713"/>
                <a:gd name="connsiteY1" fmla="*/ 95713 h 95713"/>
                <a:gd name="connsiteX2" fmla="*/ 0 w 95713"/>
                <a:gd name="connsiteY2" fmla="*/ 47857 h 95713"/>
                <a:gd name="connsiteX3" fmla="*/ 47857 w 95713"/>
                <a:gd name="connsiteY3" fmla="*/ 0 h 95713"/>
                <a:gd name="connsiteX4" fmla="*/ 95713 w 95713"/>
                <a:gd name="connsiteY4" fmla="*/ 47857 h 95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13" h="95713">
                  <a:moveTo>
                    <a:pt x="95713" y="47857"/>
                  </a:moveTo>
                  <a:cubicBezTo>
                    <a:pt x="95713" y="74287"/>
                    <a:pt x="74287" y="95713"/>
                    <a:pt x="47857" y="95713"/>
                  </a:cubicBezTo>
                  <a:cubicBezTo>
                    <a:pt x="21426" y="95713"/>
                    <a:pt x="0" y="74287"/>
                    <a:pt x="0" y="47857"/>
                  </a:cubicBezTo>
                  <a:cubicBezTo>
                    <a:pt x="0" y="21426"/>
                    <a:pt x="21426" y="0"/>
                    <a:pt x="47857" y="0"/>
                  </a:cubicBezTo>
                  <a:cubicBezTo>
                    <a:pt x="74287" y="0"/>
                    <a:pt x="95713" y="21426"/>
                    <a:pt x="95713" y="47857"/>
                  </a:cubicBezTo>
                  <a:close/>
                </a:path>
              </a:pathLst>
            </a:custGeom>
            <a:grpFill/>
            <a:ln w="4663" cap="flat">
              <a:noFill/>
              <a:prstDash val="solid"/>
              <a:miter/>
            </a:ln>
          </p:spPr>
          <p:txBody>
            <a:bodyPr rtlCol="0" anchor="ctr"/>
            <a:lstStyle/>
            <a:p>
              <a:endParaRPr lang="da-DK"/>
            </a:p>
          </p:txBody>
        </p:sp>
        <p:sp>
          <p:nvSpPr>
            <p:cNvPr id="25" name="Kombinationstegning 24">
              <a:extLst>
                <a:ext uri="{FF2B5EF4-FFF2-40B4-BE49-F238E27FC236}">
                  <a16:creationId xmlns:a16="http://schemas.microsoft.com/office/drawing/2014/main" id="{75FBD2D9-1262-5D5F-38B1-368A695B498A}"/>
                </a:ext>
              </a:extLst>
            </p:cNvPr>
            <p:cNvSpPr/>
            <p:nvPr/>
          </p:nvSpPr>
          <p:spPr>
            <a:xfrm>
              <a:off x="523223" y="1517397"/>
              <a:ext cx="109454" cy="84815"/>
            </a:xfrm>
            <a:custGeom>
              <a:avLst/>
              <a:gdLst>
                <a:gd name="connsiteX0" fmla="*/ 75812 w 109454"/>
                <a:gd name="connsiteY0" fmla="*/ 0 h 84815"/>
                <a:gd name="connsiteX1" fmla="*/ 50226 w 109454"/>
                <a:gd name="connsiteY1" fmla="*/ 5212 h 84815"/>
                <a:gd name="connsiteX2" fmla="*/ 8529 w 109454"/>
                <a:gd name="connsiteY2" fmla="*/ 25113 h 84815"/>
                <a:gd name="connsiteX3" fmla="*/ 0 w 109454"/>
                <a:gd name="connsiteY3" fmla="*/ 42171 h 84815"/>
                <a:gd name="connsiteX4" fmla="*/ 0 w 109454"/>
                <a:gd name="connsiteY4" fmla="*/ 84815 h 84815"/>
                <a:gd name="connsiteX5" fmla="*/ 102347 w 109454"/>
                <a:gd name="connsiteY5" fmla="*/ 84815 h 84815"/>
                <a:gd name="connsiteX6" fmla="*/ 109454 w 109454"/>
                <a:gd name="connsiteY6" fmla="*/ 77708 h 84815"/>
                <a:gd name="connsiteX7" fmla="*/ 75812 w 109454"/>
                <a:gd name="connsiteY7" fmla="*/ 0 h 8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454" h="84815">
                  <a:moveTo>
                    <a:pt x="75812" y="0"/>
                  </a:moveTo>
                  <a:cubicBezTo>
                    <a:pt x="67283" y="948"/>
                    <a:pt x="58755" y="2369"/>
                    <a:pt x="50226" y="5212"/>
                  </a:cubicBezTo>
                  <a:cubicBezTo>
                    <a:pt x="35537" y="9477"/>
                    <a:pt x="21322" y="16584"/>
                    <a:pt x="8529" y="25113"/>
                  </a:cubicBezTo>
                  <a:cubicBezTo>
                    <a:pt x="2843" y="28903"/>
                    <a:pt x="0" y="35537"/>
                    <a:pt x="0" y="42171"/>
                  </a:cubicBezTo>
                  <a:lnTo>
                    <a:pt x="0" y="84815"/>
                  </a:lnTo>
                  <a:lnTo>
                    <a:pt x="102347" y="84815"/>
                  </a:lnTo>
                  <a:cubicBezTo>
                    <a:pt x="104242" y="81972"/>
                    <a:pt x="106611" y="79603"/>
                    <a:pt x="109454" y="77708"/>
                  </a:cubicBezTo>
                  <a:cubicBezTo>
                    <a:pt x="89079" y="56385"/>
                    <a:pt x="77234" y="28903"/>
                    <a:pt x="75812" y="0"/>
                  </a:cubicBezTo>
                  <a:close/>
                </a:path>
              </a:pathLst>
            </a:custGeom>
            <a:grpFill/>
            <a:ln w="4663" cap="flat">
              <a:noFill/>
              <a:prstDash val="solid"/>
              <a:miter/>
            </a:ln>
          </p:spPr>
          <p:txBody>
            <a:bodyPr rtlCol="0" anchor="ctr"/>
            <a:lstStyle/>
            <a:p>
              <a:endParaRPr lang="da-DK"/>
            </a:p>
          </p:txBody>
        </p:sp>
        <p:sp>
          <p:nvSpPr>
            <p:cNvPr id="26" name="Kombinationstegning 25">
              <a:extLst>
                <a:ext uri="{FF2B5EF4-FFF2-40B4-BE49-F238E27FC236}">
                  <a16:creationId xmlns:a16="http://schemas.microsoft.com/office/drawing/2014/main" id="{7BFFBE62-7865-BCC6-AD9D-2483F2C44480}"/>
                </a:ext>
              </a:extLst>
            </p:cNvPr>
            <p:cNvSpPr/>
            <p:nvPr/>
          </p:nvSpPr>
          <p:spPr>
            <a:xfrm>
              <a:off x="565645" y="1420040"/>
              <a:ext cx="66558" cy="84563"/>
            </a:xfrm>
            <a:custGeom>
              <a:avLst/>
              <a:gdLst>
                <a:gd name="connsiteX0" fmla="*/ 33390 w 66558"/>
                <a:gd name="connsiteY0" fmla="*/ 84563 h 84563"/>
                <a:gd name="connsiteX1" fmla="*/ 66558 w 66558"/>
                <a:gd name="connsiteY1" fmla="*/ 7330 h 84563"/>
                <a:gd name="connsiteX2" fmla="*/ 7330 w 66558"/>
                <a:gd name="connsiteY2" fmla="*/ 19175 h 84563"/>
                <a:gd name="connsiteX3" fmla="*/ 19175 w 66558"/>
                <a:gd name="connsiteY3" fmla="*/ 78404 h 84563"/>
                <a:gd name="connsiteX4" fmla="*/ 33390 w 66558"/>
                <a:gd name="connsiteY4" fmla="*/ 84563 h 84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8" h="84563">
                  <a:moveTo>
                    <a:pt x="33390" y="84563"/>
                  </a:moveTo>
                  <a:cubicBezTo>
                    <a:pt x="34812" y="55660"/>
                    <a:pt x="46657" y="28652"/>
                    <a:pt x="66558" y="7330"/>
                  </a:cubicBezTo>
                  <a:cubicBezTo>
                    <a:pt x="47131" y="-5937"/>
                    <a:pt x="20597" y="-725"/>
                    <a:pt x="7330" y="19175"/>
                  </a:cubicBezTo>
                  <a:cubicBezTo>
                    <a:pt x="-5937" y="39076"/>
                    <a:pt x="-725" y="65137"/>
                    <a:pt x="19175" y="78404"/>
                  </a:cubicBezTo>
                  <a:cubicBezTo>
                    <a:pt x="23440" y="81247"/>
                    <a:pt x="28178" y="83142"/>
                    <a:pt x="33390" y="84563"/>
                  </a:cubicBezTo>
                  <a:close/>
                </a:path>
              </a:pathLst>
            </a:custGeom>
            <a:grpFill/>
            <a:ln w="4663" cap="flat">
              <a:noFill/>
              <a:prstDash val="solid"/>
              <a:miter/>
            </a:ln>
          </p:spPr>
          <p:txBody>
            <a:bodyPr rtlCol="0" anchor="ctr"/>
            <a:lstStyle/>
            <a:p>
              <a:endParaRPr lang="da-DK"/>
            </a:p>
          </p:txBody>
        </p:sp>
      </p:grpSp>
      <p:sp>
        <p:nvSpPr>
          <p:cNvPr id="2" name="Pladsholder til indhold 1">
            <a:extLst>
              <a:ext uri="{FF2B5EF4-FFF2-40B4-BE49-F238E27FC236}">
                <a16:creationId xmlns:a16="http://schemas.microsoft.com/office/drawing/2014/main" id="{7CE703EA-3346-F92E-2A0C-386F03479EED}"/>
              </a:ext>
              <a:ext uri="{C183D7F6-B498-43B3-948B-1728B52AA6E4}">
                <adec:decorative xmlns:adec="http://schemas.microsoft.com/office/drawing/2017/decorative" val="1"/>
              </a:ext>
            </a:extLst>
          </p:cNvPr>
          <p:cNvSpPr txBox="1">
            <a:spLocks/>
          </p:cNvSpPr>
          <p:nvPr/>
        </p:nvSpPr>
        <p:spPr>
          <a:xfrm>
            <a:off x="11773710" y="6565900"/>
            <a:ext cx="466510" cy="3931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45</a:t>
            </a:fld>
            <a:endParaRPr lang="da-DK" sz="1200"/>
          </a:p>
        </p:txBody>
      </p:sp>
      <p:sp>
        <p:nvSpPr>
          <p:cNvPr id="8" name="Pladsholder til indhold 2">
            <a:extLst>
              <a:ext uri="{FF2B5EF4-FFF2-40B4-BE49-F238E27FC236}">
                <a16:creationId xmlns:a16="http://schemas.microsoft.com/office/drawing/2014/main" id="{245D4CCD-DB39-E835-CBA8-CEB07C4BE0EF}"/>
              </a:ext>
            </a:extLst>
          </p:cNvPr>
          <p:cNvSpPr txBox="1">
            <a:spLocks/>
          </p:cNvSpPr>
          <p:nvPr/>
        </p:nvSpPr>
        <p:spPr>
          <a:xfrm>
            <a:off x="8743901" y="1494677"/>
            <a:ext cx="3025793" cy="458189"/>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b="1">
                <a:solidFill>
                  <a:srgbClr val="14B4A3"/>
                </a:solidFill>
                <a:latin typeface="Avenir Next"/>
              </a:rPr>
              <a:t>Faciliteringstips</a:t>
            </a:r>
            <a:endParaRPr lang="da-DK" sz="1400" b="1">
              <a:solidFill>
                <a:srgbClr val="14B4A3"/>
              </a:solidFill>
              <a:latin typeface="Avenir Next" panose="020B0503020202020204" pitchFamily="34" charset="0"/>
            </a:endParaRPr>
          </a:p>
        </p:txBody>
      </p:sp>
      <p:sp>
        <p:nvSpPr>
          <p:cNvPr id="27" name="Pladsholder til indhold 2">
            <a:extLst>
              <a:ext uri="{FF2B5EF4-FFF2-40B4-BE49-F238E27FC236}">
                <a16:creationId xmlns:a16="http://schemas.microsoft.com/office/drawing/2014/main" id="{2D64E42C-1C95-9D90-48E5-EF97CB2742D3}"/>
              </a:ext>
            </a:extLst>
          </p:cNvPr>
          <p:cNvSpPr txBox="1">
            <a:spLocks/>
          </p:cNvSpPr>
          <p:nvPr/>
        </p:nvSpPr>
        <p:spPr>
          <a:xfrm>
            <a:off x="8740542" y="2003113"/>
            <a:ext cx="2925830" cy="4073596"/>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200">
                <a:latin typeface="Avenir Next"/>
                <a:ea typeface="Times New Roman" panose="02020603050405020304" pitchFamily="18" charset="0"/>
                <a:cs typeface="Times New Roman"/>
              </a:rPr>
              <a:t>Sørg for at målrette brugen af værktøjet i forhold til den konkrete medarbejder- og ledergruppe for at  komme hele vejen rundt om argumenterne. </a:t>
            </a:r>
          </a:p>
          <a:p>
            <a:pPr>
              <a:lnSpc>
                <a:spcPct val="100000"/>
              </a:lnSpc>
            </a:pPr>
            <a:r>
              <a:rPr lang="da-DK" sz="1200">
                <a:latin typeface="Avenir Next"/>
                <a:ea typeface="Times New Roman" panose="02020603050405020304" pitchFamily="18" charset="0"/>
                <a:cs typeface="Times New Roman"/>
              </a:rPr>
              <a:t>Spørg gerne ind fra forskellige perspektiver – både for og imod: Hvordan ser sagen ud fra fx et borger-, medarbejder-, leder-, jura- eller it-perspektiv.</a:t>
            </a:r>
          </a:p>
          <a:p>
            <a:pPr marL="0" indent="0">
              <a:lnSpc>
                <a:spcPct val="100000"/>
              </a:lnSpc>
              <a:buNone/>
            </a:pPr>
            <a:r>
              <a:rPr lang="da-DK" sz="1200" b="1">
                <a:latin typeface="Avenir Next"/>
              </a:rPr>
              <a:t>Variation: </a:t>
            </a:r>
            <a:r>
              <a:rPr lang="da-DK" sz="1200">
                <a:latin typeface="Avenir Next"/>
              </a:rPr>
              <a:t>Værktøjet er tænkt til at vurdere en specifik AI-anvendelse, men kan også bruges til en mere generel drøftelse af AI-anvendelsen fx på et fagområde eller for en overordnet opgavetype.</a:t>
            </a:r>
          </a:p>
        </p:txBody>
      </p:sp>
      <p:grpSp>
        <p:nvGrpSpPr>
          <p:cNvPr id="28" name="Grafik 26">
            <a:extLst>
              <a:ext uri="{FF2B5EF4-FFF2-40B4-BE49-F238E27FC236}">
                <a16:creationId xmlns:a16="http://schemas.microsoft.com/office/drawing/2014/main" id="{DA86C9AA-9657-700E-DE29-E069BBA20C30}"/>
              </a:ext>
              <a:ext uri="{C183D7F6-B498-43B3-948B-1728B52AA6E4}">
                <adec:decorative xmlns:adec="http://schemas.microsoft.com/office/drawing/2017/decorative" val="1"/>
              </a:ext>
            </a:extLst>
          </p:cNvPr>
          <p:cNvGrpSpPr/>
          <p:nvPr/>
        </p:nvGrpSpPr>
        <p:grpSpPr>
          <a:xfrm>
            <a:off x="4055003" y="1528622"/>
            <a:ext cx="311186" cy="376575"/>
            <a:chOff x="5512578" y="1668450"/>
            <a:chExt cx="311186" cy="376575"/>
          </a:xfrm>
          <a:solidFill>
            <a:srgbClr val="FDF4EE"/>
          </a:solidFill>
        </p:grpSpPr>
        <p:sp>
          <p:nvSpPr>
            <p:cNvPr id="30" name="Kombinationstegning 29">
              <a:extLst>
                <a:ext uri="{FF2B5EF4-FFF2-40B4-BE49-F238E27FC236}">
                  <a16:creationId xmlns:a16="http://schemas.microsoft.com/office/drawing/2014/main" id="{05A685D9-128C-17F1-E042-2686F812E90E}"/>
                </a:ext>
              </a:extLst>
            </p:cNvPr>
            <p:cNvSpPr/>
            <p:nvPr/>
          </p:nvSpPr>
          <p:spPr>
            <a:xfrm>
              <a:off x="5620443" y="1668450"/>
              <a:ext cx="203321" cy="202844"/>
            </a:xfrm>
            <a:custGeom>
              <a:avLst/>
              <a:gdLst>
                <a:gd name="connsiteX0" fmla="*/ 101661 w 203321"/>
                <a:gd name="connsiteY0" fmla="*/ 137457 h 202844"/>
                <a:gd name="connsiteX1" fmla="*/ 65865 w 203321"/>
                <a:gd name="connsiteY1" fmla="*/ 101661 h 202844"/>
                <a:gd name="connsiteX2" fmla="*/ 101661 w 203321"/>
                <a:gd name="connsiteY2" fmla="*/ 65865 h 202844"/>
                <a:gd name="connsiteX3" fmla="*/ 137457 w 203321"/>
                <a:gd name="connsiteY3" fmla="*/ 101661 h 202844"/>
                <a:gd name="connsiteX4" fmla="*/ 101661 w 203321"/>
                <a:gd name="connsiteY4" fmla="*/ 137457 h 202844"/>
                <a:gd name="connsiteX5" fmla="*/ 182321 w 203321"/>
                <a:gd name="connsiteY5" fmla="*/ 79229 h 202844"/>
                <a:gd name="connsiteX6" fmla="*/ 174685 w 203321"/>
                <a:gd name="connsiteY6" fmla="*/ 60615 h 202844"/>
                <a:gd name="connsiteX7" fmla="*/ 182321 w 203321"/>
                <a:gd name="connsiteY7" fmla="*/ 38183 h 202844"/>
                <a:gd name="connsiteX8" fmla="*/ 165139 w 203321"/>
                <a:gd name="connsiteY8" fmla="*/ 21000 h 202844"/>
                <a:gd name="connsiteX9" fmla="*/ 142707 w 203321"/>
                <a:gd name="connsiteY9" fmla="*/ 28637 h 202844"/>
                <a:gd name="connsiteX10" fmla="*/ 124093 w 203321"/>
                <a:gd name="connsiteY10" fmla="*/ 21000 h 202844"/>
                <a:gd name="connsiteX11" fmla="*/ 113593 w 203321"/>
                <a:gd name="connsiteY11" fmla="*/ 0 h 202844"/>
                <a:gd name="connsiteX12" fmla="*/ 89729 w 203321"/>
                <a:gd name="connsiteY12" fmla="*/ 0 h 202844"/>
                <a:gd name="connsiteX13" fmla="*/ 79229 w 203321"/>
                <a:gd name="connsiteY13" fmla="*/ 21000 h 202844"/>
                <a:gd name="connsiteX14" fmla="*/ 60615 w 203321"/>
                <a:gd name="connsiteY14" fmla="*/ 28637 h 202844"/>
                <a:gd name="connsiteX15" fmla="*/ 38183 w 203321"/>
                <a:gd name="connsiteY15" fmla="*/ 21000 h 202844"/>
                <a:gd name="connsiteX16" fmla="*/ 21000 w 203321"/>
                <a:gd name="connsiteY16" fmla="*/ 38183 h 202844"/>
                <a:gd name="connsiteX17" fmla="*/ 28637 w 203321"/>
                <a:gd name="connsiteY17" fmla="*/ 60615 h 202844"/>
                <a:gd name="connsiteX18" fmla="*/ 21000 w 203321"/>
                <a:gd name="connsiteY18" fmla="*/ 79229 h 202844"/>
                <a:gd name="connsiteX19" fmla="*/ 0 w 203321"/>
                <a:gd name="connsiteY19" fmla="*/ 89729 h 202844"/>
                <a:gd name="connsiteX20" fmla="*/ 0 w 203321"/>
                <a:gd name="connsiteY20" fmla="*/ 113593 h 202844"/>
                <a:gd name="connsiteX21" fmla="*/ 21000 w 203321"/>
                <a:gd name="connsiteY21" fmla="*/ 124093 h 202844"/>
                <a:gd name="connsiteX22" fmla="*/ 28637 w 203321"/>
                <a:gd name="connsiteY22" fmla="*/ 142707 h 202844"/>
                <a:gd name="connsiteX23" fmla="*/ 21000 w 203321"/>
                <a:gd name="connsiteY23" fmla="*/ 165139 h 202844"/>
                <a:gd name="connsiteX24" fmla="*/ 37705 w 203321"/>
                <a:gd name="connsiteY24" fmla="*/ 181844 h 202844"/>
                <a:gd name="connsiteX25" fmla="*/ 60137 w 203321"/>
                <a:gd name="connsiteY25" fmla="*/ 174208 h 202844"/>
                <a:gd name="connsiteX26" fmla="*/ 78751 w 203321"/>
                <a:gd name="connsiteY26" fmla="*/ 181844 h 202844"/>
                <a:gd name="connsiteX27" fmla="*/ 89252 w 203321"/>
                <a:gd name="connsiteY27" fmla="*/ 202845 h 202844"/>
                <a:gd name="connsiteX28" fmla="*/ 113116 w 203321"/>
                <a:gd name="connsiteY28" fmla="*/ 202845 h 202844"/>
                <a:gd name="connsiteX29" fmla="*/ 123616 w 203321"/>
                <a:gd name="connsiteY29" fmla="*/ 181844 h 202844"/>
                <a:gd name="connsiteX30" fmla="*/ 142230 w 203321"/>
                <a:gd name="connsiteY30" fmla="*/ 174208 h 202844"/>
                <a:gd name="connsiteX31" fmla="*/ 164662 w 203321"/>
                <a:gd name="connsiteY31" fmla="*/ 181844 h 202844"/>
                <a:gd name="connsiteX32" fmla="*/ 181844 w 203321"/>
                <a:gd name="connsiteY32" fmla="*/ 165139 h 202844"/>
                <a:gd name="connsiteX33" fmla="*/ 174208 w 203321"/>
                <a:gd name="connsiteY33" fmla="*/ 142707 h 202844"/>
                <a:gd name="connsiteX34" fmla="*/ 182321 w 203321"/>
                <a:gd name="connsiteY34" fmla="*/ 124093 h 202844"/>
                <a:gd name="connsiteX35" fmla="*/ 203322 w 203321"/>
                <a:gd name="connsiteY35" fmla="*/ 113593 h 202844"/>
                <a:gd name="connsiteX36" fmla="*/ 203322 w 203321"/>
                <a:gd name="connsiteY36" fmla="*/ 89729 h 202844"/>
                <a:gd name="connsiteX37" fmla="*/ 182321 w 203321"/>
                <a:gd name="connsiteY37" fmla="*/ 79229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321" h="202844">
                  <a:moveTo>
                    <a:pt x="101661" y="137457"/>
                  </a:moveTo>
                  <a:cubicBezTo>
                    <a:pt x="81615" y="137457"/>
                    <a:pt x="65865" y="121229"/>
                    <a:pt x="65865" y="101661"/>
                  </a:cubicBezTo>
                  <a:cubicBezTo>
                    <a:pt x="65865" y="82092"/>
                    <a:pt x="82092" y="65865"/>
                    <a:pt x="101661" y="65865"/>
                  </a:cubicBezTo>
                  <a:cubicBezTo>
                    <a:pt x="121707" y="65865"/>
                    <a:pt x="137457" y="82092"/>
                    <a:pt x="137457" y="101661"/>
                  </a:cubicBezTo>
                  <a:cubicBezTo>
                    <a:pt x="137457" y="121229"/>
                    <a:pt x="121229" y="137457"/>
                    <a:pt x="101661" y="137457"/>
                  </a:cubicBezTo>
                  <a:close/>
                  <a:moveTo>
                    <a:pt x="182321" y="79229"/>
                  </a:moveTo>
                  <a:cubicBezTo>
                    <a:pt x="180412" y="72547"/>
                    <a:pt x="178026" y="66342"/>
                    <a:pt x="174685" y="60615"/>
                  </a:cubicBezTo>
                  <a:lnTo>
                    <a:pt x="182321" y="38183"/>
                  </a:lnTo>
                  <a:lnTo>
                    <a:pt x="165139" y="21000"/>
                  </a:lnTo>
                  <a:lnTo>
                    <a:pt x="142707" y="28637"/>
                  </a:lnTo>
                  <a:cubicBezTo>
                    <a:pt x="136980" y="25296"/>
                    <a:pt x="130775" y="22910"/>
                    <a:pt x="124093" y="21000"/>
                  </a:cubicBezTo>
                  <a:lnTo>
                    <a:pt x="113593" y="0"/>
                  </a:lnTo>
                  <a:lnTo>
                    <a:pt x="89729" y="0"/>
                  </a:lnTo>
                  <a:lnTo>
                    <a:pt x="79229" y="21000"/>
                  </a:lnTo>
                  <a:cubicBezTo>
                    <a:pt x="72547" y="22910"/>
                    <a:pt x="66342" y="25296"/>
                    <a:pt x="60615" y="28637"/>
                  </a:cubicBezTo>
                  <a:lnTo>
                    <a:pt x="38183" y="21000"/>
                  </a:lnTo>
                  <a:lnTo>
                    <a:pt x="21000" y="38183"/>
                  </a:lnTo>
                  <a:lnTo>
                    <a:pt x="28637" y="60615"/>
                  </a:lnTo>
                  <a:cubicBezTo>
                    <a:pt x="25296" y="66342"/>
                    <a:pt x="22909" y="72547"/>
                    <a:pt x="21000" y="79229"/>
                  </a:cubicBezTo>
                  <a:lnTo>
                    <a:pt x="0" y="89729"/>
                  </a:lnTo>
                  <a:lnTo>
                    <a:pt x="0" y="113593"/>
                  </a:lnTo>
                  <a:lnTo>
                    <a:pt x="21000" y="124093"/>
                  </a:lnTo>
                  <a:cubicBezTo>
                    <a:pt x="22909" y="130775"/>
                    <a:pt x="25296" y="136980"/>
                    <a:pt x="28637" y="142707"/>
                  </a:cubicBezTo>
                  <a:lnTo>
                    <a:pt x="21000" y="165139"/>
                  </a:lnTo>
                  <a:lnTo>
                    <a:pt x="37705" y="181844"/>
                  </a:lnTo>
                  <a:lnTo>
                    <a:pt x="60137" y="174208"/>
                  </a:lnTo>
                  <a:cubicBezTo>
                    <a:pt x="65865" y="177549"/>
                    <a:pt x="72069" y="179935"/>
                    <a:pt x="78751" y="181844"/>
                  </a:cubicBezTo>
                  <a:lnTo>
                    <a:pt x="89252" y="202845"/>
                  </a:lnTo>
                  <a:lnTo>
                    <a:pt x="113116" y="202845"/>
                  </a:lnTo>
                  <a:lnTo>
                    <a:pt x="123616" y="181844"/>
                  </a:lnTo>
                  <a:cubicBezTo>
                    <a:pt x="130298" y="179935"/>
                    <a:pt x="136502" y="177549"/>
                    <a:pt x="142230" y="174208"/>
                  </a:cubicBezTo>
                  <a:lnTo>
                    <a:pt x="164662" y="181844"/>
                  </a:lnTo>
                  <a:lnTo>
                    <a:pt x="181844" y="165139"/>
                  </a:lnTo>
                  <a:lnTo>
                    <a:pt x="174208" y="142707"/>
                  </a:lnTo>
                  <a:cubicBezTo>
                    <a:pt x="177549" y="136980"/>
                    <a:pt x="180412" y="130298"/>
                    <a:pt x="182321" y="124093"/>
                  </a:cubicBezTo>
                  <a:lnTo>
                    <a:pt x="203322" y="113593"/>
                  </a:lnTo>
                  <a:lnTo>
                    <a:pt x="203322" y="89729"/>
                  </a:lnTo>
                  <a:lnTo>
                    <a:pt x="182321" y="79229"/>
                  </a:lnTo>
                  <a:close/>
                </a:path>
              </a:pathLst>
            </a:custGeom>
            <a:grpFill/>
            <a:ln w="4763" cap="flat">
              <a:noFill/>
              <a:prstDash val="solid"/>
              <a:miter/>
            </a:ln>
          </p:spPr>
          <p:txBody>
            <a:bodyPr rtlCol="0" anchor="ctr"/>
            <a:lstStyle/>
            <a:p>
              <a:endParaRPr lang="da-DK">
                <a:solidFill>
                  <a:srgbClr val="FCF4ED"/>
                </a:solidFill>
              </a:endParaRPr>
            </a:p>
          </p:txBody>
        </p:sp>
        <p:sp>
          <p:nvSpPr>
            <p:cNvPr id="31" name="Kombinationstegning 30">
              <a:extLst>
                <a:ext uri="{FF2B5EF4-FFF2-40B4-BE49-F238E27FC236}">
                  <a16:creationId xmlns:a16="http://schemas.microsoft.com/office/drawing/2014/main" id="{599DBE61-2AC6-AE3A-B2E4-2D9D57CDB054}"/>
                </a:ext>
              </a:extLst>
            </p:cNvPr>
            <p:cNvSpPr/>
            <p:nvPr/>
          </p:nvSpPr>
          <p:spPr>
            <a:xfrm>
              <a:off x="5512578" y="1842181"/>
              <a:ext cx="203321" cy="202844"/>
            </a:xfrm>
            <a:custGeom>
              <a:avLst/>
              <a:gdLst>
                <a:gd name="connsiteX0" fmla="*/ 101661 w 203321"/>
                <a:gd name="connsiteY0" fmla="*/ 137457 h 202844"/>
                <a:gd name="connsiteX1" fmla="*/ 65865 w 203321"/>
                <a:gd name="connsiteY1" fmla="*/ 101661 h 202844"/>
                <a:gd name="connsiteX2" fmla="*/ 101661 w 203321"/>
                <a:gd name="connsiteY2" fmla="*/ 65865 h 202844"/>
                <a:gd name="connsiteX3" fmla="*/ 137457 w 203321"/>
                <a:gd name="connsiteY3" fmla="*/ 101661 h 202844"/>
                <a:gd name="connsiteX4" fmla="*/ 101661 w 203321"/>
                <a:gd name="connsiteY4" fmla="*/ 137457 h 202844"/>
                <a:gd name="connsiteX5" fmla="*/ 101661 w 203321"/>
                <a:gd name="connsiteY5" fmla="*/ 137457 h 202844"/>
                <a:gd name="connsiteX6" fmla="*/ 174685 w 203321"/>
                <a:gd name="connsiteY6" fmla="*/ 60615 h 202844"/>
                <a:gd name="connsiteX7" fmla="*/ 182321 w 203321"/>
                <a:gd name="connsiteY7" fmla="*/ 38183 h 202844"/>
                <a:gd name="connsiteX8" fmla="*/ 165139 w 203321"/>
                <a:gd name="connsiteY8" fmla="*/ 21000 h 202844"/>
                <a:gd name="connsiteX9" fmla="*/ 142707 w 203321"/>
                <a:gd name="connsiteY9" fmla="*/ 28637 h 202844"/>
                <a:gd name="connsiteX10" fmla="*/ 124093 w 203321"/>
                <a:gd name="connsiteY10" fmla="*/ 21000 h 202844"/>
                <a:gd name="connsiteX11" fmla="*/ 113593 w 203321"/>
                <a:gd name="connsiteY11" fmla="*/ 0 h 202844"/>
                <a:gd name="connsiteX12" fmla="*/ 89729 w 203321"/>
                <a:gd name="connsiteY12" fmla="*/ 0 h 202844"/>
                <a:gd name="connsiteX13" fmla="*/ 79229 w 203321"/>
                <a:gd name="connsiteY13" fmla="*/ 21000 h 202844"/>
                <a:gd name="connsiteX14" fmla="*/ 60615 w 203321"/>
                <a:gd name="connsiteY14" fmla="*/ 28637 h 202844"/>
                <a:gd name="connsiteX15" fmla="*/ 38183 w 203321"/>
                <a:gd name="connsiteY15" fmla="*/ 21000 h 202844"/>
                <a:gd name="connsiteX16" fmla="*/ 21478 w 203321"/>
                <a:gd name="connsiteY16" fmla="*/ 37705 h 202844"/>
                <a:gd name="connsiteX17" fmla="*/ 28637 w 203321"/>
                <a:gd name="connsiteY17" fmla="*/ 60137 h 202844"/>
                <a:gd name="connsiteX18" fmla="*/ 21000 w 203321"/>
                <a:gd name="connsiteY18" fmla="*/ 78751 h 202844"/>
                <a:gd name="connsiteX19" fmla="*/ 0 w 203321"/>
                <a:gd name="connsiteY19" fmla="*/ 89252 h 202844"/>
                <a:gd name="connsiteX20" fmla="*/ 0 w 203321"/>
                <a:gd name="connsiteY20" fmla="*/ 113116 h 202844"/>
                <a:gd name="connsiteX21" fmla="*/ 21000 w 203321"/>
                <a:gd name="connsiteY21" fmla="*/ 123616 h 202844"/>
                <a:gd name="connsiteX22" fmla="*/ 28637 w 203321"/>
                <a:gd name="connsiteY22" fmla="*/ 142230 h 202844"/>
                <a:gd name="connsiteX23" fmla="*/ 21478 w 203321"/>
                <a:gd name="connsiteY23" fmla="*/ 164662 h 202844"/>
                <a:gd name="connsiteX24" fmla="*/ 38183 w 203321"/>
                <a:gd name="connsiteY24" fmla="*/ 181367 h 202844"/>
                <a:gd name="connsiteX25" fmla="*/ 60615 w 203321"/>
                <a:gd name="connsiteY25" fmla="*/ 174208 h 202844"/>
                <a:gd name="connsiteX26" fmla="*/ 79229 w 203321"/>
                <a:gd name="connsiteY26" fmla="*/ 181844 h 202844"/>
                <a:gd name="connsiteX27" fmla="*/ 89729 w 203321"/>
                <a:gd name="connsiteY27" fmla="*/ 202845 h 202844"/>
                <a:gd name="connsiteX28" fmla="*/ 113593 w 203321"/>
                <a:gd name="connsiteY28" fmla="*/ 202845 h 202844"/>
                <a:gd name="connsiteX29" fmla="*/ 124093 w 203321"/>
                <a:gd name="connsiteY29" fmla="*/ 181844 h 202844"/>
                <a:gd name="connsiteX30" fmla="*/ 142707 w 203321"/>
                <a:gd name="connsiteY30" fmla="*/ 174208 h 202844"/>
                <a:gd name="connsiteX31" fmla="*/ 165139 w 203321"/>
                <a:gd name="connsiteY31" fmla="*/ 181844 h 202844"/>
                <a:gd name="connsiteX32" fmla="*/ 181844 w 203321"/>
                <a:gd name="connsiteY32" fmla="*/ 164662 h 202844"/>
                <a:gd name="connsiteX33" fmla="*/ 174685 w 203321"/>
                <a:gd name="connsiteY33" fmla="*/ 142707 h 202844"/>
                <a:gd name="connsiteX34" fmla="*/ 182321 w 203321"/>
                <a:gd name="connsiteY34" fmla="*/ 124093 h 202844"/>
                <a:gd name="connsiteX35" fmla="*/ 203322 w 203321"/>
                <a:gd name="connsiteY35" fmla="*/ 113593 h 202844"/>
                <a:gd name="connsiteX36" fmla="*/ 203322 w 203321"/>
                <a:gd name="connsiteY36" fmla="*/ 89729 h 202844"/>
                <a:gd name="connsiteX37" fmla="*/ 182321 w 203321"/>
                <a:gd name="connsiteY37" fmla="*/ 79229 h 202844"/>
                <a:gd name="connsiteX38" fmla="*/ 174685 w 203321"/>
                <a:gd name="connsiteY38" fmla="*/ 60615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3321" h="202844">
                  <a:moveTo>
                    <a:pt x="101661" y="137457"/>
                  </a:moveTo>
                  <a:cubicBezTo>
                    <a:pt x="81615" y="137457"/>
                    <a:pt x="65865" y="121229"/>
                    <a:pt x="65865" y="101661"/>
                  </a:cubicBezTo>
                  <a:cubicBezTo>
                    <a:pt x="65865" y="81615"/>
                    <a:pt x="82092" y="65865"/>
                    <a:pt x="101661" y="65865"/>
                  </a:cubicBezTo>
                  <a:cubicBezTo>
                    <a:pt x="121707" y="65865"/>
                    <a:pt x="137457" y="82092"/>
                    <a:pt x="137457" y="101661"/>
                  </a:cubicBezTo>
                  <a:cubicBezTo>
                    <a:pt x="137457" y="121229"/>
                    <a:pt x="121707" y="137457"/>
                    <a:pt x="101661" y="137457"/>
                  </a:cubicBezTo>
                  <a:lnTo>
                    <a:pt x="101661" y="137457"/>
                  </a:lnTo>
                  <a:close/>
                  <a:moveTo>
                    <a:pt x="174685" y="60615"/>
                  </a:moveTo>
                  <a:lnTo>
                    <a:pt x="182321" y="38183"/>
                  </a:lnTo>
                  <a:lnTo>
                    <a:pt x="165139" y="21000"/>
                  </a:lnTo>
                  <a:lnTo>
                    <a:pt x="142707" y="28637"/>
                  </a:lnTo>
                  <a:cubicBezTo>
                    <a:pt x="136980" y="25296"/>
                    <a:pt x="130298" y="22909"/>
                    <a:pt x="124093" y="21000"/>
                  </a:cubicBezTo>
                  <a:lnTo>
                    <a:pt x="113593" y="0"/>
                  </a:lnTo>
                  <a:lnTo>
                    <a:pt x="89729" y="0"/>
                  </a:lnTo>
                  <a:lnTo>
                    <a:pt x="79229" y="21000"/>
                  </a:lnTo>
                  <a:cubicBezTo>
                    <a:pt x="72547" y="22909"/>
                    <a:pt x="66342" y="25296"/>
                    <a:pt x="60615" y="28637"/>
                  </a:cubicBezTo>
                  <a:lnTo>
                    <a:pt x="38183" y="21000"/>
                  </a:lnTo>
                  <a:lnTo>
                    <a:pt x="21478" y="37705"/>
                  </a:lnTo>
                  <a:lnTo>
                    <a:pt x="28637" y="60137"/>
                  </a:lnTo>
                  <a:cubicBezTo>
                    <a:pt x="25296" y="65865"/>
                    <a:pt x="22910" y="72547"/>
                    <a:pt x="21000" y="78751"/>
                  </a:cubicBezTo>
                  <a:lnTo>
                    <a:pt x="0" y="89252"/>
                  </a:lnTo>
                  <a:lnTo>
                    <a:pt x="0" y="113116"/>
                  </a:lnTo>
                  <a:lnTo>
                    <a:pt x="21000" y="123616"/>
                  </a:lnTo>
                  <a:cubicBezTo>
                    <a:pt x="22910" y="130298"/>
                    <a:pt x="25296" y="136502"/>
                    <a:pt x="28637" y="142230"/>
                  </a:cubicBezTo>
                  <a:lnTo>
                    <a:pt x="21478" y="164662"/>
                  </a:lnTo>
                  <a:lnTo>
                    <a:pt x="38183" y="181367"/>
                  </a:lnTo>
                  <a:lnTo>
                    <a:pt x="60615" y="174208"/>
                  </a:lnTo>
                  <a:cubicBezTo>
                    <a:pt x="66342" y="177549"/>
                    <a:pt x="72547" y="179935"/>
                    <a:pt x="79229" y="181844"/>
                  </a:cubicBezTo>
                  <a:lnTo>
                    <a:pt x="89729" y="202845"/>
                  </a:lnTo>
                  <a:lnTo>
                    <a:pt x="113593" y="202845"/>
                  </a:lnTo>
                  <a:lnTo>
                    <a:pt x="124093" y="181844"/>
                  </a:lnTo>
                  <a:cubicBezTo>
                    <a:pt x="130775" y="179935"/>
                    <a:pt x="136980" y="177549"/>
                    <a:pt x="142707" y="174208"/>
                  </a:cubicBezTo>
                  <a:lnTo>
                    <a:pt x="165139" y="181844"/>
                  </a:lnTo>
                  <a:lnTo>
                    <a:pt x="181844" y="164662"/>
                  </a:lnTo>
                  <a:lnTo>
                    <a:pt x="174685" y="142707"/>
                  </a:lnTo>
                  <a:cubicBezTo>
                    <a:pt x="178026" y="136980"/>
                    <a:pt x="180412" y="130775"/>
                    <a:pt x="182321" y="124093"/>
                  </a:cubicBezTo>
                  <a:lnTo>
                    <a:pt x="203322" y="113593"/>
                  </a:lnTo>
                  <a:lnTo>
                    <a:pt x="203322" y="89729"/>
                  </a:lnTo>
                  <a:lnTo>
                    <a:pt x="182321" y="79229"/>
                  </a:lnTo>
                  <a:cubicBezTo>
                    <a:pt x="180412" y="72547"/>
                    <a:pt x="178026" y="66342"/>
                    <a:pt x="174685" y="60615"/>
                  </a:cubicBezTo>
                  <a:close/>
                </a:path>
              </a:pathLst>
            </a:custGeom>
            <a:grpFill/>
            <a:ln w="4763" cap="flat">
              <a:noFill/>
              <a:prstDash val="solid"/>
              <a:miter/>
            </a:ln>
          </p:spPr>
          <p:txBody>
            <a:bodyPr rtlCol="0" anchor="ctr"/>
            <a:lstStyle/>
            <a:p>
              <a:endParaRPr lang="da-DK">
                <a:solidFill>
                  <a:srgbClr val="FCF4ED"/>
                </a:solidFill>
              </a:endParaRPr>
            </a:p>
          </p:txBody>
        </p:sp>
      </p:grpSp>
    </p:spTree>
    <p:extLst>
      <p:ext uri="{BB962C8B-B14F-4D97-AF65-F5344CB8AC3E}">
        <p14:creationId xmlns:p14="http://schemas.microsoft.com/office/powerpoint/2010/main" val="2096883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4B796-4A3C-357D-A74D-8C5E27172D94}"/>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0EC2C389-EDCF-085C-E1A0-0E1E893EC5CE}"/>
              </a:ext>
            </a:extLst>
          </p:cNvPr>
          <p:cNvSpPr>
            <a:spLocks noGrp="1"/>
          </p:cNvSpPr>
          <p:nvPr>
            <p:ph type="title" idx="4294967295"/>
          </p:nvPr>
        </p:nvSpPr>
        <p:spPr>
          <a:xfrm>
            <a:off x="1901825" y="330200"/>
            <a:ext cx="9499600" cy="11287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600" b="1" i="0" u="none" strike="noStrike" kern="1200" cap="none" spc="0" normalizeH="0" baseline="0" noProof="0">
                <a:ln>
                  <a:noFill/>
                </a:ln>
                <a:solidFill>
                  <a:schemeClr val="tx1"/>
                </a:solidFill>
                <a:effectLst/>
                <a:uLnTx/>
                <a:uFillTx/>
                <a:latin typeface="Avenir Next"/>
                <a:ea typeface="+mn-ea"/>
                <a:cs typeface="+mn-cs"/>
              </a:rPr>
              <a:t>Værktøj 4: Skal vi tage denne AI-løsning i brug?</a:t>
            </a:r>
            <a:br>
              <a:rPr kumimoji="0" lang="da-DK" sz="2600" b="1" i="0" u="none" strike="noStrike" kern="1200" cap="none" spc="0" normalizeH="0" baseline="0" noProof="0">
                <a:ln>
                  <a:noFill/>
                </a:ln>
                <a:solidFill>
                  <a:schemeClr val="tx1"/>
                </a:solidFill>
                <a:effectLst/>
                <a:uLnTx/>
                <a:uFillTx/>
                <a:latin typeface="Avenir Next"/>
                <a:ea typeface="+mn-ea"/>
                <a:cs typeface="+mn-cs"/>
              </a:rPr>
            </a:br>
            <a:r>
              <a:rPr kumimoji="0" lang="da-DK" sz="1600" b="0" i="0" u="none" strike="noStrike" kern="1200" cap="none" spc="0" normalizeH="0" baseline="0" noProof="0">
                <a:ln>
                  <a:noFill/>
                </a:ln>
                <a:solidFill>
                  <a:schemeClr val="tx1"/>
                </a:solidFill>
                <a:effectLst/>
                <a:uLnTx/>
                <a:uFillTx/>
                <a:latin typeface="Avenir Next"/>
                <a:ea typeface="+mn-ea"/>
                <a:cs typeface="+mn-cs"/>
              </a:rPr>
              <a:t>Overvej både teknik, lovgivning, værdi og etik</a:t>
            </a:r>
            <a:endParaRPr kumimoji="0" lang="da-DK" sz="3200" b="1" i="0" u="none" strike="noStrike" kern="1200" cap="none" spc="0" normalizeH="0" baseline="0" noProof="0">
              <a:ln>
                <a:noFill/>
              </a:ln>
              <a:solidFill>
                <a:schemeClr val="tx1"/>
              </a:solidFill>
              <a:effectLst/>
              <a:uLnTx/>
              <a:uFillTx/>
              <a:latin typeface="Avenir Next"/>
              <a:ea typeface="+mn-ea"/>
              <a:cs typeface="+mn-cs"/>
            </a:endParaRPr>
          </a:p>
        </p:txBody>
      </p:sp>
      <p:sp>
        <p:nvSpPr>
          <p:cNvPr id="18" name="Kombinationskurve 17" descr="Illustrationen viser en trappe med 4 trin. Du starter fra bunden, med første spørgsmål, og bevæger dig op af trappen ved hvert spørgsmål. ">
            <a:extLst>
              <a:ext uri="{FF2B5EF4-FFF2-40B4-BE49-F238E27FC236}">
                <a16:creationId xmlns:a16="http://schemas.microsoft.com/office/drawing/2014/main" id="{0135A443-C5B3-ADAF-EFC1-4B26B2AE9C2A}"/>
              </a:ext>
            </a:extLst>
          </p:cNvPr>
          <p:cNvSpPr/>
          <p:nvPr/>
        </p:nvSpPr>
        <p:spPr>
          <a:xfrm>
            <a:off x="552506" y="1756994"/>
            <a:ext cx="4356746" cy="4509657"/>
          </a:xfrm>
          <a:custGeom>
            <a:avLst/>
            <a:gdLst>
              <a:gd name="connsiteX0" fmla="*/ 2516593 w 3166036"/>
              <a:gd name="connsiteY0" fmla="*/ 405902 h 2597773"/>
              <a:gd name="connsiteX1" fmla="*/ 3166036 w 3166036"/>
              <a:gd name="connsiteY1" fmla="*/ 405902 h 2597773"/>
              <a:gd name="connsiteX2" fmla="*/ 3166036 w 3166036"/>
              <a:gd name="connsiteY2" fmla="*/ 0 h 2597773"/>
              <a:gd name="connsiteX3" fmla="*/ 2110691 w 3166036"/>
              <a:gd name="connsiteY3" fmla="*/ 0 h 2597773"/>
              <a:gd name="connsiteX4" fmla="*/ 2110691 w 3166036"/>
              <a:gd name="connsiteY4" fmla="*/ 730624 h 2597773"/>
              <a:gd name="connsiteX5" fmla="*/ 1380067 w 3166036"/>
              <a:gd name="connsiteY5" fmla="*/ 730624 h 2597773"/>
              <a:gd name="connsiteX6" fmla="*/ 1380067 w 3166036"/>
              <a:gd name="connsiteY6" fmla="*/ 1461248 h 2597773"/>
              <a:gd name="connsiteX7" fmla="*/ 649443 w 3166036"/>
              <a:gd name="connsiteY7" fmla="*/ 1461248 h 2597773"/>
              <a:gd name="connsiteX8" fmla="*/ 649443 w 3166036"/>
              <a:gd name="connsiteY8" fmla="*/ 2191871 h 2597773"/>
              <a:gd name="connsiteX9" fmla="*/ 0 w 3166036"/>
              <a:gd name="connsiteY9" fmla="*/ 2191871 h 2597773"/>
              <a:gd name="connsiteX10" fmla="*/ 0 w 3166036"/>
              <a:gd name="connsiteY10" fmla="*/ 2597773 h 2597773"/>
              <a:gd name="connsiteX11" fmla="*/ 1055346 w 3166036"/>
              <a:gd name="connsiteY11" fmla="*/ 2597773 h 2597773"/>
              <a:gd name="connsiteX12" fmla="*/ 1055346 w 3166036"/>
              <a:gd name="connsiteY12" fmla="*/ 1867150 h 2597773"/>
              <a:gd name="connsiteX13" fmla="*/ 1785969 w 3166036"/>
              <a:gd name="connsiteY13" fmla="*/ 1867150 h 2597773"/>
              <a:gd name="connsiteX14" fmla="*/ 1785969 w 3166036"/>
              <a:gd name="connsiteY14" fmla="*/ 1136526 h 2597773"/>
              <a:gd name="connsiteX15" fmla="*/ 2516593 w 3166036"/>
              <a:gd name="connsiteY15" fmla="*/ 1136526 h 2597773"/>
              <a:gd name="connsiteX16" fmla="*/ 2516593 w 3166036"/>
              <a:gd name="connsiteY16" fmla="*/ 405902 h 259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66036" h="2597773">
                <a:moveTo>
                  <a:pt x="2516593" y="405902"/>
                </a:moveTo>
                <a:lnTo>
                  <a:pt x="3166036" y="405902"/>
                </a:lnTo>
                <a:lnTo>
                  <a:pt x="3166036" y="0"/>
                </a:lnTo>
                <a:lnTo>
                  <a:pt x="2110691" y="0"/>
                </a:lnTo>
                <a:lnTo>
                  <a:pt x="2110691" y="730624"/>
                </a:lnTo>
                <a:lnTo>
                  <a:pt x="1380067" y="730624"/>
                </a:lnTo>
                <a:lnTo>
                  <a:pt x="1380067" y="1461248"/>
                </a:lnTo>
                <a:lnTo>
                  <a:pt x="649443" y="1461248"/>
                </a:lnTo>
                <a:lnTo>
                  <a:pt x="649443" y="2191871"/>
                </a:lnTo>
                <a:lnTo>
                  <a:pt x="0" y="2191871"/>
                </a:lnTo>
                <a:lnTo>
                  <a:pt x="0" y="2597773"/>
                </a:lnTo>
                <a:lnTo>
                  <a:pt x="1055346" y="2597773"/>
                </a:lnTo>
                <a:lnTo>
                  <a:pt x="1055346" y="1867150"/>
                </a:lnTo>
                <a:lnTo>
                  <a:pt x="1785969" y="1867150"/>
                </a:lnTo>
                <a:lnTo>
                  <a:pt x="1785969" y="1136526"/>
                </a:lnTo>
                <a:lnTo>
                  <a:pt x="2516593" y="1136526"/>
                </a:lnTo>
                <a:lnTo>
                  <a:pt x="2516593" y="405902"/>
                </a:lnTo>
                <a:close/>
              </a:path>
            </a:pathLst>
          </a:custGeom>
          <a:solidFill>
            <a:srgbClr val="2AB4A3">
              <a:alpha val="64000"/>
            </a:srgbClr>
          </a:solidFill>
          <a:ln w="40580" cap="flat">
            <a:noFill/>
            <a:prstDash val="solid"/>
            <a:miter/>
          </a:ln>
        </p:spPr>
        <p:txBody>
          <a:bodyPr rtlCol="0" anchor="ctr"/>
          <a:lstStyle/>
          <a:p>
            <a:endParaRPr lang="da-DK"/>
          </a:p>
        </p:txBody>
      </p:sp>
      <p:sp>
        <p:nvSpPr>
          <p:cNvPr id="23" name="Rektangulær billedforklaring 22">
            <a:extLst>
              <a:ext uri="{FF2B5EF4-FFF2-40B4-BE49-F238E27FC236}">
                <a16:creationId xmlns:a16="http://schemas.microsoft.com/office/drawing/2014/main" id="{B846AC76-BD9F-8CE3-4C05-7F12728B2E79}"/>
              </a:ext>
              <a:ext uri="{C183D7F6-B498-43B3-948B-1728B52AA6E4}">
                <adec:decorative xmlns:adec="http://schemas.microsoft.com/office/drawing/2017/decorative" val="1"/>
              </a:ext>
            </a:extLst>
          </p:cNvPr>
          <p:cNvSpPr/>
          <p:nvPr/>
        </p:nvSpPr>
        <p:spPr>
          <a:xfrm>
            <a:off x="2134789" y="5597689"/>
            <a:ext cx="5950219" cy="1159423"/>
          </a:xfrm>
          <a:prstGeom prst="wedgeRectCallout">
            <a:avLst>
              <a:gd name="adj1" fmla="val -25425"/>
              <a:gd name="adj2" fmla="val 49823"/>
            </a:avLst>
          </a:prstGeom>
          <a:solidFill>
            <a:schemeClr val="accent6">
              <a:lumMod val="20000"/>
              <a:lumOff val="80000"/>
            </a:schemeClr>
          </a:solidFill>
          <a:ln w="28575">
            <a:solidFill>
              <a:srgbClr val="2AB4A3"/>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sp>
        <p:nvSpPr>
          <p:cNvPr id="21" name="Pladsholder til indhold 1">
            <a:extLst>
              <a:ext uri="{FF2B5EF4-FFF2-40B4-BE49-F238E27FC236}">
                <a16:creationId xmlns:a16="http://schemas.microsoft.com/office/drawing/2014/main" id="{58A048A0-9BC4-95D8-AB8C-E5C2AC2806BC}"/>
              </a:ext>
            </a:extLst>
          </p:cNvPr>
          <p:cNvSpPr txBox="1">
            <a:spLocks/>
          </p:cNvSpPr>
          <p:nvPr/>
        </p:nvSpPr>
        <p:spPr>
          <a:xfrm>
            <a:off x="2134789" y="5512415"/>
            <a:ext cx="4343376" cy="56324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da-DK" sz="1600" b="1">
                <a:solidFill>
                  <a:srgbClr val="14B4A3"/>
                </a:solidFill>
                <a:latin typeface="Avenir Next"/>
              </a:rPr>
              <a:t>Hvordan kan </a:t>
            </a:r>
            <a:r>
              <a:rPr lang="da-DK" sz="1600" b="1">
                <a:latin typeface="Avenir Next"/>
              </a:rPr>
              <a:t>vi </a:t>
            </a:r>
            <a:r>
              <a:rPr lang="da-DK" sz="1600" b="1">
                <a:solidFill>
                  <a:schemeClr val="accent4"/>
                </a:solidFill>
                <a:latin typeface="Avenir Next"/>
              </a:rPr>
              <a:t>bruge AI? </a:t>
            </a:r>
            <a:r>
              <a:rPr lang="da-DK" sz="1600">
                <a:solidFill>
                  <a:schemeClr val="accent4"/>
                </a:solidFill>
                <a:latin typeface="Avenir Next"/>
              </a:rPr>
              <a:t>Teknik</a:t>
            </a:r>
          </a:p>
          <a:p>
            <a:pPr>
              <a:lnSpc>
                <a:spcPct val="150000"/>
              </a:lnSpc>
            </a:pPr>
            <a:endParaRPr lang="da-DK" sz="1600"/>
          </a:p>
        </p:txBody>
      </p:sp>
      <p:sp>
        <p:nvSpPr>
          <p:cNvPr id="22" name="Rektangulær billedforklaring 21">
            <a:extLst>
              <a:ext uri="{FF2B5EF4-FFF2-40B4-BE49-F238E27FC236}">
                <a16:creationId xmlns:a16="http://schemas.microsoft.com/office/drawing/2014/main" id="{F4ECCFD2-4711-EF95-B4E8-B3ECCE2EC682}"/>
              </a:ext>
              <a:ext uri="{C183D7F6-B498-43B3-948B-1728B52AA6E4}">
                <adec:decorative xmlns:adec="http://schemas.microsoft.com/office/drawing/2017/decorative" val="1"/>
              </a:ext>
            </a:extLst>
          </p:cNvPr>
          <p:cNvSpPr/>
          <p:nvPr/>
        </p:nvSpPr>
        <p:spPr>
          <a:xfrm>
            <a:off x="3136468" y="4322523"/>
            <a:ext cx="5950219" cy="1159423"/>
          </a:xfrm>
          <a:prstGeom prst="wedgeRectCallout">
            <a:avLst>
              <a:gd name="adj1" fmla="val -25425"/>
              <a:gd name="adj2" fmla="val 49823"/>
            </a:avLst>
          </a:prstGeom>
          <a:solidFill>
            <a:schemeClr val="accent6">
              <a:lumMod val="20000"/>
              <a:lumOff val="80000"/>
            </a:schemeClr>
          </a:solidFill>
          <a:ln w="28575">
            <a:solidFill>
              <a:srgbClr val="2AB4A3"/>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sp>
        <p:nvSpPr>
          <p:cNvPr id="13" name="Pladsholder til indhold 1">
            <a:extLst>
              <a:ext uri="{FF2B5EF4-FFF2-40B4-BE49-F238E27FC236}">
                <a16:creationId xmlns:a16="http://schemas.microsoft.com/office/drawing/2014/main" id="{FC608F58-AF65-017F-751E-68C73284FA4B}"/>
              </a:ext>
            </a:extLst>
          </p:cNvPr>
          <p:cNvSpPr txBox="1">
            <a:spLocks/>
          </p:cNvSpPr>
          <p:nvPr/>
        </p:nvSpPr>
        <p:spPr>
          <a:xfrm>
            <a:off x="3093604" y="4274826"/>
            <a:ext cx="3916796" cy="473230"/>
          </a:xfrm>
          <a:prstGeom prst="rect">
            <a:avLst/>
          </a:prstGeom>
        </p:spPr>
        <p:txBody>
          <a:bodyPr vert="horz" lIns="91440" tIns="45720" rIns="91440" bIns="45720" rtlCol="0" anchor="t">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da-DK" sz="2900" b="1">
                <a:solidFill>
                  <a:srgbClr val="14B4A3"/>
                </a:solidFill>
                <a:latin typeface="Avenir Next"/>
              </a:rPr>
              <a:t>Hvordan må </a:t>
            </a:r>
            <a:r>
              <a:rPr lang="da-DK" sz="2900" b="1">
                <a:latin typeface="Avenir Next"/>
              </a:rPr>
              <a:t>vi </a:t>
            </a:r>
            <a:r>
              <a:rPr lang="da-DK" sz="2900" b="1">
                <a:solidFill>
                  <a:schemeClr val="accent4"/>
                </a:solidFill>
                <a:latin typeface="Avenir Next"/>
              </a:rPr>
              <a:t>bruge AI? </a:t>
            </a:r>
            <a:r>
              <a:rPr lang="da-DK" sz="2900">
                <a:solidFill>
                  <a:schemeClr val="accent4"/>
                </a:solidFill>
                <a:latin typeface="Avenir Next"/>
              </a:rPr>
              <a:t>Lovgivning</a:t>
            </a:r>
          </a:p>
          <a:p>
            <a:pPr>
              <a:lnSpc>
                <a:spcPct val="150000"/>
              </a:lnSpc>
            </a:pPr>
            <a:endParaRPr lang="da-DK" sz="1600"/>
          </a:p>
        </p:txBody>
      </p:sp>
      <p:sp>
        <p:nvSpPr>
          <p:cNvPr id="20" name="Rektangulær billedforklaring 19">
            <a:extLst>
              <a:ext uri="{FF2B5EF4-FFF2-40B4-BE49-F238E27FC236}">
                <a16:creationId xmlns:a16="http://schemas.microsoft.com/office/drawing/2014/main" id="{7D662879-60F2-4103-A247-04027E00B3C1}"/>
              </a:ext>
              <a:ext uri="{C183D7F6-B498-43B3-948B-1728B52AA6E4}">
                <adec:decorative xmlns:adec="http://schemas.microsoft.com/office/drawing/2017/decorative" val="1"/>
              </a:ext>
            </a:extLst>
          </p:cNvPr>
          <p:cNvSpPr/>
          <p:nvPr/>
        </p:nvSpPr>
        <p:spPr>
          <a:xfrm>
            <a:off x="4184626" y="3062721"/>
            <a:ext cx="5950219" cy="1159423"/>
          </a:xfrm>
          <a:prstGeom prst="wedgeRectCallout">
            <a:avLst>
              <a:gd name="adj1" fmla="val -25425"/>
              <a:gd name="adj2" fmla="val 49823"/>
            </a:avLst>
          </a:prstGeom>
          <a:noFill/>
          <a:ln w="28575">
            <a:solidFill>
              <a:srgbClr val="2AB4A3"/>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sp>
        <p:nvSpPr>
          <p:cNvPr id="15" name="Pladsholder til indhold 1">
            <a:extLst>
              <a:ext uri="{FF2B5EF4-FFF2-40B4-BE49-F238E27FC236}">
                <a16:creationId xmlns:a16="http://schemas.microsoft.com/office/drawing/2014/main" id="{90BE3A70-134B-1D72-E4B0-00C577C67803}"/>
              </a:ext>
            </a:extLst>
          </p:cNvPr>
          <p:cNvSpPr txBox="1">
            <a:spLocks/>
          </p:cNvSpPr>
          <p:nvPr/>
        </p:nvSpPr>
        <p:spPr>
          <a:xfrm>
            <a:off x="4184625" y="3055600"/>
            <a:ext cx="4934016" cy="57215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da-DK" sz="1600" b="1">
                <a:solidFill>
                  <a:srgbClr val="14B4A3"/>
                </a:solidFill>
                <a:latin typeface="Avenir Next"/>
              </a:rPr>
              <a:t>Hvordan vil vi </a:t>
            </a:r>
            <a:r>
              <a:rPr lang="da-DK" sz="1600" b="1">
                <a:latin typeface="Avenir Next"/>
              </a:rPr>
              <a:t>bruge AI? </a:t>
            </a:r>
            <a:r>
              <a:rPr lang="da-DK" sz="1600">
                <a:latin typeface="Avenir Next"/>
              </a:rPr>
              <a:t>Værdi for opgaven </a:t>
            </a:r>
          </a:p>
          <a:p>
            <a:pPr>
              <a:lnSpc>
                <a:spcPct val="150000"/>
              </a:lnSpc>
            </a:pPr>
            <a:endParaRPr lang="da-DK" sz="1600"/>
          </a:p>
        </p:txBody>
      </p:sp>
      <p:sp>
        <p:nvSpPr>
          <p:cNvPr id="19" name="Rektangulær billedforklaring 18">
            <a:extLst>
              <a:ext uri="{FF2B5EF4-FFF2-40B4-BE49-F238E27FC236}">
                <a16:creationId xmlns:a16="http://schemas.microsoft.com/office/drawing/2014/main" id="{1FF18055-59F8-109F-7DA3-A15D567D107C}"/>
              </a:ext>
              <a:ext uri="{C183D7F6-B498-43B3-948B-1728B52AA6E4}">
                <adec:decorative xmlns:adec="http://schemas.microsoft.com/office/drawing/2017/decorative" val="1"/>
              </a:ext>
            </a:extLst>
          </p:cNvPr>
          <p:cNvSpPr/>
          <p:nvPr/>
        </p:nvSpPr>
        <p:spPr>
          <a:xfrm>
            <a:off x="5062362" y="1779322"/>
            <a:ext cx="5950219" cy="1159423"/>
          </a:xfrm>
          <a:prstGeom prst="wedgeRectCallout">
            <a:avLst>
              <a:gd name="adj1" fmla="val -25425"/>
              <a:gd name="adj2" fmla="val 49823"/>
            </a:avLst>
          </a:prstGeom>
          <a:noFill/>
          <a:ln w="28575">
            <a:solidFill>
              <a:srgbClr val="2AB4A3"/>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sp>
        <p:nvSpPr>
          <p:cNvPr id="2" name="Pladsholder til indhold 1">
            <a:extLst>
              <a:ext uri="{FF2B5EF4-FFF2-40B4-BE49-F238E27FC236}">
                <a16:creationId xmlns:a16="http://schemas.microsoft.com/office/drawing/2014/main" id="{12CFF231-B631-2334-80EE-25F87BE7DFB1}"/>
              </a:ext>
            </a:extLst>
          </p:cNvPr>
          <p:cNvSpPr>
            <a:spLocks noGrp="1"/>
          </p:cNvSpPr>
          <p:nvPr>
            <p:ph sz="half" idx="1"/>
          </p:nvPr>
        </p:nvSpPr>
        <p:spPr>
          <a:xfrm>
            <a:off x="5086836" y="1745788"/>
            <a:ext cx="4674831" cy="926173"/>
          </a:xfrm>
        </p:spPr>
        <p:txBody>
          <a:bodyPr>
            <a:normAutofit/>
          </a:bodyPr>
          <a:lstStyle/>
          <a:p>
            <a:pPr>
              <a:lnSpc>
                <a:spcPct val="150000"/>
              </a:lnSpc>
            </a:pPr>
            <a:r>
              <a:rPr lang="da-DK" sz="1600" b="1">
                <a:solidFill>
                  <a:srgbClr val="14B4A3"/>
                </a:solidFill>
              </a:rPr>
              <a:t>Hvordan bør vi </a:t>
            </a:r>
            <a:r>
              <a:rPr lang="da-DK" sz="1600" b="1"/>
              <a:t>bruge AI? </a:t>
            </a:r>
            <a:r>
              <a:rPr lang="da-DK" sz="1600"/>
              <a:t>Etiske overvejelser</a:t>
            </a:r>
          </a:p>
        </p:txBody>
      </p:sp>
      <p:sp>
        <p:nvSpPr>
          <p:cNvPr id="17" name="Kombinationskurve 16">
            <a:extLst>
              <a:ext uri="{FF2B5EF4-FFF2-40B4-BE49-F238E27FC236}">
                <a16:creationId xmlns:a16="http://schemas.microsoft.com/office/drawing/2014/main" id="{F2BBDB08-5ECD-E511-0788-E293D9CDD682}"/>
              </a:ext>
              <a:ext uri="{C183D7F6-B498-43B3-948B-1728B52AA6E4}">
                <adec:decorative xmlns:adec="http://schemas.microsoft.com/office/drawing/2017/decorative" val="1"/>
              </a:ext>
            </a:extLst>
          </p:cNvPr>
          <p:cNvSpPr/>
          <p:nvPr/>
        </p:nvSpPr>
        <p:spPr>
          <a:xfrm>
            <a:off x="836155" y="2192470"/>
            <a:ext cx="1236530" cy="1236530"/>
          </a:xfrm>
          <a:custGeom>
            <a:avLst/>
            <a:gdLst>
              <a:gd name="connsiteX0" fmla="*/ 451404 w 1141437"/>
              <a:gd name="connsiteY0" fmla="*/ 0 h 1141437"/>
              <a:gd name="connsiteX1" fmla="*/ 451404 w 1141437"/>
              <a:gd name="connsiteY1" fmla="*/ 243541 h 1141437"/>
              <a:gd name="connsiteX2" fmla="*/ 725712 w 1141437"/>
              <a:gd name="connsiteY2" fmla="*/ 243541 h 1141437"/>
              <a:gd name="connsiteX3" fmla="*/ 0 w 1141437"/>
              <a:gd name="connsiteY3" fmla="*/ 969213 h 1141437"/>
              <a:gd name="connsiteX4" fmla="*/ 172184 w 1141437"/>
              <a:gd name="connsiteY4" fmla="*/ 1141437 h 1141437"/>
              <a:gd name="connsiteX5" fmla="*/ 897896 w 1141437"/>
              <a:gd name="connsiteY5" fmla="*/ 415725 h 1141437"/>
              <a:gd name="connsiteX6" fmla="*/ 897896 w 1141437"/>
              <a:gd name="connsiteY6" fmla="*/ 690033 h 1141437"/>
              <a:gd name="connsiteX7" fmla="*/ 1141437 w 1141437"/>
              <a:gd name="connsiteY7" fmla="*/ 690033 h 1141437"/>
              <a:gd name="connsiteX8" fmla="*/ 1141437 w 1141437"/>
              <a:gd name="connsiteY8" fmla="*/ 0 h 1141437"/>
              <a:gd name="connsiteX9" fmla="*/ 451404 w 1141437"/>
              <a:gd name="connsiteY9" fmla="*/ 0 h 114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37" h="1141437">
                <a:moveTo>
                  <a:pt x="451404" y="0"/>
                </a:moveTo>
                <a:lnTo>
                  <a:pt x="451404" y="243541"/>
                </a:lnTo>
                <a:lnTo>
                  <a:pt x="725712" y="243541"/>
                </a:lnTo>
                <a:lnTo>
                  <a:pt x="0" y="969213"/>
                </a:lnTo>
                <a:lnTo>
                  <a:pt x="172184" y="1141437"/>
                </a:lnTo>
                <a:lnTo>
                  <a:pt x="897896" y="415725"/>
                </a:lnTo>
                <a:lnTo>
                  <a:pt x="897896" y="690033"/>
                </a:lnTo>
                <a:lnTo>
                  <a:pt x="1141437" y="690033"/>
                </a:lnTo>
                <a:lnTo>
                  <a:pt x="1141437" y="0"/>
                </a:lnTo>
                <a:lnTo>
                  <a:pt x="451404" y="0"/>
                </a:lnTo>
                <a:close/>
              </a:path>
            </a:pathLst>
          </a:custGeom>
          <a:solidFill>
            <a:srgbClr val="2AB4A3">
              <a:alpha val="64000"/>
            </a:srgbClr>
          </a:solidFill>
          <a:ln w="40580" cap="flat">
            <a:noFill/>
            <a:prstDash val="solid"/>
            <a:miter/>
          </a:ln>
        </p:spPr>
        <p:txBody>
          <a:bodyPr rtlCol="0" anchor="ctr"/>
          <a:lstStyle/>
          <a:p>
            <a:endParaRPr lang="da-DK"/>
          </a:p>
        </p:txBody>
      </p:sp>
      <p:grpSp>
        <p:nvGrpSpPr>
          <p:cNvPr id="9" name="Gruppe 8">
            <a:extLst>
              <a:ext uri="{FF2B5EF4-FFF2-40B4-BE49-F238E27FC236}">
                <a16:creationId xmlns:a16="http://schemas.microsoft.com/office/drawing/2014/main" id="{D76F79DD-C51A-A43D-EE30-385FD641D81D}"/>
              </a:ext>
              <a:ext uri="{C183D7F6-B498-43B3-948B-1728B52AA6E4}">
                <adec:decorative xmlns:adec="http://schemas.microsoft.com/office/drawing/2017/decorative" val="1"/>
              </a:ext>
            </a:extLst>
          </p:cNvPr>
          <p:cNvGrpSpPr/>
          <p:nvPr/>
        </p:nvGrpSpPr>
        <p:grpSpPr>
          <a:xfrm>
            <a:off x="361353" y="288150"/>
            <a:ext cx="1128904" cy="1128904"/>
            <a:chOff x="337783" y="462953"/>
            <a:chExt cx="1128904" cy="1128904"/>
          </a:xfrm>
        </p:grpSpPr>
        <p:sp>
          <p:nvSpPr>
            <p:cNvPr id="10" name="Freeform 13">
              <a:extLst>
                <a:ext uri="{FF2B5EF4-FFF2-40B4-BE49-F238E27FC236}">
                  <a16:creationId xmlns:a16="http://schemas.microsoft.com/office/drawing/2014/main" id="{AF9D916A-18FA-1134-4AE0-1DBB6CB56EC1}"/>
                </a:ext>
              </a:extLst>
            </p:cNvPr>
            <p:cNvSpPr/>
            <p:nvPr/>
          </p:nvSpPr>
          <p:spPr>
            <a:xfrm>
              <a:off x="370023" y="982407"/>
              <a:ext cx="1050866" cy="344893"/>
            </a:xfrm>
            <a:custGeom>
              <a:avLst/>
              <a:gdLst/>
              <a:ahLst/>
              <a:cxnLst/>
              <a:rect l="l" t="t" r="r" b="b"/>
              <a:pathLst>
                <a:path w="1341367" h="1180753">
                  <a:moveTo>
                    <a:pt x="17830" y="0"/>
                  </a:moveTo>
                  <a:lnTo>
                    <a:pt x="1323537" y="0"/>
                  </a:lnTo>
                  <a:cubicBezTo>
                    <a:pt x="1333384" y="0"/>
                    <a:pt x="1341367" y="7983"/>
                    <a:pt x="1341367" y="17830"/>
                  </a:cubicBezTo>
                  <a:lnTo>
                    <a:pt x="1341367" y="1162923"/>
                  </a:lnTo>
                  <a:cubicBezTo>
                    <a:pt x="1341367" y="1167652"/>
                    <a:pt x="1339488" y="1172187"/>
                    <a:pt x="1336145" y="1175531"/>
                  </a:cubicBezTo>
                  <a:cubicBezTo>
                    <a:pt x="1332801" y="1178875"/>
                    <a:pt x="1328266" y="1180753"/>
                    <a:pt x="1323537" y="1180753"/>
                  </a:cubicBezTo>
                  <a:lnTo>
                    <a:pt x="17830" y="1180753"/>
                  </a:lnTo>
                  <a:cubicBezTo>
                    <a:pt x="7983" y="1180753"/>
                    <a:pt x="0" y="1172771"/>
                    <a:pt x="0" y="1162923"/>
                  </a:cubicBezTo>
                  <a:lnTo>
                    <a:pt x="0" y="17830"/>
                  </a:lnTo>
                  <a:cubicBezTo>
                    <a:pt x="0" y="7983"/>
                    <a:pt x="7983" y="0"/>
                    <a:pt x="17830" y="0"/>
                  </a:cubicBezTo>
                  <a:close/>
                </a:path>
              </a:pathLst>
            </a:custGeom>
            <a:noFill/>
            <a:ln w="38100" cap="sq">
              <a:noFill/>
              <a:prstDash val="solid"/>
              <a:miter/>
            </a:ln>
          </p:spPr>
          <p:txBody>
            <a:bodyPr anchor="ctr"/>
            <a:lstStyle/>
            <a:p>
              <a:pPr marL="0" marR="0" lvl="0" indent="0" algn="ctr" defTabSz="293431"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a:ln>
                    <a:noFill/>
                  </a:ln>
                  <a:solidFill>
                    <a:srgbClr val="14B4A3"/>
                  </a:solidFill>
                  <a:effectLst/>
                  <a:uLnTx/>
                  <a:uFillTx/>
                  <a:latin typeface="Avenir Next" panose="020B0503020202020204" pitchFamily="34" charset="0"/>
                  <a:ea typeface="+mn-ea"/>
                  <a:cs typeface="+mn-cs"/>
                </a:rPr>
                <a:t>VÆRKTØJ</a:t>
              </a:r>
              <a:endParaRPr kumimoji="0" lang="da-DK" sz="900" b="0" i="0" u="none" strike="noStrike" kern="1200" cap="none" spc="0" normalizeH="0" baseline="0" noProof="0">
                <a:ln>
                  <a:noFill/>
                </a:ln>
                <a:solidFill>
                  <a:srgbClr val="14B4A3"/>
                </a:solidFill>
                <a:effectLst/>
                <a:uLnTx/>
                <a:uFillTx/>
                <a:latin typeface="Avenir Next" panose="020B0503020202020204" pitchFamily="34" charset="0"/>
                <a:ea typeface="+mn-ea"/>
                <a:cs typeface="+mn-cs"/>
              </a:endParaRPr>
            </a:p>
          </p:txBody>
        </p:sp>
        <p:pic>
          <p:nvPicPr>
            <p:cNvPr id="14" name="Grafik 13" descr="Lommekniv kontur">
              <a:extLst>
                <a:ext uri="{FF2B5EF4-FFF2-40B4-BE49-F238E27FC236}">
                  <a16:creationId xmlns:a16="http://schemas.microsoft.com/office/drawing/2014/main" id="{149AC451-579C-B606-B9F0-FC7A8B7C6B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783" y="462953"/>
              <a:ext cx="1128904" cy="1128904"/>
            </a:xfrm>
            <a:prstGeom prst="rect">
              <a:avLst/>
            </a:prstGeom>
          </p:spPr>
        </p:pic>
      </p:grpSp>
    </p:spTree>
    <p:extLst>
      <p:ext uri="{BB962C8B-B14F-4D97-AF65-F5344CB8AC3E}">
        <p14:creationId xmlns:p14="http://schemas.microsoft.com/office/powerpoint/2010/main" val="40347889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7030A0">
            <a:alpha val="10000"/>
          </a:srgbClr>
        </a:solid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E4AA6A0A-4CB2-C205-B47E-4536B711FDB3}"/>
              </a:ext>
            </a:extLst>
          </p:cNvPr>
          <p:cNvSpPr>
            <a:spLocks noGrp="1"/>
          </p:cNvSpPr>
          <p:nvPr>
            <p:ph type="title"/>
          </p:nvPr>
        </p:nvSpPr>
        <p:spPr>
          <a:xfrm>
            <a:off x="342352" y="423583"/>
            <a:ext cx="10571803" cy="707886"/>
          </a:xfrm>
        </p:spPr>
        <p:txBody>
          <a:bodyPr>
            <a:normAutofit fontScale="90000"/>
          </a:bodyPr>
          <a:lstStyle/>
          <a:p>
            <a:pPr>
              <a:lnSpc>
                <a:spcPct val="100000"/>
              </a:lnSpc>
            </a:pPr>
            <a:r>
              <a:rPr lang="da-DK" sz="1600" b="0">
                <a:solidFill>
                  <a:srgbClr val="000000"/>
                </a:solidFill>
                <a:latin typeface="Avenir Next"/>
              </a:rPr>
              <a:t>Vejledning: </a:t>
            </a:r>
            <a:br>
              <a:rPr lang="da-DK" sz="1600" b="0">
                <a:latin typeface="Avenir Next"/>
              </a:rPr>
            </a:br>
            <a:r>
              <a:rPr lang="da-DK" sz="2900">
                <a:latin typeface="Avenir Next"/>
              </a:rPr>
              <a:t>Værktøj 5: Med</a:t>
            </a:r>
            <a:r>
              <a:rPr lang="da-DK" sz="2900" b="1">
                <a:latin typeface="Avenir Next"/>
              </a:rPr>
              <a:t> </a:t>
            </a:r>
            <a:r>
              <a:rPr lang="da-DK" sz="2900">
                <a:latin typeface="Avenir Next"/>
              </a:rPr>
              <a:t>eller </a:t>
            </a:r>
            <a:r>
              <a:rPr lang="da-DK" sz="2900" b="1">
                <a:latin typeface="Avenir Next"/>
              </a:rPr>
              <a:t>uden AI</a:t>
            </a:r>
            <a:r>
              <a:rPr lang="da-DK" sz="2900">
                <a:latin typeface="Avenir Next"/>
              </a:rPr>
              <a:t> – fordele og ulemper</a:t>
            </a:r>
            <a:endParaRPr lang="da-DK" b="1">
              <a:latin typeface="Avenir Next"/>
            </a:endParaRPr>
          </a:p>
        </p:txBody>
      </p:sp>
      <p:sp>
        <p:nvSpPr>
          <p:cNvPr id="10" name="Pladsholder til indhold 2">
            <a:extLst>
              <a:ext uri="{FF2B5EF4-FFF2-40B4-BE49-F238E27FC236}">
                <a16:creationId xmlns:a16="http://schemas.microsoft.com/office/drawing/2014/main" id="{9494E888-A54E-BE23-E1E8-AEFAE2118435}"/>
              </a:ext>
            </a:extLst>
          </p:cNvPr>
          <p:cNvSpPr txBox="1">
            <a:spLocks/>
          </p:cNvSpPr>
          <p:nvPr/>
        </p:nvSpPr>
        <p:spPr>
          <a:xfrm>
            <a:off x="987656" y="1388632"/>
            <a:ext cx="1981258" cy="458189"/>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b="1">
                <a:solidFill>
                  <a:srgbClr val="7030A0"/>
                </a:solidFill>
                <a:latin typeface="Avenir Next"/>
              </a:rPr>
              <a:t>Formål</a:t>
            </a:r>
            <a:endParaRPr lang="da-DK" sz="1400" b="1">
              <a:solidFill>
                <a:srgbClr val="7030A0"/>
              </a:solidFill>
              <a:latin typeface="Avenir Next" panose="020B0503020202020204" pitchFamily="34" charset="0"/>
            </a:endParaRPr>
          </a:p>
        </p:txBody>
      </p:sp>
      <p:sp>
        <p:nvSpPr>
          <p:cNvPr id="12" name="Pladsholder til indhold 2">
            <a:extLst>
              <a:ext uri="{FF2B5EF4-FFF2-40B4-BE49-F238E27FC236}">
                <a16:creationId xmlns:a16="http://schemas.microsoft.com/office/drawing/2014/main" id="{AFEDABB9-EDFA-2FD9-D294-9478FB7DDC58}"/>
              </a:ext>
            </a:extLst>
          </p:cNvPr>
          <p:cNvSpPr>
            <a:spLocks noGrp="1"/>
          </p:cNvSpPr>
          <p:nvPr>
            <p:ph idx="1"/>
          </p:nvPr>
        </p:nvSpPr>
        <p:spPr>
          <a:xfrm>
            <a:off x="451383" y="1264700"/>
            <a:ext cx="3382479" cy="2380931"/>
          </a:xfrm>
        </p:spPr>
        <p:txBody>
          <a:bodyPr vert="horz" lIns="91440" tIns="45720" rIns="91440" bIns="45720" rtlCol="0" anchor="t">
            <a:noAutofit/>
          </a:bodyPr>
          <a:lstStyle/>
          <a:p>
            <a:pPr marL="457200" lvl="1" indent="0">
              <a:lnSpc>
                <a:spcPct val="100000"/>
              </a:lnSpc>
              <a:buNone/>
            </a:pPr>
            <a:r>
              <a:rPr lang="da-DK" sz="1200" b="1">
                <a:solidFill>
                  <a:srgbClr val="0295A9"/>
                </a:solidFill>
                <a:latin typeface="Avenir Next"/>
              </a:rPr>
              <a:t> </a:t>
            </a:r>
          </a:p>
          <a:p>
            <a:pPr marL="457200" lvl="1" indent="0">
              <a:lnSpc>
                <a:spcPct val="100000"/>
              </a:lnSpc>
              <a:buNone/>
            </a:pPr>
            <a:endParaRPr lang="da-DK" sz="1200" b="1">
              <a:solidFill>
                <a:srgbClr val="0295A9"/>
              </a:solidFill>
              <a:ea typeface="Times New Roman" panose="02020603050405020304" pitchFamily="18" charset="0"/>
              <a:cs typeface="Times New Roman"/>
            </a:endParaRPr>
          </a:p>
          <a:p>
            <a:pPr marL="171450" indent="-171450">
              <a:lnSpc>
                <a:spcPct val="100000"/>
              </a:lnSpc>
            </a:pPr>
            <a:r>
              <a:rPr lang="da-DK" sz="1200">
                <a:latin typeface="Avenir Next"/>
                <a:ea typeface="Times New Roman" panose="02020603050405020304" pitchFamily="18" charset="0"/>
                <a:cs typeface="Times New Roman"/>
              </a:rPr>
              <a:t>At</a:t>
            </a:r>
            <a:r>
              <a:rPr lang="da-DK" sz="1200">
                <a:effectLst/>
                <a:latin typeface="Avenir Next"/>
                <a:ea typeface="Times New Roman" panose="02020603050405020304" pitchFamily="18" charset="0"/>
                <a:cs typeface="Times New Roman"/>
              </a:rPr>
              <a:t> </a:t>
            </a:r>
            <a:r>
              <a:rPr lang="da-DK" sz="1200">
                <a:latin typeface="Avenir Next"/>
                <a:ea typeface="Times New Roman" panose="02020603050405020304" pitchFamily="18" charset="0"/>
                <a:cs typeface="Times New Roman"/>
              </a:rPr>
              <a:t>skabe et fælles overblik over, hvilke</a:t>
            </a:r>
            <a:r>
              <a:rPr lang="da-DK" sz="1200">
                <a:effectLst/>
                <a:latin typeface="Avenir Next"/>
                <a:ea typeface="Times New Roman" panose="02020603050405020304" pitchFamily="18" charset="0"/>
                <a:cs typeface="Times New Roman"/>
              </a:rPr>
              <a:t> forandringer AI vil skabe for jer.</a:t>
            </a:r>
          </a:p>
          <a:p>
            <a:pPr marL="171450" indent="-171450">
              <a:lnSpc>
                <a:spcPct val="100000"/>
              </a:lnSpc>
            </a:pPr>
            <a:r>
              <a:rPr lang="da-DK" sz="1200">
                <a:latin typeface="Avenir Next"/>
                <a:ea typeface="Times New Roman" panose="02020603050405020304" pitchFamily="18" charset="0"/>
                <a:cs typeface="Times New Roman"/>
              </a:rPr>
              <a:t>At vurdere, hvordan kerneopgaven, organisationen og den enkelte påvirkes af AI, og hvad man risikerer at miste. </a:t>
            </a:r>
          </a:p>
          <a:p>
            <a:pPr marL="171450" indent="-171450">
              <a:lnSpc>
                <a:spcPct val="100000"/>
              </a:lnSpc>
            </a:pPr>
            <a:r>
              <a:rPr lang="da-DK" sz="1200">
                <a:latin typeface="Avenir Next"/>
                <a:ea typeface="Times New Roman" panose="02020603050405020304" pitchFamily="18" charset="0"/>
                <a:cs typeface="Times New Roman"/>
              </a:rPr>
              <a:t>At opstille tiltag, der kan mindske modstand mod og øge udbytte af en AI-forandring.</a:t>
            </a:r>
            <a:endParaRPr lang="da-DK" sz="1200" b="1">
              <a:latin typeface="Avenir Next"/>
              <a:cs typeface="Times New Roman"/>
            </a:endParaRPr>
          </a:p>
          <a:p>
            <a:pPr marL="0" indent="0">
              <a:lnSpc>
                <a:spcPct val="100000"/>
              </a:lnSpc>
              <a:buNone/>
            </a:pPr>
            <a:endParaRPr lang="da-DK" sz="1200">
              <a:effectLst/>
              <a:ea typeface="Times New Roman" panose="02020603050405020304" pitchFamily="18" charset="0"/>
              <a:cs typeface="Times New Roman" panose="02020603050405020304" pitchFamily="18" charset="0"/>
            </a:endParaRPr>
          </a:p>
        </p:txBody>
      </p:sp>
      <p:sp>
        <p:nvSpPr>
          <p:cNvPr id="55" name="Tekstfelt 54">
            <a:extLst>
              <a:ext uri="{FF2B5EF4-FFF2-40B4-BE49-F238E27FC236}">
                <a16:creationId xmlns:a16="http://schemas.microsoft.com/office/drawing/2014/main" id="{B0A5CDD7-5482-A4CC-7B30-1CFC49443D79}"/>
              </a:ext>
            </a:extLst>
          </p:cNvPr>
          <p:cNvSpPr txBox="1"/>
          <p:nvPr/>
        </p:nvSpPr>
        <p:spPr>
          <a:xfrm>
            <a:off x="987656" y="3865569"/>
            <a:ext cx="1626042" cy="307777"/>
          </a:xfrm>
          <a:prstGeom prst="rect">
            <a:avLst/>
          </a:prstGeom>
          <a:noFill/>
        </p:spPr>
        <p:txBody>
          <a:bodyPr wrap="square">
            <a:spAutoFit/>
          </a:bodyPr>
          <a:lstStyle/>
          <a:p>
            <a:r>
              <a:rPr lang="da-DK" sz="1400" b="1">
                <a:solidFill>
                  <a:srgbClr val="7030A0"/>
                </a:solidFill>
                <a:latin typeface="Avenir Next" panose="020B0503020202020204" pitchFamily="34" charset="0"/>
              </a:rPr>
              <a:t>Anvendelse</a:t>
            </a:r>
            <a:endParaRPr lang="da-DK" sz="1400">
              <a:solidFill>
                <a:srgbClr val="7030A0"/>
              </a:solidFill>
            </a:endParaRPr>
          </a:p>
        </p:txBody>
      </p:sp>
      <p:sp>
        <p:nvSpPr>
          <p:cNvPr id="13" name="Tekstfelt 12">
            <a:extLst>
              <a:ext uri="{FF2B5EF4-FFF2-40B4-BE49-F238E27FC236}">
                <a16:creationId xmlns:a16="http://schemas.microsoft.com/office/drawing/2014/main" id="{E1AF85DF-3C37-B5CF-17BC-572CB8F9D697}"/>
              </a:ext>
            </a:extLst>
          </p:cNvPr>
          <p:cNvSpPr txBox="1"/>
          <p:nvPr/>
        </p:nvSpPr>
        <p:spPr>
          <a:xfrm>
            <a:off x="443475" y="4094022"/>
            <a:ext cx="2855838" cy="2308324"/>
          </a:xfrm>
          <a:prstGeom prst="rect">
            <a:avLst/>
          </a:prstGeom>
          <a:noFill/>
        </p:spPr>
        <p:txBody>
          <a:bodyPr wrap="square" lIns="91440" tIns="45720" rIns="91440" bIns="45720" anchor="t">
            <a:spAutoFit/>
          </a:bodyPr>
          <a:lstStyle/>
          <a:p>
            <a:endParaRPr lang="da-DK" sz="1200" b="1">
              <a:latin typeface="Avenir Next" panose="020B0503020202020204" pitchFamily="34" charset="0"/>
            </a:endParaRPr>
          </a:p>
          <a:p>
            <a:r>
              <a:rPr lang="da-DK" sz="1200" b="1"/>
              <a:t>Målgruppe – operationelle niveau </a:t>
            </a:r>
            <a:r>
              <a:rPr lang="da-DK" sz="1200">
                <a:latin typeface="Avenir Next" panose="020B0503020202020204" pitchFamily="34" charset="0"/>
              </a:rPr>
              <a:t>: Ledere og medarbejdere</a:t>
            </a:r>
            <a:br>
              <a:rPr lang="da-DK" sz="1200">
                <a:latin typeface="Avenir Next" panose="020B0503020202020204" pitchFamily="34" charset="0"/>
              </a:rPr>
            </a:br>
            <a:endParaRPr lang="da-DK" sz="1200">
              <a:latin typeface="Avenir Next" panose="020B0503020202020204" pitchFamily="34" charset="0"/>
            </a:endParaRPr>
          </a:p>
          <a:p>
            <a:r>
              <a:rPr lang="da-DK" sz="1200" b="1">
                <a:latin typeface="Avenir Next" panose="020B0503020202020204" pitchFamily="34" charset="0"/>
              </a:rPr>
              <a:t>Anledning</a:t>
            </a:r>
            <a:r>
              <a:rPr lang="da-DK" sz="1200">
                <a:latin typeface="Avenir Next" panose="020B0503020202020204" pitchFamily="34" charset="0"/>
              </a:rPr>
              <a:t>: Personalemøde, ledermøde, MED-udvalgsmøde, workshop</a:t>
            </a:r>
          </a:p>
          <a:p>
            <a:br>
              <a:rPr lang="da-DK" sz="1200" b="1">
                <a:latin typeface="Avenir Next" panose="020B0503020202020204" pitchFamily="34" charset="0"/>
              </a:rPr>
            </a:br>
            <a:r>
              <a:rPr lang="da-DK" sz="1200" b="1">
                <a:latin typeface="Avenir Next" panose="020B0503020202020204" pitchFamily="34" charset="0"/>
              </a:rPr>
              <a:t>Tid</a:t>
            </a:r>
            <a:r>
              <a:rPr lang="da-DK" sz="1200">
                <a:latin typeface="Avenir Next" panose="020B0503020202020204" pitchFamily="34" charset="0"/>
              </a:rPr>
              <a:t>: 30-60 minutter ved første udfyldelse. Kan være relevant at genbesøge senere. </a:t>
            </a:r>
            <a:endParaRPr lang="en-US" sz="1200">
              <a:latin typeface="Avenir Next" panose="020B0503020202020204" pitchFamily="34" charset="0"/>
            </a:endParaRPr>
          </a:p>
          <a:p>
            <a:endParaRPr lang="da-DK" sz="1200">
              <a:latin typeface="Avenir Next" panose="020B0503020202020204" pitchFamily="34" charset="0"/>
            </a:endParaRPr>
          </a:p>
        </p:txBody>
      </p:sp>
      <p:sp>
        <p:nvSpPr>
          <p:cNvPr id="4" name="Rektangel 3">
            <a:extLst>
              <a:ext uri="{FF2B5EF4-FFF2-40B4-BE49-F238E27FC236}">
                <a16:creationId xmlns:a16="http://schemas.microsoft.com/office/drawing/2014/main" id="{B9525788-337F-F496-11BD-D8C674379903}"/>
              </a:ext>
              <a:ext uri="{C183D7F6-B498-43B3-948B-1728B52AA6E4}">
                <adec:decorative xmlns:adec="http://schemas.microsoft.com/office/drawing/2017/decorative" val="1"/>
              </a:ext>
            </a:extLst>
          </p:cNvPr>
          <p:cNvSpPr/>
          <p:nvPr/>
        </p:nvSpPr>
        <p:spPr>
          <a:xfrm>
            <a:off x="3775843" y="1358429"/>
            <a:ext cx="4639052" cy="5501528"/>
          </a:xfrm>
          <a:prstGeom prst="rect">
            <a:avLst/>
          </a:prstGeom>
          <a:solidFill>
            <a:srgbClr val="7030A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17" name="Pladsholder til indhold 2">
            <a:extLst>
              <a:ext uri="{FF2B5EF4-FFF2-40B4-BE49-F238E27FC236}">
                <a16:creationId xmlns:a16="http://schemas.microsoft.com/office/drawing/2014/main" id="{DA5CB488-6B4C-9124-BBC8-3DF878DC2404}"/>
              </a:ext>
            </a:extLst>
          </p:cNvPr>
          <p:cNvSpPr txBox="1">
            <a:spLocks/>
          </p:cNvSpPr>
          <p:nvPr/>
        </p:nvSpPr>
        <p:spPr>
          <a:xfrm>
            <a:off x="4460151" y="1552998"/>
            <a:ext cx="2546985" cy="46396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b="1">
                <a:solidFill>
                  <a:srgbClr val="FDF4EE"/>
                </a:solidFill>
                <a:latin typeface="Avenir Next" panose="020B0503020202020204" pitchFamily="34" charset="0"/>
              </a:rPr>
              <a:t>Værktøjet trin for trin</a:t>
            </a:r>
          </a:p>
        </p:txBody>
      </p:sp>
      <p:sp>
        <p:nvSpPr>
          <p:cNvPr id="9" name="Pladsholder til indhold 2">
            <a:extLst>
              <a:ext uri="{FF2B5EF4-FFF2-40B4-BE49-F238E27FC236}">
                <a16:creationId xmlns:a16="http://schemas.microsoft.com/office/drawing/2014/main" id="{B0542949-F666-B537-7461-BE8B5DB6F34E}"/>
              </a:ext>
            </a:extLst>
          </p:cNvPr>
          <p:cNvSpPr txBox="1">
            <a:spLocks/>
          </p:cNvSpPr>
          <p:nvPr/>
        </p:nvSpPr>
        <p:spPr>
          <a:xfrm>
            <a:off x="4203091" y="2092286"/>
            <a:ext cx="3776671" cy="3678716"/>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AutoNum type="arabicPeriod"/>
            </a:pPr>
            <a:r>
              <a:rPr lang="da-DK" sz="1200">
                <a:solidFill>
                  <a:srgbClr val="FCF4ED"/>
                </a:solidFill>
                <a:ea typeface="+mn-lt"/>
                <a:cs typeface="+mn-lt"/>
              </a:rPr>
              <a:t>Print værktøjet ud eller udfyldt det digitalt </a:t>
            </a:r>
            <a:endParaRPr lang="da-DK" sz="1200">
              <a:solidFill>
                <a:srgbClr val="000000"/>
              </a:solidFill>
              <a:latin typeface="Avenir Next"/>
            </a:endParaRPr>
          </a:p>
          <a:p>
            <a:pPr>
              <a:buAutoNum type="arabicPeriod"/>
            </a:pPr>
            <a:r>
              <a:rPr lang="da-DK" sz="1200">
                <a:solidFill>
                  <a:srgbClr val="FCF4ED"/>
                </a:solidFill>
                <a:latin typeface="Avenir Next"/>
              </a:rPr>
              <a:t>Vælg, om I vil fokusere på en specifik opgave/arbejdsgang el. en konkret AI-løsning.</a:t>
            </a:r>
            <a:endParaRPr lang="da-DK" sz="1200">
              <a:solidFill>
                <a:srgbClr val="000000"/>
              </a:solidFill>
              <a:latin typeface="Avenir Next"/>
            </a:endParaRPr>
          </a:p>
          <a:p>
            <a:pPr>
              <a:buAutoNum type="arabicPeriod"/>
            </a:pPr>
            <a:r>
              <a:rPr lang="da-DK" sz="1200">
                <a:solidFill>
                  <a:srgbClr val="FCF4ED"/>
                </a:solidFill>
                <a:latin typeface="Avenir Next"/>
              </a:rPr>
              <a:t>Bed deltagerne om at udfylde alle fire søjler i skemaet: Hvad er henholdsvis fordele og ulemper ved den nuværende opgaveløsning og en fremtidig opgaveløsning med AI.</a:t>
            </a:r>
            <a:br>
              <a:rPr lang="da-DK" sz="1200">
                <a:latin typeface="Avenir Next" panose="020B0503020202020204" pitchFamily="34" charset="0"/>
              </a:rPr>
            </a:br>
            <a:br>
              <a:rPr lang="da-DK" sz="1200">
                <a:latin typeface="Avenir Next" panose="020B0503020202020204" pitchFamily="34" charset="0"/>
              </a:rPr>
            </a:br>
            <a:r>
              <a:rPr lang="da-DK" sz="1200" i="1">
                <a:solidFill>
                  <a:srgbClr val="FCF4ED"/>
                </a:solidFill>
                <a:latin typeface="Avenir Next"/>
              </a:rPr>
              <a:t>Skemaet kan udfyldes individuelt eller i mindre grupper. Det er også muligt at bede deltagerne udfylde skemaet på forhånd. </a:t>
            </a:r>
          </a:p>
          <a:p>
            <a:pPr>
              <a:buAutoNum type="arabicPeriod"/>
            </a:pPr>
            <a:r>
              <a:rPr lang="da-DK" sz="1200">
                <a:solidFill>
                  <a:srgbClr val="FCF4ED"/>
                </a:solidFill>
                <a:latin typeface="Avenir Next"/>
              </a:rPr>
              <a:t>Hav en fælles dialog om, hvorvidt fordelene i fremtiden opvejer ulemperne. Drøft, om I er klar til at give slip på de fordele, der er i dag. </a:t>
            </a:r>
            <a:br>
              <a:rPr lang="da-DK" sz="1200">
                <a:latin typeface="Avenir Next" panose="020B0503020202020204" pitchFamily="34" charset="0"/>
              </a:rPr>
            </a:br>
            <a:br>
              <a:rPr lang="da-DK" sz="1200">
                <a:latin typeface="Avenir Next" panose="020B0503020202020204" pitchFamily="34" charset="0"/>
              </a:rPr>
            </a:br>
            <a:r>
              <a:rPr lang="da-DK" sz="1200" i="1">
                <a:solidFill>
                  <a:srgbClr val="FCF4ED"/>
                </a:solidFill>
                <a:latin typeface="Avenir Next"/>
              </a:rPr>
              <a:t>Husk at stille nysgerrige spørgsmål til hinandens perspektiver</a:t>
            </a:r>
          </a:p>
          <a:p>
            <a:pPr>
              <a:buAutoNum type="arabicPeriod"/>
            </a:pPr>
            <a:r>
              <a:rPr lang="da-DK" sz="1200">
                <a:solidFill>
                  <a:srgbClr val="FCF4ED"/>
                </a:solidFill>
                <a:latin typeface="Avenir Next"/>
              </a:rPr>
              <a:t>Sammenfat jeres dialog i et fælles, udfyldt skema.</a:t>
            </a:r>
          </a:p>
          <a:p>
            <a:pPr>
              <a:buAutoNum type="arabicPeriod"/>
            </a:pPr>
            <a:r>
              <a:rPr lang="da-DK" sz="1200">
                <a:solidFill>
                  <a:srgbClr val="FCF4ED"/>
                </a:solidFill>
                <a:latin typeface="Avenir Next"/>
              </a:rPr>
              <a:t>Brug det udfyldte skema til at vurdere, om AI skal tages i brug – og i givet fald til at tilrettelægge den videre proces og kommunikation internt og eksternt. </a:t>
            </a:r>
            <a:endParaRPr lang="da-DK" sz="1200">
              <a:latin typeface="Avenir Next"/>
            </a:endParaRPr>
          </a:p>
        </p:txBody>
      </p:sp>
      <p:sp>
        <p:nvSpPr>
          <p:cNvPr id="37" name="Pladsholder til indhold 2">
            <a:extLst>
              <a:ext uri="{FF2B5EF4-FFF2-40B4-BE49-F238E27FC236}">
                <a16:creationId xmlns:a16="http://schemas.microsoft.com/office/drawing/2014/main" id="{9F0BC2B7-8AC2-AD05-CBFB-E35A0801BFD4}"/>
              </a:ext>
            </a:extLst>
          </p:cNvPr>
          <p:cNvSpPr txBox="1">
            <a:spLocks/>
          </p:cNvSpPr>
          <p:nvPr/>
        </p:nvSpPr>
        <p:spPr>
          <a:xfrm>
            <a:off x="8743901" y="1494677"/>
            <a:ext cx="3025793" cy="458189"/>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b="1">
                <a:solidFill>
                  <a:srgbClr val="7030A0"/>
                </a:solidFill>
                <a:latin typeface="Avenir Next"/>
              </a:rPr>
              <a:t>Faciliteringstips</a:t>
            </a:r>
            <a:endParaRPr lang="da-DK" sz="1400" b="1">
              <a:solidFill>
                <a:srgbClr val="7030A0"/>
              </a:solidFill>
              <a:latin typeface="Avenir Next" panose="020B0503020202020204" pitchFamily="34" charset="0"/>
            </a:endParaRPr>
          </a:p>
        </p:txBody>
      </p:sp>
      <p:sp>
        <p:nvSpPr>
          <p:cNvPr id="27" name="Pladsholder til indhold 2">
            <a:extLst>
              <a:ext uri="{FF2B5EF4-FFF2-40B4-BE49-F238E27FC236}">
                <a16:creationId xmlns:a16="http://schemas.microsoft.com/office/drawing/2014/main" id="{74A17E62-F4A2-01D7-EE99-4BD840797AF9}"/>
              </a:ext>
            </a:extLst>
          </p:cNvPr>
          <p:cNvSpPr txBox="1">
            <a:spLocks/>
          </p:cNvSpPr>
          <p:nvPr/>
        </p:nvSpPr>
        <p:spPr>
          <a:xfrm>
            <a:off x="8740542" y="2003113"/>
            <a:ext cx="2925830" cy="2461092"/>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200">
                <a:latin typeface="Avenir Next" panose="020B0503020202020204" pitchFamily="34" charset="0"/>
                <a:ea typeface="Times New Roman" panose="02020603050405020304" pitchFamily="18" charset="0"/>
                <a:cs typeface="Times New Roman"/>
              </a:rPr>
              <a:t>Der vil altid være både fordele og ulemper i begge scenarier. Giv plads til en nuanceret dialog om både muligheder og bekymringer, og tal åbent om det, man som medarbejder og leder mister.</a:t>
            </a:r>
            <a:endParaRPr lang="da-DK" sz="1200">
              <a:latin typeface="Avenir Next" panose="020B0503020202020204" pitchFamily="34" charset="0"/>
            </a:endParaRPr>
          </a:p>
          <a:p>
            <a:pPr>
              <a:lnSpc>
                <a:spcPct val="100000"/>
              </a:lnSpc>
            </a:pPr>
            <a:r>
              <a:rPr lang="da-DK" sz="1200">
                <a:latin typeface="Avenir Next" panose="020B0503020202020204" pitchFamily="34" charset="0"/>
                <a:ea typeface="Times New Roman" panose="02020603050405020304" pitchFamily="18" charset="0"/>
                <a:cs typeface="Times New Roman"/>
              </a:rPr>
              <a:t>Nogle vil fokusere på fordelene i fremtiden, mens andre vil fokusere på de fordele, de har i dag. Spørg ind til, om fordelene opvejer ulemperne, og hvordan fordelene i nutiden kan tages med ind i fremtiden?</a:t>
            </a:r>
          </a:p>
          <a:p>
            <a:pPr marL="0" indent="0">
              <a:lnSpc>
                <a:spcPct val="100000"/>
              </a:lnSpc>
              <a:buNone/>
            </a:pPr>
            <a:r>
              <a:rPr lang="da-DK" sz="1200" b="1">
                <a:latin typeface="Avenir Next" panose="020B0503020202020204" pitchFamily="34" charset="0"/>
              </a:rPr>
              <a:t>Variation: </a:t>
            </a:r>
            <a:r>
              <a:rPr lang="da-DK" sz="1200">
                <a:latin typeface="Avenir Next" panose="020B0503020202020204" pitchFamily="34" charset="0"/>
              </a:rPr>
              <a:t>Værktøjet kan også bruges til at fokusere på fordele og ulemper specifikt for borgerne eller andre grupper.</a:t>
            </a:r>
          </a:p>
        </p:txBody>
      </p:sp>
      <p:sp>
        <p:nvSpPr>
          <p:cNvPr id="2" name="Pladsholder til indhold 1">
            <a:extLst>
              <a:ext uri="{FF2B5EF4-FFF2-40B4-BE49-F238E27FC236}">
                <a16:creationId xmlns:a16="http://schemas.microsoft.com/office/drawing/2014/main" id="{6BFB4020-343D-849F-EBEC-8A528C3A3B01}"/>
              </a:ext>
              <a:ext uri="{C183D7F6-B498-43B3-948B-1728B52AA6E4}">
                <adec:decorative xmlns:adec="http://schemas.microsoft.com/office/drawing/2017/decorative" val="1"/>
              </a:ext>
            </a:extLst>
          </p:cNvPr>
          <p:cNvSpPr txBox="1">
            <a:spLocks/>
          </p:cNvSpPr>
          <p:nvPr/>
        </p:nvSpPr>
        <p:spPr>
          <a:xfrm>
            <a:off x="11773710" y="6565900"/>
            <a:ext cx="466510" cy="3931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47</a:t>
            </a:fld>
            <a:endParaRPr lang="da-DK" sz="1200"/>
          </a:p>
        </p:txBody>
      </p:sp>
      <p:grpSp>
        <p:nvGrpSpPr>
          <p:cNvPr id="28" name="Grafik 26">
            <a:extLst>
              <a:ext uri="{FF2B5EF4-FFF2-40B4-BE49-F238E27FC236}">
                <a16:creationId xmlns:a16="http://schemas.microsoft.com/office/drawing/2014/main" id="{ECD63553-D309-02F5-37EB-396546E26B43}"/>
              </a:ext>
              <a:ext uri="{C183D7F6-B498-43B3-948B-1728B52AA6E4}">
                <adec:decorative xmlns:adec="http://schemas.microsoft.com/office/drawing/2017/decorative" val="1"/>
              </a:ext>
            </a:extLst>
          </p:cNvPr>
          <p:cNvGrpSpPr/>
          <p:nvPr/>
        </p:nvGrpSpPr>
        <p:grpSpPr>
          <a:xfrm>
            <a:off x="4055003" y="1528622"/>
            <a:ext cx="311186" cy="376575"/>
            <a:chOff x="5512578" y="1668450"/>
            <a:chExt cx="311186" cy="376575"/>
          </a:xfrm>
          <a:solidFill>
            <a:srgbClr val="F5EDE7"/>
          </a:solidFill>
        </p:grpSpPr>
        <p:sp>
          <p:nvSpPr>
            <p:cNvPr id="30" name="Kombinationstegning 29">
              <a:extLst>
                <a:ext uri="{FF2B5EF4-FFF2-40B4-BE49-F238E27FC236}">
                  <a16:creationId xmlns:a16="http://schemas.microsoft.com/office/drawing/2014/main" id="{1051BFDC-8E89-B9C4-3A18-A052A22C4F74}"/>
                </a:ext>
              </a:extLst>
            </p:cNvPr>
            <p:cNvSpPr/>
            <p:nvPr/>
          </p:nvSpPr>
          <p:spPr>
            <a:xfrm>
              <a:off x="5620443" y="1668450"/>
              <a:ext cx="203321" cy="202844"/>
            </a:xfrm>
            <a:custGeom>
              <a:avLst/>
              <a:gdLst>
                <a:gd name="connsiteX0" fmla="*/ 101661 w 203321"/>
                <a:gd name="connsiteY0" fmla="*/ 137457 h 202844"/>
                <a:gd name="connsiteX1" fmla="*/ 65865 w 203321"/>
                <a:gd name="connsiteY1" fmla="*/ 101661 h 202844"/>
                <a:gd name="connsiteX2" fmla="*/ 101661 w 203321"/>
                <a:gd name="connsiteY2" fmla="*/ 65865 h 202844"/>
                <a:gd name="connsiteX3" fmla="*/ 137457 w 203321"/>
                <a:gd name="connsiteY3" fmla="*/ 101661 h 202844"/>
                <a:gd name="connsiteX4" fmla="*/ 101661 w 203321"/>
                <a:gd name="connsiteY4" fmla="*/ 137457 h 202844"/>
                <a:gd name="connsiteX5" fmla="*/ 182321 w 203321"/>
                <a:gd name="connsiteY5" fmla="*/ 79229 h 202844"/>
                <a:gd name="connsiteX6" fmla="*/ 174685 w 203321"/>
                <a:gd name="connsiteY6" fmla="*/ 60615 h 202844"/>
                <a:gd name="connsiteX7" fmla="*/ 182321 w 203321"/>
                <a:gd name="connsiteY7" fmla="*/ 38183 h 202844"/>
                <a:gd name="connsiteX8" fmla="*/ 165139 w 203321"/>
                <a:gd name="connsiteY8" fmla="*/ 21000 h 202844"/>
                <a:gd name="connsiteX9" fmla="*/ 142707 w 203321"/>
                <a:gd name="connsiteY9" fmla="*/ 28637 h 202844"/>
                <a:gd name="connsiteX10" fmla="*/ 124093 w 203321"/>
                <a:gd name="connsiteY10" fmla="*/ 21000 h 202844"/>
                <a:gd name="connsiteX11" fmla="*/ 113593 w 203321"/>
                <a:gd name="connsiteY11" fmla="*/ 0 h 202844"/>
                <a:gd name="connsiteX12" fmla="*/ 89729 w 203321"/>
                <a:gd name="connsiteY12" fmla="*/ 0 h 202844"/>
                <a:gd name="connsiteX13" fmla="*/ 79229 w 203321"/>
                <a:gd name="connsiteY13" fmla="*/ 21000 h 202844"/>
                <a:gd name="connsiteX14" fmla="*/ 60615 w 203321"/>
                <a:gd name="connsiteY14" fmla="*/ 28637 h 202844"/>
                <a:gd name="connsiteX15" fmla="*/ 38183 w 203321"/>
                <a:gd name="connsiteY15" fmla="*/ 21000 h 202844"/>
                <a:gd name="connsiteX16" fmla="*/ 21000 w 203321"/>
                <a:gd name="connsiteY16" fmla="*/ 38183 h 202844"/>
                <a:gd name="connsiteX17" fmla="*/ 28637 w 203321"/>
                <a:gd name="connsiteY17" fmla="*/ 60615 h 202844"/>
                <a:gd name="connsiteX18" fmla="*/ 21000 w 203321"/>
                <a:gd name="connsiteY18" fmla="*/ 79229 h 202844"/>
                <a:gd name="connsiteX19" fmla="*/ 0 w 203321"/>
                <a:gd name="connsiteY19" fmla="*/ 89729 h 202844"/>
                <a:gd name="connsiteX20" fmla="*/ 0 w 203321"/>
                <a:gd name="connsiteY20" fmla="*/ 113593 h 202844"/>
                <a:gd name="connsiteX21" fmla="*/ 21000 w 203321"/>
                <a:gd name="connsiteY21" fmla="*/ 124093 h 202844"/>
                <a:gd name="connsiteX22" fmla="*/ 28637 w 203321"/>
                <a:gd name="connsiteY22" fmla="*/ 142707 h 202844"/>
                <a:gd name="connsiteX23" fmla="*/ 21000 w 203321"/>
                <a:gd name="connsiteY23" fmla="*/ 165139 h 202844"/>
                <a:gd name="connsiteX24" fmla="*/ 37705 w 203321"/>
                <a:gd name="connsiteY24" fmla="*/ 181844 h 202844"/>
                <a:gd name="connsiteX25" fmla="*/ 60137 w 203321"/>
                <a:gd name="connsiteY25" fmla="*/ 174208 h 202844"/>
                <a:gd name="connsiteX26" fmla="*/ 78751 w 203321"/>
                <a:gd name="connsiteY26" fmla="*/ 181844 h 202844"/>
                <a:gd name="connsiteX27" fmla="*/ 89252 w 203321"/>
                <a:gd name="connsiteY27" fmla="*/ 202845 h 202844"/>
                <a:gd name="connsiteX28" fmla="*/ 113116 w 203321"/>
                <a:gd name="connsiteY28" fmla="*/ 202845 h 202844"/>
                <a:gd name="connsiteX29" fmla="*/ 123616 w 203321"/>
                <a:gd name="connsiteY29" fmla="*/ 181844 h 202844"/>
                <a:gd name="connsiteX30" fmla="*/ 142230 w 203321"/>
                <a:gd name="connsiteY30" fmla="*/ 174208 h 202844"/>
                <a:gd name="connsiteX31" fmla="*/ 164662 w 203321"/>
                <a:gd name="connsiteY31" fmla="*/ 181844 h 202844"/>
                <a:gd name="connsiteX32" fmla="*/ 181844 w 203321"/>
                <a:gd name="connsiteY32" fmla="*/ 165139 h 202844"/>
                <a:gd name="connsiteX33" fmla="*/ 174208 w 203321"/>
                <a:gd name="connsiteY33" fmla="*/ 142707 h 202844"/>
                <a:gd name="connsiteX34" fmla="*/ 182321 w 203321"/>
                <a:gd name="connsiteY34" fmla="*/ 124093 h 202844"/>
                <a:gd name="connsiteX35" fmla="*/ 203322 w 203321"/>
                <a:gd name="connsiteY35" fmla="*/ 113593 h 202844"/>
                <a:gd name="connsiteX36" fmla="*/ 203322 w 203321"/>
                <a:gd name="connsiteY36" fmla="*/ 89729 h 202844"/>
                <a:gd name="connsiteX37" fmla="*/ 182321 w 203321"/>
                <a:gd name="connsiteY37" fmla="*/ 79229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321" h="202844">
                  <a:moveTo>
                    <a:pt x="101661" y="137457"/>
                  </a:moveTo>
                  <a:cubicBezTo>
                    <a:pt x="81615" y="137457"/>
                    <a:pt x="65865" y="121229"/>
                    <a:pt x="65865" y="101661"/>
                  </a:cubicBezTo>
                  <a:cubicBezTo>
                    <a:pt x="65865" y="82092"/>
                    <a:pt x="82092" y="65865"/>
                    <a:pt x="101661" y="65865"/>
                  </a:cubicBezTo>
                  <a:cubicBezTo>
                    <a:pt x="121707" y="65865"/>
                    <a:pt x="137457" y="82092"/>
                    <a:pt x="137457" y="101661"/>
                  </a:cubicBezTo>
                  <a:cubicBezTo>
                    <a:pt x="137457" y="121229"/>
                    <a:pt x="121229" y="137457"/>
                    <a:pt x="101661" y="137457"/>
                  </a:cubicBezTo>
                  <a:close/>
                  <a:moveTo>
                    <a:pt x="182321" y="79229"/>
                  </a:moveTo>
                  <a:cubicBezTo>
                    <a:pt x="180412" y="72547"/>
                    <a:pt x="178026" y="66342"/>
                    <a:pt x="174685" y="60615"/>
                  </a:cubicBezTo>
                  <a:lnTo>
                    <a:pt x="182321" y="38183"/>
                  </a:lnTo>
                  <a:lnTo>
                    <a:pt x="165139" y="21000"/>
                  </a:lnTo>
                  <a:lnTo>
                    <a:pt x="142707" y="28637"/>
                  </a:lnTo>
                  <a:cubicBezTo>
                    <a:pt x="136980" y="25296"/>
                    <a:pt x="130775" y="22910"/>
                    <a:pt x="124093" y="21000"/>
                  </a:cubicBezTo>
                  <a:lnTo>
                    <a:pt x="113593" y="0"/>
                  </a:lnTo>
                  <a:lnTo>
                    <a:pt x="89729" y="0"/>
                  </a:lnTo>
                  <a:lnTo>
                    <a:pt x="79229" y="21000"/>
                  </a:lnTo>
                  <a:cubicBezTo>
                    <a:pt x="72547" y="22910"/>
                    <a:pt x="66342" y="25296"/>
                    <a:pt x="60615" y="28637"/>
                  </a:cubicBezTo>
                  <a:lnTo>
                    <a:pt x="38183" y="21000"/>
                  </a:lnTo>
                  <a:lnTo>
                    <a:pt x="21000" y="38183"/>
                  </a:lnTo>
                  <a:lnTo>
                    <a:pt x="28637" y="60615"/>
                  </a:lnTo>
                  <a:cubicBezTo>
                    <a:pt x="25296" y="66342"/>
                    <a:pt x="22909" y="72547"/>
                    <a:pt x="21000" y="79229"/>
                  </a:cubicBezTo>
                  <a:lnTo>
                    <a:pt x="0" y="89729"/>
                  </a:lnTo>
                  <a:lnTo>
                    <a:pt x="0" y="113593"/>
                  </a:lnTo>
                  <a:lnTo>
                    <a:pt x="21000" y="124093"/>
                  </a:lnTo>
                  <a:cubicBezTo>
                    <a:pt x="22909" y="130775"/>
                    <a:pt x="25296" y="136980"/>
                    <a:pt x="28637" y="142707"/>
                  </a:cubicBezTo>
                  <a:lnTo>
                    <a:pt x="21000" y="165139"/>
                  </a:lnTo>
                  <a:lnTo>
                    <a:pt x="37705" y="181844"/>
                  </a:lnTo>
                  <a:lnTo>
                    <a:pt x="60137" y="174208"/>
                  </a:lnTo>
                  <a:cubicBezTo>
                    <a:pt x="65865" y="177549"/>
                    <a:pt x="72069" y="179935"/>
                    <a:pt x="78751" y="181844"/>
                  </a:cubicBezTo>
                  <a:lnTo>
                    <a:pt x="89252" y="202845"/>
                  </a:lnTo>
                  <a:lnTo>
                    <a:pt x="113116" y="202845"/>
                  </a:lnTo>
                  <a:lnTo>
                    <a:pt x="123616" y="181844"/>
                  </a:lnTo>
                  <a:cubicBezTo>
                    <a:pt x="130298" y="179935"/>
                    <a:pt x="136502" y="177549"/>
                    <a:pt x="142230" y="174208"/>
                  </a:cubicBezTo>
                  <a:lnTo>
                    <a:pt x="164662" y="181844"/>
                  </a:lnTo>
                  <a:lnTo>
                    <a:pt x="181844" y="165139"/>
                  </a:lnTo>
                  <a:lnTo>
                    <a:pt x="174208" y="142707"/>
                  </a:lnTo>
                  <a:cubicBezTo>
                    <a:pt x="177549" y="136980"/>
                    <a:pt x="180412" y="130298"/>
                    <a:pt x="182321" y="124093"/>
                  </a:cubicBezTo>
                  <a:lnTo>
                    <a:pt x="203322" y="113593"/>
                  </a:lnTo>
                  <a:lnTo>
                    <a:pt x="203322" y="89729"/>
                  </a:lnTo>
                  <a:lnTo>
                    <a:pt x="182321" y="79229"/>
                  </a:lnTo>
                  <a:close/>
                </a:path>
              </a:pathLst>
            </a:custGeom>
            <a:grpFill/>
            <a:ln w="4763" cap="flat">
              <a:noFill/>
              <a:prstDash val="solid"/>
              <a:miter/>
            </a:ln>
          </p:spPr>
          <p:txBody>
            <a:bodyPr rtlCol="0" anchor="ctr"/>
            <a:lstStyle/>
            <a:p>
              <a:endParaRPr lang="da-DK">
                <a:solidFill>
                  <a:srgbClr val="FCF4ED"/>
                </a:solidFill>
              </a:endParaRPr>
            </a:p>
          </p:txBody>
        </p:sp>
        <p:sp>
          <p:nvSpPr>
            <p:cNvPr id="31" name="Kombinationstegning 30">
              <a:extLst>
                <a:ext uri="{FF2B5EF4-FFF2-40B4-BE49-F238E27FC236}">
                  <a16:creationId xmlns:a16="http://schemas.microsoft.com/office/drawing/2014/main" id="{9578DFE3-8F8D-F6B8-1C61-F0657A2E292B}"/>
                </a:ext>
              </a:extLst>
            </p:cNvPr>
            <p:cNvSpPr/>
            <p:nvPr/>
          </p:nvSpPr>
          <p:spPr>
            <a:xfrm>
              <a:off x="5512578" y="1842181"/>
              <a:ext cx="203321" cy="202844"/>
            </a:xfrm>
            <a:custGeom>
              <a:avLst/>
              <a:gdLst>
                <a:gd name="connsiteX0" fmla="*/ 101661 w 203321"/>
                <a:gd name="connsiteY0" fmla="*/ 137457 h 202844"/>
                <a:gd name="connsiteX1" fmla="*/ 65865 w 203321"/>
                <a:gd name="connsiteY1" fmla="*/ 101661 h 202844"/>
                <a:gd name="connsiteX2" fmla="*/ 101661 w 203321"/>
                <a:gd name="connsiteY2" fmla="*/ 65865 h 202844"/>
                <a:gd name="connsiteX3" fmla="*/ 137457 w 203321"/>
                <a:gd name="connsiteY3" fmla="*/ 101661 h 202844"/>
                <a:gd name="connsiteX4" fmla="*/ 101661 w 203321"/>
                <a:gd name="connsiteY4" fmla="*/ 137457 h 202844"/>
                <a:gd name="connsiteX5" fmla="*/ 101661 w 203321"/>
                <a:gd name="connsiteY5" fmla="*/ 137457 h 202844"/>
                <a:gd name="connsiteX6" fmla="*/ 174685 w 203321"/>
                <a:gd name="connsiteY6" fmla="*/ 60615 h 202844"/>
                <a:gd name="connsiteX7" fmla="*/ 182321 w 203321"/>
                <a:gd name="connsiteY7" fmla="*/ 38183 h 202844"/>
                <a:gd name="connsiteX8" fmla="*/ 165139 w 203321"/>
                <a:gd name="connsiteY8" fmla="*/ 21000 h 202844"/>
                <a:gd name="connsiteX9" fmla="*/ 142707 w 203321"/>
                <a:gd name="connsiteY9" fmla="*/ 28637 h 202844"/>
                <a:gd name="connsiteX10" fmla="*/ 124093 w 203321"/>
                <a:gd name="connsiteY10" fmla="*/ 21000 h 202844"/>
                <a:gd name="connsiteX11" fmla="*/ 113593 w 203321"/>
                <a:gd name="connsiteY11" fmla="*/ 0 h 202844"/>
                <a:gd name="connsiteX12" fmla="*/ 89729 w 203321"/>
                <a:gd name="connsiteY12" fmla="*/ 0 h 202844"/>
                <a:gd name="connsiteX13" fmla="*/ 79229 w 203321"/>
                <a:gd name="connsiteY13" fmla="*/ 21000 h 202844"/>
                <a:gd name="connsiteX14" fmla="*/ 60615 w 203321"/>
                <a:gd name="connsiteY14" fmla="*/ 28637 h 202844"/>
                <a:gd name="connsiteX15" fmla="*/ 38183 w 203321"/>
                <a:gd name="connsiteY15" fmla="*/ 21000 h 202844"/>
                <a:gd name="connsiteX16" fmla="*/ 21478 w 203321"/>
                <a:gd name="connsiteY16" fmla="*/ 37705 h 202844"/>
                <a:gd name="connsiteX17" fmla="*/ 28637 w 203321"/>
                <a:gd name="connsiteY17" fmla="*/ 60137 h 202844"/>
                <a:gd name="connsiteX18" fmla="*/ 21000 w 203321"/>
                <a:gd name="connsiteY18" fmla="*/ 78751 h 202844"/>
                <a:gd name="connsiteX19" fmla="*/ 0 w 203321"/>
                <a:gd name="connsiteY19" fmla="*/ 89252 h 202844"/>
                <a:gd name="connsiteX20" fmla="*/ 0 w 203321"/>
                <a:gd name="connsiteY20" fmla="*/ 113116 h 202844"/>
                <a:gd name="connsiteX21" fmla="*/ 21000 w 203321"/>
                <a:gd name="connsiteY21" fmla="*/ 123616 h 202844"/>
                <a:gd name="connsiteX22" fmla="*/ 28637 w 203321"/>
                <a:gd name="connsiteY22" fmla="*/ 142230 h 202844"/>
                <a:gd name="connsiteX23" fmla="*/ 21478 w 203321"/>
                <a:gd name="connsiteY23" fmla="*/ 164662 h 202844"/>
                <a:gd name="connsiteX24" fmla="*/ 38183 w 203321"/>
                <a:gd name="connsiteY24" fmla="*/ 181367 h 202844"/>
                <a:gd name="connsiteX25" fmla="*/ 60615 w 203321"/>
                <a:gd name="connsiteY25" fmla="*/ 174208 h 202844"/>
                <a:gd name="connsiteX26" fmla="*/ 79229 w 203321"/>
                <a:gd name="connsiteY26" fmla="*/ 181844 h 202844"/>
                <a:gd name="connsiteX27" fmla="*/ 89729 w 203321"/>
                <a:gd name="connsiteY27" fmla="*/ 202845 h 202844"/>
                <a:gd name="connsiteX28" fmla="*/ 113593 w 203321"/>
                <a:gd name="connsiteY28" fmla="*/ 202845 h 202844"/>
                <a:gd name="connsiteX29" fmla="*/ 124093 w 203321"/>
                <a:gd name="connsiteY29" fmla="*/ 181844 h 202844"/>
                <a:gd name="connsiteX30" fmla="*/ 142707 w 203321"/>
                <a:gd name="connsiteY30" fmla="*/ 174208 h 202844"/>
                <a:gd name="connsiteX31" fmla="*/ 165139 w 203321"/>
                <a:gd name="connsiteY31" fmla="*/ 181844 h 202844"/>
                <a:gd name="connsiteX32" fmla="*/ 181844 w 203321"/>
                <a:gd name="connsiteY32" fmla="*/ 164662 h 202844"/>
                <a:gd name="connsiteX33" fmla="*/ 174685 w 203321"/>
                <a:gd name="connsiteY33" fmla="*/ 142707 h 202844"/>
                <a:gd name="connsiteX34" fmla="*/ 182321 w 203321"/>
                <a:gd name="connsiteY34" fmla="*/ 124093 h 202844"/>
                <a:gd name="connsiteX35" fmla="*/ 203322 w 203321"/>
                <a:gd name="connsiteY35" fmla="*/ 113593 h 202844"/>
                <a:gd name="connsiteX36" fmla="*/ 203322 w 203321"/>
                <a:gd name="connsiteY36" fmla="*/ 89729 h 202844"/>
                <a:gd name="connsiteX37" fmla="*/ 182321 w 203321"/>
                <a:gd name="connsiteY37" fmla="*/ 79229 h 202844"/>
                <a:gd name="connsiteX38" fmla="*/ 174685 w 203321"/>
                <a:gd name="connsiteY38" fmla="*/ 60615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3321" h="202844">
                  <a:moveTo>
                    <a:pt x="101661" y="137457"/>
                  </a:moveTo>
                  <a:cubicBezTo>
                    <a:pt x="81615" y="137457"/>
                    <a:pt x="65865" y="121229"/>
                    <a:pt x="65865" y="101661"/>
                  </a:cubicBezTo>
                  <a:cubicBezTo>
                    <a:pt x="65865" y="81615"/>
                    <a:pt x="82092" y="65865"/>
                    <a:pt x="101661" y="65865"/>
                  </a:cubicBezTo>
                  <a:cubicBezTo>
                    <a:pt x="121707" y="65865"/>
                    <a:pt x="137457" y="82092"/>
                    <a:pt x="137457" y="101661"/>
                  </a:cubicBezTo>
                  <a:cubicBezTo>
                    <a:pt x="137457" y="121229"/>
                    <a:pt x="121707" y="137457"/>
                    <a:pt x="101661" y="137457"/>
                  </a:cubicBezTo>
                  <a:lnTo>
                    <a:pt x="101661" y="137457"/>
                  </a:lnTo>
                  <a:close/>
                  <a:moveTo>
                    <a:pt x="174685" y="60615"/>
                  </a:moveTo>
                  <a:lnTo>
                    <a:pt x="182321" y="38183"/>
                  </a:lnTo>
                  <a:lnTo>
                    <a:pt x="165139" y="21000"/>
                  </a:lnTo>
                  <a:lnTo>
                    <a:pt x="142707" y="28637"/>
                  </a:lnTo>
                  <a:cubicBezTo>
                    <a:pt x="136980" y="25296"/>
                    <a:pt x="130298" y="22909"/>
                    <a:pt x="124093" y="21000"/>
                  </a:cubicBezTo>
                  <a:lnTo>
                    <a:pt x="113593" y="0"/>
                  </a:lnTo>
                  <a:lnTo>
                    <a:pt x="89729" y="0"/>
                  </a:lnTo>
                  <a:lnTo>
                    <a:pt x="79229" y="21000"/>
                  </a:lnTo>
                  <a:cubicBezTo>
                    <a:pt x="72547" y="22909"/>
                    <a:pt x="66342" y="25296"/>
                    <a:pt x="60615" y="28637"/>
                  </a:cubicBezTo>
                  <a:lnTo>
                    <a:pt x="38183" y="21000"/>
                  </a:lnTo>
                  <a:lnTo>
                    <a:pt x="21478" y="37705"/>
                  </a:lnTo>
                  <a:lnTo>
                    <a:pt x="28637" y="60137"/>
                  </a:lnTo>
                  <a:cubicBezTo>
                    <a:pt x="25296" y="65865"/>
                    <a:pt x="22910" y="72547"/>
                    <a:pt x="21000" y="78751"/>
                  </a:cubicBezTo>
                  <a:lnTo>
                    <a:pt x="0" y="89252"/>
                  </a:lnTo>
                  <a:lnTo>
                    <a:pt x="0" y="113116"/>
                  </a:lnTo>
                  <a:lnTo>
                    <a:pt x="21000" y="123616"/>
                  </a:lnTo>
                  <a:cubicBezTo>
                    <a:pt x="22910" y="130298"/>
                    <a:pt x="25296" y="136502"/>
                    <a:pt x="28637" y="142230"/>
                  </a:cubicBezTo>
                  <a:lnTo>
                    <a:pt x="21478" y="164662"/>
                  </a:lnTo>
                  <a:lnTo>
                    <a:pt x="38183" y="181367"/>
                  </a:lnTo>
                  <a:lnTo>
                    <a:pt x="60615" y="174208"/>
                  </a:lnTo>
                  <a:cubicBezTo>
                    <a:pt x="66342" y="177549"/>
                    <a:pt x="72547" y="179935"/>
                    <a:pt x="79229" y="181844"/>
                  </a:cubicBezTo>
                  <a:lnTo>
                    <a:pt x="89729" y="202845"/>
                  </a:lnTo>
                  <a:lnTo>
                    <a:pt x="113593" y="202845"/>
                  </a:lnTo>
                  <a:lnTo>
                    <a:pt x="124093" y="181844"/>
                  </a:lnTo>
                  <a:cubicBezTo>
                    <a:pt x="130775" y="179935"/>
                    <a:pt x="136980" y="177549"/>
                    <a:pt x="142707" y="174208"/>
                  </a:cubicBezTo>
                  <a:lnTo>
                    <a:pt x="165139" y="181844"/>
                  </a:lnTo>
                  <a:lnTo>
                    <a:pt x="181844" y="164662"/>
                  </a:lnTo>
                  <a:lnTo>
                    <a:pt x="174685" y="142707"/>
                  </a:lnTo>
                  <a:cubicBezTo>
                    <a:pt x="178026" y="136980"/>
                    <a:pt x="180412" y="130775"/>
                    <a:pt x="182321" y="124093"/>
                  </a:cubicBezTo>
                  <a:lnTo>
                    <a:pt x="203322" y="113593"/>
                  </a:lnTo>
                  <a:lnTo>
                    <a:pt x="203322" y="89729"/>
                  </a:lnTo>
                  <a:lnTo>
                    <a:pt x="182321" y="79229"/>
                  </a:lnTo>
                  <a:cubicBezTo>
                    <a:pt x="180412" y="72547"/>
                    <a:pt x="178026" y="66342"/>
                    <a:pt x="174685" y="60615"/>
                  </a:cubicBezTo>
                  <a:close/>
                </a:path>
              </a:pathLst>
            </a:custGeom>
            <a:grpFill/>
            <a:ln w="4763" cap="flat">
              <a:noFill/>
              <a:prstDash val="solid"/>
              <a:miter/>
            </a:ln>
          </p:spPr>
          <p:txBody>
            <a:bodyPr rtlCol="0" anchor="ctr"/>
            <a:lstStyle/>
            <a:p>
              <a:endParaRPr lang="da-DK">
                <a:solidFill>
                  <a:srgbClr val="FCF4ED"/>
                </a:solidFill>
              </a:endParaRPr>
            </a:p>
          </p:txBody>
        </p:sp>
      </p:grpSp>
      <p:grpSp>
        <p:nvGrpSpPr>
          <p:cNvPr id="45" name="Gruppe 44">
            <a:extLst>
              <a:ext uri="{FF2B5EF4-FFF2-40B4-BE49-F238E27FC236}">
                <a16:creationId xmlns:a16="http://schemas.microsoft.com/office/drawing/2014/main" id="{12E72D0F-0472-4222-FEA0-654C41C69497}"/>
              </a:ext>
              <a:ext uri="{C183D7F6-B498-43B3-948B-1728B52AA6E4}">
                <adec:decorative xmlns:adec="http://schemas.microsoft.com/office/drawing/2017/decorative" val="1"/>
              </a:ext>
            </a:extLst>
          </p:cNvPr>
          <p:cNvGrpSpPr/>
          <p:nvPr/>
        </p:nvGrpSpPr>
        <p:grpSpPr>
          <a:xfrm>
            <a:off x="523223" y="1402727"/>
            <a:ext cx="398014" cy="285434"/>
            <a:chOff x="523223" y="1402727"/>
            <a:chExt cx="398014" cy="285434"/>
          </a:xfrm>
        </p:grpSpPr>
        <p:sp>
          <p:nvSpPr>
            <p:cNvPr id="47" name="Kombinationstegning 18">
              <a:extLst>
                <a:ext uri="{FF2B5EF4-FFF2-40B4-BE49-F238E27FC236}">
                  <a16:creationId xmlns:a16="http://schemas.microsoft.com/office/drawing/2014/main" id="{53F800DE-9AFF-C9D1-5C15-B795D4E5F88F}"/>
                </a:ext>
              </a:extLst>
            </p:cNvPr>
            <p:cNvSpPr/>
            <p:nvPr/>
          </p:nvSpPr>
          <p:spPr>
            <a:xfrm>
              <a:off x="636942" y="1608371"/>
              <a:ext cx="170577" cy="60176"/>
            </a:xfrm>
            <a:custGeom>
              <a:avLst/>
              <a:gdLst>
                <a:gd name="connsiteX0" fmla="*/ 162523 w 170577"/>
                <a:gd name="connsiteY0" fmla="*/ 36959 h 60176"/>
                <a:gd name="connsiteX1" fmla="*/ 151151 w 170577"/>
                <a:gd name="connsiteY1" fmla="*/ 9950 h 60176"/>
                <a:gd name="connsiteX2" fmla="*/ 148308 w 170577"/>
                <a:gd name="connsiteY2" fmla="*/ 7107 h 60176"/>
                <a:gd name="connsiteX3" fmla="*/ 9950 w 170577"/>
                <a:gd name="connsiteY3" fmla="*/ 0 h 60176"/>
                <a:gd name="connsiteX4" fmla="*/ 8529 w 170577"/>
                <a:gd name="connsiteY4" fmla="*/ 948 h 60176"/>
                <a:gd name="connsiteX5" fmla="*/ 0 w 170577"/>
                <a:gd name="connsiteY5" fmla="*/ 17532 h 60176"/>
                <a:gd name="connsiteX6" fmla="*/ 0 w 170577"/>
                <a:gd name="connsiteY6" fmla="*/ 60176 h 60176"/>
                <a:gd name="connsiteX7" fmla="*/ 170578 w 170577"/>
                <a:gd name="connsiteY7" fmla="*/ 60176 h 60176"/>
                <a:gd name="connsiteX8" fmla="*/ 170578 w 170577"/>
                <a:gd name="connsiteY8" fmla="*/ 45014 h 60176"/>
                <a:gd name="connsiteX9" fmla="*/ 162523 w 170577"/>
                <a:gd name="connsiteY9" fmla="*/ 36959 h 6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577" h="60176">
                  <a:moveTo>
                    <a:pt x="162523" y="36959"/>
                  </a:moveTo>
                  <a:cubicBezTo>
                    <a:pt x="155415" y="29851"/>
                    <a:pt x="151151" y="19901"/>
                    <a:pt x="151151" y="9950"/>
                  </a:cubicBezTo>
                  <a:lnTo>
                    <a:pt x="148308" y="7107"/>
                  </a:lnTo>
                  <a:cubicBezTo>
                    <a:pt x="105190" y="33642"/>
                    <a:pt x="50226" y="30799"/>
                    <a:pt x="9950" y="0"/>
                  </a:cubicBezTo>
                  <a:lnTo>
                    <a:pt x="8529" y="948"/>
                  </a:lnTo>
                  <a:cubicBezTo>
                    <a:pt x="3317" y="4738"/>
                    <a:pt x="0" y="10898"/>
                    <a:pt x="0" y="17532"/>
                  </a:cubicBezTo>
                  <a:lnTo>
                    <a:pt x="0" y="60176"/>
                  </a:lnTo>
                  <a:lnTo>
                    <a:pt x="170578" y="60176"/>
                  </a:lnTo>
                  <a:lnTo>
                    <a:pt x="170578" y="45014"/>
                  </a:lnTo>
                  <a:lnTo>
                    <a:pt x="162523" y="36959"/>
                  </a:lnTo>
                  <a:close/>
                </a:path>
              </a:pathLst>
            </a:custGeom>
            <a:solidFill>
              <a:srgbClr val="7030A0"/>
            </a:solidFill>
            <a:ln w="4663" cap="flat">
              <a:noFill/>
              <a:prstDash val="solid"/>
              <a:miter/>
            </a:ln>
          </p:spPr>
          <p:txBody>
            <a:bodyPr rtlCol="0" anchor="ctr"/>
            <a:lstStyle/>
            <a:p>
              <a:endParaRPr lang="da-DK"/>
            </a:p>
          </p:txBody>
        </p:sp>
        <p:sp>
          <p:nvSpPr>
            <p:cNvPr id="49" name="Kombinationstegning 19">
              <a:extLst>
                <a:ext uri="{FF2B5EF4-FFF2-40B4-BE49-F238E27FC236}">
                  <a16:creationId xmlns:a16="http://schemas.microsoft.com/office/drawing/2014/main" id="{A1AF4A9E-082C-D09F-98A5-5A2EAC36150D}"/>
                </a:ext>
              </a:extLst>
            </p:cNvPr>
            <p:cNvSpPr/>
            <p:nvPr/>
          </p:nvSpPr>
          <p:spPr>
            <a:xfrm>
              <a:off x="810836" y="1420170"/>
              <a:ext cx="67849" cy="84907"/>
            </a:xfrm>
            <a:custGeom>
              <a:avLst/>
              <a:gdLst>
                <a:gd name="connsiteX0" fmla="*/ 32220 w 67849"/>
                <a:gd name="connsiteY0" fmla="*/ 84907 h 84907"/>
                <a:gd name="connsiteX1" fmla="*/ 67283 w 67849"/>
                <a:gd name="connsiteY1" fmla="*/ 35629 h 84907"/>
                <a:gd name="connsiteX2" fmla="*/ 18005 w 67849"/>
                <a:gd name="connsiteY2" fmla="*/ 566 h 84907"/>
                <a:gd name="connsiteX3" fmla="*/ 0 w 67849"/>
                <a:gd name="connsiteY3" fmla="*/ 8147 h 84907"/>
                <a:gd name="connsiteX4" fmla="*/ 32220 w 67849"/>
                <a:gd name="connsiteY4" fmla="*/ 84907 h 84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49" h="84907">
                  <a:moveTo>
                    <a:pt x="32220" y="84907"/>
                  </a:moveTo>
                  <a:cubicBezTo>
                    <a:pt x="55438" y="81117"/>
                    <a:pt x="71074" y="58847"/>
                    <a:pt x="67283" y="35629"/>
                  </a:cubicBezTo>
                  <a:cubicBezTo>
                    <a:pt x="63493" y="12412"/>
                    <a:pt x="41223" y="-3224"/>
                    <a:pt x="18005" y="566"/>
                  </a:cubicBezTo>
                  <a:cubicBezTo>
                    <a:pt x="11372" y="1514"/>
                    <a:pt x="5212" y="4357"/>
                    <a:pt x="0" y="8147"/>
                  </a:cubicBezTo>
                  <a:cubicBezTo>
                    <a:pt x="19427" y="28996"/>
                    <a:pt x="30799" y="56004"/>
                    <a:pt x="32220" y="84907"/>
                  </a:cubicBezTo>
                  <a:close/>
                </a:path>
              </a:pathLst>
            </a:custGeom>
            <a:solidFill>
              <a:srgbClr val="7030A0"/>
            </a:solidFill>
            <a:ln w="4663" cap="flat">
              <a:noFill/>
              <a:prstDash val="solid"/>
              <a:miter/>
            </a:ln>
          </p:spPr>
          <p:txBody>
            <a:bodyPr rtlCol="0" anchor="ctr"/>
            <a:lstStyle/>
            <a:p>
              <a:endParaRPr lang="da-DK"/>
            </a:p>
          </p:txBody>
        </p:sp>
        <p:sp>
          <p:nvSpPr>
            <p:cNvPr id="50" name="Kombinationstegning 20">
              <a:extLst>
                <a:ext uri="{FF2B5EF4-FFF2-40B4-BE49-F238E27FC236}">
                  <a16:creationId xmlns:a16="http://schemas.microsoft.com/office/drawing/2014/main" id="{1DEBE0B3-E99C-B681-3059-23121190708E}"/>
                </a:ext>
              </a:extLst>
            </p:cNvPr>
            <p:cNvSpPr/>
            <p:nvPr/>
          </p:nvSpPr>
          <p:spPr>
            <a:xfrm>
              <a:off x="825051" y="1517397"/>
              <a:ext cx="96186" cy="84815"/>
            </a:xfrm>
            <a:custGeom>
              <a:avLst/>
              <a:gdLst>
                <a:gd name="connsiteX0" fmla="*/ 87658 w 96186"/>
                <a:gd name="connsiteY0" fmla="*/ 25113 h 84815"/>
                <a:gd name="connsiteX1" fmla="*/ 45961 w 96186"/>
                <a:gd name="connsiteY1" fmla="*/ 5212 h 84815"/>
                <a:gd name="connsiteX2" fmla="*/ 18005 w 96186"/>
                <a:gd name="connsiteY2" fmla="*/ 0 h 84815"/>
                <a:gd name="connsiteX3" fmla="*/ 0 w 96186"/>
                <a:gd name="connsiteY3" fmla="*/ 57807 h 84815"/>
                <a:gd name="connsiteX4" fmla="*/ 2843 w 96186"/>
                <a:gd name="connsiteY4" fmla="*/ 60650 h 84815"/>
                <a:gd name="connsiteX5" fmla="*/ 29851 w 96186"/>
                <a:gd name="connsiteY5" fmla="*/ 72022 h 84815"/>
                <a:gd name="connsiteX6" fmla="*/ 42644 w 96186"/>
                <a:gd name="connsiteY6" fmla="*/ 84815 h 84815"/>
                <a:gd name="connsiteX7" fmla="*/ 96187 w 96186"/>
                <a:gd name="connsiteY7" fmla="*/ 84815 h 84815"/>
                <a:gd name="connsiteX8" fmla="*/ 96187 w 96186"/>
                <a:gd name="connsiteY8" fmla="*/ 42171 h 84815"/>
                <a:gd name="connsiteX9" fmla="*/ 87658 w 96186"/>
                <a:gd name="connsiteY9" fmla="*/ 25113 h 8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186" h="84815">
                  <a:moveTo>
                    <a:pt x="87658" y="25113"/>
                  </a:moveTo>
                  <a:cubicBezTo>
                    <a:pt x="75339" y="15636"/>
                    <a:pt x="61124" y="8529"/>
                    <a:pt x="45961" y="5212"/>
                  </a:cubicBezTo>
                  <a:cubicBezTo>
                    <a:pt x="36959" y="2369"/>
                    <a:pt x="27482" y="948"/>
                    <a:pt x="18005" y="0"/>
                  </a:cubicBezTo>
                  <a:cubicBezTo>
                    <a:pt x="17058" y="20375"/>
                    <a:pt x="10898" y="40275"/>
                    <a:pt x="0" y="57807"/>
                  </a:cubicBezTo>
                  <a:lnTo>
                    <a:pt x="2843" y="60650"/>
                  </a:lnTo>
                  <a:cubicBezTo>
                    <a:pt x="12793" y="60650"/>
                    <a:pt x="22744" y="64914"/>
                    <a:pt x="29851" y="72022"/>
                  </a:cubicBezTo>
                  <a:lnTo>
                    <a:pt x="42644" y="84815"/>
                  </a:lnTo>
                  <a:lnTo>
                    <a:pt x="96187" y="84815"/>
                  </a:lnTo>
                  <a:lnTo>
                    <a:pt x="96187" y="42171"/>
                  </a:lnTo>
                  <a:cubicBezTo>
                    <a:pt x="96187" y="35537"/>
                    <a:pt x="93344" y="28903"/>
                    <a:pt x="87658" y="25113"/>
                  </a:cubicBezTo>
                  <a:close/>
                </a:path>
              </a:pathLst>
            </a:custGeom>
            <a:solidFill>
              <a:srgbClr val="7030A0"/>
            </a:solidFill>
            <a:ln w="4663" cap="flat">
              <a:noFill/>
              <a:prstDash val="solid"/>
              <a:miter/>
            </a:ln>
          </p:spPr>
          <p:txBody>
            <a:bodyPr rtlCol="0" anchor="ctr"/>
            <a:lstStyle/>
            <a:p>
              <a:endParaRPr lang="da-DK"/>
            </a:p>
          </p:txBody>
        </p:sp>
        <p:sp>
          <p:nvSpPr>
            <p:cNvPr id="51" name="Kombinationstegning 21">
              <a:extLst>
                <a:ext uri="{FF2B5EF4-FFF2-40B4-BE49-F238E27FC236}">
                  <a16:creationId xmlns:a16="http://schemas.microsoft.com/office/drawing/2014/main" id="{4101D38D-267B-F269-6AF7-B9C94C8E0C5D}"/>
                </a:ext>
              </a:extLst>
            </p:cNvPr>
            <p:cNvSpPr/>
            <p:nvPr/>
          </p:nvSpPr>
          <p:spPr>
            <a:xfrm>
              <a:off x="612776" y="1402727"/>
              <a:ext cx="285431" cy="285434"/>
            </a:xfrm>
            <a:custGeom>
              <a:avLst/>
              <a:gdLst>
                <a:gd name="connsiteX0" fmla="*/ 277189 w 285431"/>
                <a:gd name="connsiteY0" fmla="*/ 241655 h 285434"/>
                <a:gd name="connsiteX1" fmla="*/ 232649 w 285431"/>
                <a:gd name="connsiteY1" fmla="*/ 196642 h 285434"/>
                <a:gd name="connsiteX2" fmla="*/ 209905 w 285431"/>
                <a:gd name="connsiteY2" fmla="*/ 190008 h 285434"/>
                <a:gd name="connsiteX3" fmla="*/ 193795 w 285431"/>
                <a:gd name="connsiteY3" fmla="*/ 174372 h 285434"/>
                <a:gd name="connsiteX4" fmla="*/ 216065 w 285431"/>
                <a:gd name="connsiteY4" fmla="*/ 108984 h 285434"/>
                <a:gd name="connsiteX5" fmla="*/ 108033 w 285431"/>
                <a:gd name="connsiteY5" fmla="*/ 3 h 285434"/>
                <a:gd name="connsiteX6" fmla="*/ 0 w 285431"/>
                <a:gd name="connsiteY6" fmla="*/ 107562 h 285434"/>
                <a:gd name="connsiteX7" fmla="*/ 108033 w 285431"/>
                <a:gd name="connsiteY7" fmla="*/ 216542 h 285434"/>
                <a:gd name="connsiteX8" fmla="*/ 174368 w 285431"/>
                <a:gd name="connsiteY8" fmla="*/ 194273 h 285434"/>
                <a:gd name="connsiteX9" fmla="*/ 190478 w 285431"/>
                <a:gd name="connsiteY9" fmla="*/ 209909 h 285434"/>
                <a:gd name="connsiteX10" fmla="*/ 197112 w 285431"/>
                <a:gd name="connsiteY10" fmla="*/ 232653 h 285434"/>
                <a:gd name="connsiteX11" fmla="*/ 242126 w 285431"/>
                <a:gd name="connsiteY11" fmla="*/ 277666 h 285434"/>
                <a:gd name="connsiteX12" fmla="*/ 277663 w 285431"/>
                <a:gd name="connsiteY12" fmla="*/ 278614 h 285434"/>
                <a:gd name="connsiteX13" fmla="*/ 278610 w 285431"/>
                <a:gd name="connsiteY13" fmla="*/ 243077 h 285434"/>
                <a:gd name="connsiteX14" fmla="*/ 277189 w 285431"/>
                <a:gd name="connsiteY14" fmla="*/ 241655 h 285434"/>
                <a:gd name="connsiteX15" fmla="*/ 277189 w 285431"/>
                <a:gd name="connsiteY15" fmla="*/ 241655 h 285434"/>
                <a:gd name="connsiteX16" fmla="*/ 108506 w 285431"/>
                <a:gd name="connsiteY16" fmla="*/ 22273 h 285434"/>
                <a:gd name="connsiteX17" fmla="*/ 194743 w 285431"/>
                <a:gd name="connsiteY17" fmla="*/ 108510 h 285434"/>
                <a:gd name="connsiteX18" fmla="*/ 174368 w 285431"/>
                <a:gd name="connsiteY18" fmla="*/ 163948 h 285434"/>
                <a:gd name="connsiteX19" fmla="*/ 146886 w 285431"/>
                <a:gd name="connsiteY19" fmla="*/ 153997 h 285434"/>
                <a:gd name="connsiteX20" fmla="*/ 107559 w 285431"/>
                <a:gd name="connsiteY20" fmla="*/ 147838 h 285434"/>
                <a:gd name="connsiteX21" fmla="*/ 68231 w 285431"/>
                <a:gd name="connsiteY21" fmla="*/ 153997 h 285434"/>
                <a:gd name="connsiteX22" fmla="*/ 42644 w 285431"/>
                <a:gd name="connsiteY22" fmla="*/ 164421 h 285434"/>
                <a:gd name="connsiteX23" fmla="*/ 52121 w 285431"/>
                <a:gd name="connsiteY23" fmla="*/ 43122 h 285434"/>
                <a:gd name="connsiteX24" fmla="*/ 108506 w 285431"/>
                <a:gd name="connsiteY24" fmla="*/ 22273 h 28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5431" h="285434">
                  <a:moveTo>
                    <a:pt x="277189" y="241655"/>
                  </a:moveTo>
                  <a:lnTo>
                    <a:pt x="232649" y="196642"/>
                  </a:lnTo>
                  <a:cubicBezTo>
                    <a:pt x="226489" y="190956"/>
                    <a:pt x="218434" y="188113"/>
                    <a:pt x="209905" y="190008"/>
                  </a:cubicBezTo>
                  <a:lnTo>
                    <a:pt x="193795" y="174372"/>
                  </a:lnTo>
                  <a:cubicBezTo>
                    <a:pt x="208484" y="155419"/>
                    <a:pt x="216065" y="132675"/>
                    <a:pt x="216065" y="108984"/>
                  </a:cubicBezTo>
                  <a:cubicBezTo>
                    <a:pt x="216539" y="49281"/>
                    <a:pt x="168209" y="477"/>
                    <a:pt x="108033" y="3"/>
                  </a:cubicBezTo>
                  <a:cubicBezTo>
                    <a:pt x="47857" y="-470"/>
                    <a:pt x="0" y="47860"/>
                    <a:pt x="0" y="107562"/>
                  </a:cubicBezTo>
                  <a:cubicBezTo>
                    <a:pt x="0" y="167264"/>
                    <a:pt x="47857" y="216069"/>
                    <a:pt x="108033" y="216542"/>
                  </a:cubicBezTo>
                  <a:cubicBezTo>
                    <a:pt x="131724" y="216542"/>
                    <a:pt x="154941" y="208961"/>
                    <a:pt x="174368" y="194273"/>
                  </a:cubicBezTo>
                  <a:lnTo>
                    <a:pt x="190478" y="209909"/>
                  </a:lnTo>
                  <a:cubicBezTo>
                    <a:pt x="189057" y="217964"/>
                    <a:pt x="191426" y="226493"/>
                    <a:pt x="197112" y="232653"/>
                  </a:cubicBezTo>
                  <a:lnTo>
                    <a:pt x="242126" y="277666"/>
                  </a:lnTo>
                  <a:cubicBezTo>
                    <a:pt x="251602" y="287617"/>
                    <a:pt x="267712" y="288090"/>
                    <a:pt x="277663" y="278614"/>
                  </a:cubicBezTo>
                  <a:cubicBezTo>
                    <a:pt x="287613" y="269137"/>
                    <a:pt x="288087" y="253027"/>
                    <a:pt x="278610" y="243077"/>
                  </a:cubicBezTo>
                  <a:cubicBezTo>
                    <a:pt x="278137" y="242603"/>
                    <a:pt x="277663" y="242129"/>
                    <a:pt x="277189" y="241655"/>
                  </a:cubicBezTo>
                  <a:lnTo>
                    <a:pt x="277189" y="241655"/>
                  </a:lnTo>
                  <a:close/>
                  <a:moveTo>
                    <a:pt x="108506" y="22273"/>
                  </a:moveTo>
                  <a:cubicBezTo>
                    <a:pt x="156363" y="22273"/>
                    <a:pt x="194743" y="60653"/>
                    <a:pt x="194743" y="108510"/>
                  </a:cubicBezTo>
                  <a:cubicBezTo>
                    <a:pt x="194743" y="128884"/>
                    <a:pt x="187636" y="148785"/>
                    <a:pt x="174368" y="163948"/>
                  </a:cubicBezTo>
                  <a:cubicBezTo>
                    <a:pt x="165366" y="159683"/>
                    <a:pt x="156363" y="156366"/>
                    <a:pt x="146886" y="153997"/>
                  </a:cubicBezTo>
                  <a:cubicBezTo>
                    <a:pt x="134093" y="150207"/>
                    <a:pt x="120826" y="147838"/>
                    <a:pt x="107559" y="147838"/>
                  </a:cubicBezTo>
                  <a:cubicBezTo>
                    <a:pt x="94292" y="147838"/>
                    <a:pt x="81024" y="150207"/>
                    <a:pt x="68231" y="153997"/>
                  </a:cubicBezTo>
                  <a:cubicBezTo>
                    <a:pt x="59228" y="156366"/>
                    <a:pt x="50699" y="159683"/>
                    <a:pt x="42644" y="164421"/>
                  </a:cubicBezTo>
                  <a:cubicBezTo>
                    <a:pt x="11846" y="128411"/>
                    <a:pt x="16110" y="73920"/>
                    <a:pt x="52121" y="43122"/>
                  </a:cubicBezTo>
                  <a:cubicBezTo>
                    <a:pt x="67757" y="29381"/>
                    <a:pt x="87658" y="22273"/>
                    <a:pt x="108506" y="22273"/>
                  </a:cubicBezTo>
                  <a:close/>
                </a:path>
              </a:pathLst>
            </a:custGeom>
            <a:solidFill>
              <a:srgbClr val="7030A0"/>
            </a:solidFill>
            <a:ln w="4663" cap="flat">
              <a:noFill/>
              <a:prstDash val="solid"/>
              <a:miter/>
            </a:ln>
          </p:spPr>
          <p:txBody>
            <a:bodyPr rtlCol="0" anchor="ctr"/>
            <a:lstStyle/>
            <a:p>
              <a:endParaRPr lang="da-DK"/>
            </a:p>
          </p:txBody>
        </p:sp>
        <p:sp>
          <p:nvSpPr>
            <p:cNvPr id="52" name="Kombinationstegning 23">
              <a:extLst>
                <a:ext uri="{FF2B5EF4-FFF2-40B4-BE49-F238E27FC236}">
                  <a16:creationId xmlns:a16="http://schemas.microsoft.com/office/drawing/2014/main" id="{2D42F29F-C6B0-6DC1-9072-1CE9536FBA29}"/>
                </a:ext>
              </a:extLst>
            </p:cNvPr>
            <p:cNvSpPr/>
            <p:nvPr/>
          </p:nvSpPr>
          <p:spPr>
            <a:xfrm>
              <a:off x="672479" y="1444427"/>
              <a:ext cx="95713" cy="95713"/>
            </a:xfrm>
            <a:custGeom>
              <a:avLst/>
              <a:gdLst>
                <a:gd name="connsiteX0" fmla="*/ 95713 w 95713"/>
                <a:gd name="connsiteY0" fmla="*/ 47857 h 95713"/>
                <a:gd name="connsiteX1" fmla="*/ 47857 w 95713"/>
                <a:gd name="connsiteY1" fmla="*/ 95713 h 95713"/>
                <a:gd name="connsiteX2" fmla="*/ 0 w 95713"/>
                <a:gd name="connsiteY2" fmla="*/ 47857 h 95713"/>
                <a:gd name="connsiteX3" fmla="*/ 47857 w 95713"/>
                <a:gd name="connsiteY3" fmla="*/ 0 h 95713"/>
                <a:gd name="connsiteX4" fmla="*/ 95713 w 95713"/>
                <a:gd name="connsiteY4" fmla="*/ 47857 h 95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13" h="95713">
                  <a:moveTo>
                    <a:pt x="95713" y="47857"/>
                  </a:moveTo>
                  <a:cubicBezTo>
                    <a:pt x="95713" y="74287"/>
                    <a:pt x="74287" y="95713"/>
                    <a:pt x="47857" y="95713"/>
                  </a:cubicBezTo>
                  <a:cubicBezTo>
                    <a:pt x="21426" y="95713"/>
                    <a:pt x="0" y="74287"/>
                    <a:pt x="0" y="47857"/>
                  </a:cubicBezTo>
                  <a:cubicBezTo>
                    <a:pt x="0" y="21426"/>
                    <a:pt x="21426" y="0"/>
                    <a:pt x="47857" y="0"/>
                  </a:cubicBezTo>
                  <a:cubicBezTo>
                    <a:pt x="74287" y="0"/>
                    <a:pt x="95713" y="21426"/>
                    <a:pt x="95713" y="47857"/>
                  </a:cubicBezTo>
                  <a:close/>
                </a:path>
              </a:pathLst>
            </a:custGeom>
            <a:solidFill>
              <a:srgbClr val="7030A0"/>
            </a:solidFill>
            <a:ln w="4663" cap="flat">
              <a:noFill/>
              <a:prstDash val="solid"/>
              <a:miter/>
            </a:ln>
          </p:spPr>
          <p:txBody>
            <a:bodyPr rtlCol="0" anchor="ctr"/>
            <a:lstStyle/>
            <a:p>
              <a:endParaRPr lang="da-DK"/>
            </a:p>
          </p:txBody>
        </p:sp>
        <p:sp>
          <p:nvSpPr>
            <p:cNvPr id="53" name="Kombinationstegning 24">
              <a:extLst>
                <a:ext uri="{FF2B5EF4-FFF2-40B4-BE49-F238E27FC236}">
                  <a16:creationId xmlns:a16="http://schemas.microsoft.com/office/drawing/2014/main" id="{21C0ACAB-EBBE-2ECB-7008-6D11E684F5F2}"/>
                </a:ext>
              </a:extLst>
            </p:cNvPr>
            <p:cNvSpPr/>
            <p:nvPr/>
          </p:nvSpPr>
          <p:spPr>
            <a:xfrm>
              <a:off x="523223" y="1517397"/>
              <a:ext cx="109454" cy="84815"/>
            </a:xfrm>
            <a:custGeom>
              <a:avLst/>
              <a:gdLst>
                <a:gd name="connsiteX0" fmla="*/ 75812 w 109454"/>
                <a:gd name="connsiteY0" fmla="*/ 0 h 84815"/>
                <a:gd name="connsiteX1" fmla="*/ 50226 w 109454"/>
                <a:gd name="connsiteY1" fmla="*/ 5212 h 84815"/>
                <a:gd name="connsiteX2" fmla="*/ 8529 w 109454"/>
                <a:gd name="connsiteY2" fmla="*/ 25113 h 84815"/>
                <a:gd name="connsiteX3" fmla="*/ 0 w 109454"/>
                <a:gd name="connsiteY3" fmla="*/ 42171 h 84815"/>
                <a:gd name="connsiteX4" fmla="*/ 0 w 109454"/>
                <a:gd name="connsiteY4" fmla="*/ 84815 h 84815"/>
                <a:gd name="connsiteX5" fmla="*/ 102347 w 109454"/>
                <a:gd name="connsiteY5" fmla="*/ 84815 h 84815"/>
                <a:gd name="connsiteX6" fmla="*/ 109454 w 109454"/>
                <a:gd name="connsiteY6" fmla="*/ 77708 h 84815"/>
                <a:gd name="connsiteX7" fmla="*/ 75812 w 109454"/>
                <a:gd name="connsiteY7" fmla="*/ 0 h 8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454" h="84815">
                  <a:moveTo>
                    <a:pt x="75812" y="0"/>
                  </a:moveTo>
                  <a:cubicBezTo>
                    <a:pt x="67283" y="948"/>
                    <a:pt x="58755" y="2369"/>
                    <a:pt x="50226" y="5212"/>
                  </a:cubicBezTo>
                  <a:cubicBezTo>
                    <a:pt x="35537" y="9477"/>
                    <a:pt x="21322" y="16584"/>
                    <a:pt x="8529" y="25113"/>
                  </a:cubicBezTo>
                  <a:cubicBezTo>
                    <a:pt x="2843" y="28903"/>
                    <a:pt x="0" y="35537"/>
                    <a:pt x="0" y="42171"/>
                  </a:cubicBezTo>
                  <a:lnTo>
                    <a:pt x="0" y="84815"/>
                  </a:lnTo>
                  <a:lnTo>
                    <a:pt x="102347" y="84815"/>
                  </a:lnTo>
                  <a:cubicBezTo>
                    <a:pt x="104242" y="81972"/>
                    <a:pt x="106611" y="79603"/>
                    <a:pt x="109454" y="77708"/>
                  </a:cubicBezTo>
                  <a:cubicBezTo>
                    <a:pt x="89079" y="56385"/>
                    <a:pt x="77234" y="28903"/>
                    <a:pt x="75812" y="0"/>
                  </a:cubicBezTo>
                  <a:close/>
                </a:path>
              </a:pathLst>
            </a:custGeom>
            <a:solidFill>
              <a:srgbClr val="7030A0"/>
            </a:solidFill>
            <a:ln w="4663" cap="flat">
              <a:noFill/>
              <a:prstDash val="solid"/>
              <a:miter/>
            </a:ln>
          </p:spPr>
          <p:txBody>
            <a:bodyPr rtlCol="0" anchor="ctr"/>
            <a:lstStyle/>
            <a:p>
              <a:endParaRPr lang="da-DK"/>
            </a:p>
          </p:txBody>
        </p:sp>
        <p:sp>
          <p:nvSpPr>
            <p:cNvPr id="54" name="Kombinationstegning 25">
              <a:extLst>
                <a:ext uri="{FF2B5EF4-FFF2-40B4-BE49-F238E27FC236}">
                  <a16:creationId xmlns:a16="http://schemas.microsoft.com/office/drawing/2014/main" id="{3AAA0DD4-C99D-2CF1-7E29-E578048CDB67}"/>
                </a:ext>
              </a:extLst>
            </p:cNvPr>
            <p:cNvSpPr/>
            <p:nvPr/>
          </p:nvSpPr>
          <p:spPr>
            <a:xfrm>
              <a:off x="565645" y="1420040"/>
              <a:ext cx="66558" cy="84563"/>
            </a:xfrm>
            <a:custGeom>
              <a:avLst/>
              <a:gdLst>
                <a:gd name="connsiteX0" fmla="*/ 33390 w 66558"/>
                <a:gd name="connsiteY0" fmla="*/ 84563 h 84563"/>
                <a:gd name="connsiteX1" fmla="*/ 66558 w 66558"/>
                <a:gd name="connsiteY1" fmla="*/ 7330 h 84563"/>
                <a:gd name="connsiteX2" fmla="*/ 7330 w 66558"/>
                <a:gd name="connsiteY2" fmla="*/ 19175 h 84563"/>
                <a:gd name="connsiteX3" fmla="*/ 19175 w 66558"/>
                <a:gd name="connsiteY3" fmla="*/ 78404 h 84563"/>
                <a:gd name="connsiteX4" fmla="*/ 33390 w 66558"/>
                <a:gd name="connsiteY4" fmla="*/ 84563 h 84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8" h="84563">
                  <a:moveTo>
                    <a:pt x="33390" y="84563"/>
                  </a:moveTo>
                  <a:cubicBezTo>
                    <a:pt x="34812" y="55660"/>
                    <a:pt x="46657" y="28652"/>
                    <a:pt x="66558" y="7330"/>
                  </a:cubicBezTo>
                  <a:cubicBezTo>
                    <a:pt x="47131" y="-5937"/>
                    <a:pt x="20597" y="-725"/>
                    <a:pt x="7330" y="19175"/>
                  </a:cubicBezTo>
                  <a:cubicBezTo>
                    <a:pt x="-5937" y="39076"/>
                    <a:pt x="-725" y="65137"/>
                    <a:pt x="19175" y="78404"/>
                  </a:cubicBezTo>
                  <a:cubicBezTo>
                    <a:pt x="23440" y="81247"/>
                    <a:pt x="28178" y="83142"/>
                    <a:pt x="33390" y="84563"/>
                  </a:cubicBezTo>
                  <a:close/>
                </a:path>
              </a:pathLst>
            </a:custGeom>
            <a:solidFill>
              <a:srgbClr val="7030A0"/>
            </a:solidFill>
            <a:ln w="4663" cap="flat">
              <a:noFill/>
              <a:prstDash val="solid"/>
              <a:miter/>
            </a:ln>
          </p:spPr>
          <p:txBody>
            <a:bodyPr rtlCol="0" anchor="ctr"/>
            <a:lstStyle/>
            <a:p>
              <a:endParaRPr lang="da-DK"/>
            </a:p>
          </p:txBody>
        </p:sp>
      </p:grpSp>
      <p:pic>
        <p:nvPicPr>
          <p:cNvPr id="56" name="Grafik 55">
            <a:extLst>
              <a:ext uri="{FF2B5EF4-FFF2-40B4-BE49-F238E27FC236}">
                <a16:creationId xmlns:a16="http://schemas.microsoft.com/office/drawing/2014/main" id="{DF97F37F-0245-3746-061B-C71704770E2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628" y="3805878"/>
            <a:ext cx="396756" cy="396756"/>
          </a:xfrm>
          <a:prstGeom prst="rect">
            <a:avLst/>
          </a:prstGeom>
        </p:spPr>
      </p:pic>
    </p:spTree>
    <p:extLst>
      <p:ext uri="{BB962C8B-B14F-4D97-AF65-F5344CB8AC3E}">
        <p14:creationId xmlns:p14="http://schemas.microsoft.com/office/powerpoint/2010/main" val="2073133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AFE7D-44F8-CFF3-7B52-3622E9D8E37E}"/>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FF7AC413-5B43-B15B-496B-AEEA5767B877}"/>
              </a:ext>
            </a:extLst>
          </p:cNvPr>
          <p:cNvSpPr>
            <a:spLocks noGrp="1"/>
          </p:cNvSpPr>
          <p:nvPr>
            <p:ph type="title" idx="4294967295"/>
          </p:nvPr>
        </p:nvSpPr>
        <p:spPr>
          <a:xfrm>
            <a:off x="1674813" y="288925"/>
            <a:ext cx="9852025" cy="11287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600" b="1" i="0" u="none" strike="noStrike" kern="1200" cap="none" spc="0" normalizeH="0" baseline="0" noProof="0">
                <a:ln>
                  <a:noFill/>
                </a:ln>
                <a:solidFill>
                  <a:schemeClr val="tx1"/>
                </a:solidFill>
                <a:effectLst/>
                <a:uLnTx/>
                <a:uFillTx/>
                <a:latin typeface="Avenir Next"/>
                <a:ea typeface="+mn-ea"/>
                <a:cs typeface="+mn-cs"/>
              </a:rPr>
              <a:t>Værktøj 5: Med eller uden AI – fordele og ulemper</a:t>
            </a:r>
            <a:br>
              <a:rPr kumimoji="0" lang="da-DK" sz="2600" b="1" i="0" u="none" strike="noStrike" kern="1200" cap="none" spc="0" normalizeH="0" baseline="0" noProof="0">
                <a:ln>
                  <a:noFill/>
                </a:ln>
                <a:solidFill>
                  <a:schemeClr val="tx1"/>
                </a:solidFill>
                <a:effectLst/>
                <a:uLnTx/>
                <a:uFillTx/>
                <a:latin typeface="Avenir Next"/>
                <a:ea typeface="+mn-ea"/>
                <a:cs typeface="+mn-cs"/>
              </a:rPr>
            </a:br>
            <a:r>
              <a:rPr kumimoji="0" lang="da-DK" sz="1600" b="0" i="0" u="none" strike="noStrike" kern="1200" cap="none" spc="0" normalizeH="0" baseline="0" noProof="0">
                <a:ln>
                  <a:noFill/>
                </a:ln>
                <a:solidFill>
                  <a:schemeClr val="tx1"/>
                </a:solidFill>
                <a:effectLst/>
                <a:uLnTx/>
                <a:uFillTx/>
                <a:latin typeface="Avenir Next"/>
                <a:ea typeface="+mn-ea"/>
                <a:cs typeface="+mn-cs"/>
              </a:rPr>
              <a:t>Vurder</a:t>
            </a:r>
            <a:r>
              <a:rPr kumimoji="0" lang="da-DK" sz="1600" b="0" i="0" u="none" strike="noStrike" kern="1200" cap="none" spc="0" normalizeH="0" baseline="0" noProof="0">
                <a:ln>
                  <a:noFill/>
                </a:ln>
                <a:solidFill>
                  <a:srgbClr val="000000"/>
                </a:solidFill>
                <a:effectLst/>
                <a:uLnTx/>
                <a:uFillTx/>
                <a:latin typeface="Avenir Next"/>
                <a:ea typeface="+mn-ea"/>
                <a:cs typeface="+mn-cs"/>
              </a:rPr>
              <a:t> prisen for og gevinsten ved en forandring </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13" name="Tekstfelt 12">
            <a:extLst>
              <a:ext uri="{FF2B5EF4-FFF2-40B4-BE49-F238E27FC236}">
                <a16:creationId xmlns:a16="http://schemas.microsoft.com/office/drawing/2014/main" id="{D2E0674D-8A81-EA64-F820-E8332264A8A9}"/>
              </a:ext>
            </a:extLst>
          </p:cNvPr>
          <p:cNvSpPr txBox="1"/>
          <p:nvPr/>
        </p:nvSpPr>
        <p:spPr>
          <a:xfrm>
            <a:off x="370023" y="1844085"/>
            <a:ext cx="5718225" cy="861774"/>
          </a:xfrm>
          <a:prstGeom prst="rect">
            <a:avLst/>
          </a:prstGeom>
          <a:solidFill>
            <a:srgbClr val="7030A0"/>
          </a:solidFill>
        </p:spPr>
        <p:txBody>
          <a:bodyPr wrap="square" lIns="36000" tIns="45720" rIns="91440" bIns="45720" rtlCol="0" anchor="ctr">
            <a:spAutoFit/>
          </a:bodyPr>
          <a:lstStyle/>
          <a:p>
            <a:pPr algn="ctr"/>
            <a:endParaRPr lang="da-DK" sz="1600" b="1">
              <a:solidFill>
                <a:schemeClr val="bg1"/>
              </a:solidFill>
              <a:latin typeface="Avenir Next" panose="020B0503020202020204" pitchFamily="34" charset="0"/>
            </a:endParaRPr>
          </a:p>
          <a:p>
            <a:pPr algn="ctr"/>
            <a:r>
              <a:rPr lang="da-DK" b="1">
                <a:solidFill>
                  <a:schemeClr val="bg1"/>
                </a:solidFill>
                <a:latin typeface="Avenir Next"/>
              </a:rPr>
              <a:t>En løsning uden AI</a:t>
            </a:r>
            <a:endParaRPr lang="da-DK">
              <a:solidFill>
                <a:schemeClr val="bg1"/>
              </a:solidFill>
            </a:endParaRPr>
          </a:p>
          <a:p>
            <a:pPr algn="ctr"/>
            <a:endParaRPr lang="da-DK" sz="1600" b="1">
              <a:solidFill>
                <a:schemeClr val="bg1"/>
              </a:solidFill>
              <a:latin typeface="Avenir Next" panose="020B0503020202020204" pitchFamily="34" charset="0"/>
            </a:endParaRPr>
          </a:p>
        </p:txBody>
      </p:sp>
      <p:sp>
        <p:nvSpPr>
          <p:cNvPr id="15" name="Rektangel 14">
            <a:extLst>
              <a:ext uri="{FF2B5EF4-FFF2-40B4-BE49-F238E27FC236}">
                <a16:creationId xmlns:a16="http://schemas.microsoft.com/office/drawing/2014/main" id="{EF27400B-451D-F00A-B951-42BB5E81605F}"/>
              </a:ext>
              <a:ext uri="{C183D7F6-B498-43B3-948B-1728B52AA6E4}">
                <adec:decorative xmlns:adec="http://schemas.microsoft.com/office/drawing/2017/decorative" val="1"/>
              </a:ext>
            </a:extLst>
          </p:cNvPr>
          <p:cNvSpPr/>
          <p:nvPr/>
        </p:nvSpPr>
        <p:spPr>
          <a:xfrm>
            <a:off x="370023" y="2783265"/>
            <a:ext cx="2858400" cy="3812349"/>
          </a:xfrm>
          <a:prstGeom prst="rect">
            <a:avLst/>
          </a:prstGeom>
          <a:solidFill>
            <a:schemeClr val="bg1"/>
          </a:solidFill>
          <a:ln w="158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Divider 12" descr="Find ulemper ved en løsning uden AI">
            <a:extLst>
              <a:ext uri="{FF2B5EF4-FFF2-40B4-BE49-F238E27FC236}">
                <a16:creationId xmlns:a16="http://schemas.microsoft.com/office/drawing/2014/main" id="{87C775DA-7AB6-FBF3-B178-031E0AC74054}"/>
              </a:ext>
            </a:extLst>
          </p:cNvPr>
          <p:cNvSpPr/>
          <p:nvPr/>
        </p:nvSpPr>
        <p:spPr>
          <a:xfrm>
            <a:off x="1522922" y="3053030"/>
            <a:ext cx="576117" cy="602913"/>
          </a:xfrm>
          <a:prstGeom prst="mathDivid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solidFill>
                <a:srgbClr val="FF0000"/>
              </a:solidFill>
            </a:endParaRPr>
          </a:p>
        </p:txBody>
      </p:sp>
      <p:sp>
        <p:nvSpPr>
          <p:cNvPr id="18" name="Rektangel 17">
            <a:extLst>
              <a:ext uri="{FF2B5EF4-FFF2-40B4-BE49-F238E27FC236}">
                <a16:creationId xmlns:a16="http://schemas.microsoft.com/office/drawing/2014/main" id="{89601AD9-E803-11AD-8D93-B5C8FA2757A8}"/>
              </a:ext>
              <a:ext uri="{C183D7F6-B498-43B3-948B-1728B52AA6E4}">
                <adec:decorative xmlns:adec="http://schemas.microsoft.com/office/drawing/2017/decorative" val="1"/>
              </a:ext>
            </a:extLst>
          </p:cNvPr>
          <p:cNvSpPr/>
          <p:nvPr/>
        </p:nvSpPr>
        <p:spPr>
          <a:xfrm>
            <a:off x="3228423" y="2783266"/>
            <a:ext cx="2859825" cy="3812349"/>
          </a:xfrm>
          <a:prstGeom prst="rect">
            <a:avLst/>
          </a:prstGeom>
          <a:solidFill>
            <a:srgbClr val="7030A0">
              <a:alpha val="20000"/>
            </a:srgbClr>
          </a:solidFill>
          <a:ln w="158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Plus 23" descr="Find fordele ved en løsning uden AI">
            <a:extLst>
              <a:ext uri="{FF2B5EF4-FFF2-40B4-BE49-F238E27FC236}">
                <a16:creationId xmlns:a16="http://schemas.microsoft.com/office/drawing/2014/main" id="{3CD1736D-E83E-84A7-33F4-66C4E235E645}"/>
              </a:ext>
            </a:extLst>
          </p:cNvPr>
          <p:cNvSpPr/>
          <p:nvPr/>
        </p:nvSpPr>
        <p:spPr>
          <a:xfrm>
            <a:off x="4294692" y="3053030"/>
            <a:ext cx="685311" cy="606237"/>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7" name="Tekstfelt 16">
            <a:extLst>
              <a:ext uri="{FF2B5EF4-FFF2-40B4-BE49-F238E27FC236}">
                <a16:creationId xmlns:a16="http://schemas.microsoft.com/office/drawing/2014/main" id="{A368F1BE-1A35-430B-0B56-B55020C2E5FB}"/>
              </a:ext>
            </a:extLst>
          </p:cNvPr>
          <p:cNvSpPr txBox="1"/>
          <p:nvPr/>
        </p:nvSpPr>
        <p:spPr>
          <a:xfrm>
            <a:off x="6225792" y="1836116"/>
            <a:ext cx="5716801" cy="861774"/>
          </a:xfrm>
          <a:prstGeom prst="rect">
            <a:avLst/>
          </a:prstGeom>
          <a:solidFill>
            <a:srgbClr val="7030A0"/>
          </a:solidFill>
        </p:spPr>
        <p:txBody>
          <a:bodyPr wrap="square" lIns="36000" tIns="45720" rIns="91440" bIns="45720" rtlCol="0" anchor="ctr">
            <a:spAutoFit/>
          </a:bodyPr>
          <a:lstStyle/>
          <a:p>
            <a:pPr algn="ctr"/>
            <a:endParaRPr lang="da-DK" sz="1600" b="1">
              <a:solidFill>
                <a:schemeClr val="bg1"/>
              </a:solidFill>
              <a:latin typeface="Avenir Next" panose="020B0503020202020204" pitchFamily="34" charset="0"/>
            </a:endParaRPr>
          </a:p>
          <a:p>
            <a:pPr algn="ctr"/>
            <a:r>
              <a:rPr lang="da-DK" b="1">
                <a:solidFill>
                  <a:schemeClr val="bg1"/>
                </a:solidFill>
                <a:latin typeface="Avenir Next"/>
              </a:rPr>
              <a:t>En løsning med AI</a:t>
            </a:r>
            <a:endParaRPr lang="da-DK" sz="2400" b="1">
              <a:solidFill>
                <a:schemeClr val="bg1"/>
              </a:solidFill>
              <a:latin typeface="Avenir Next"/>
            </a:endParaRPr>
          </a:p>
          <a:p>
            <a:pPr algn="ctr"/>
            <a:endParaRPr lang="da-DK" sz="1600" b="1">
              <a:solidFill>
                <a:schemeClr val="bg1"/>
              </a:solidFill>
              <a:latin typeface="Avenir Next" panose="020B0503020202020204" pitchFamily="34" charset="0"/>
            </a:endParaRPr>
          </a:p>
        </p:txBody>
      </p:sp>
      <p:sp>
        <p:nvSpPr>
          <p:cNvPr id="19" name="Rektangel 18">
            <a:extLst>
              <a:ext uri="{FF2B5EF4-FFF2-40B4-BE49-F238E27FC236}">
                <a16:creationId xmlns:a16="http://schemas.microsoft.com/office/drawing/2014/main" id="{207FC3B6-F9FD-EF72-7A19-3BEE8C4BE890}"/>
              </a:ext>
              <a:ext uri="{C183D7F6-B498-43B3-948B-1728B52AA6E4}">
                <adec:decorative xmlns:adec="http://schemas.microsoft.com/office/drawing/2017/decorative" val="1"/>
              </a:ext>
            </a:extLst>
          </p:cNvPr>
          <p:cNvSpPr/>
          <p:nvPr/>
        </p:nvSpPr>
        <p:spPr>
          <a:xfrm>
            <a:off x="6225795" y="2783266"/>
            <a:ext cx="2858400" cy="3812349"/>
          </a:xfrm>
          <a:prstGeom prst="rect">
            <a:avLst/>
          </a:prstGeom>
          <a:solidFill>
            <a:srgbClr val="7030A0">
              <a:alpha val="20000"/>
            </a:srgbClr>
          </a:solidFill>
          <a:ln w="158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Divider 14" descr="Find ulemper ved en løsning med AI">
            <a:extLst>
              <a:ext uri="{FF2B5EF4-FFF2-40B4-BE49-F238E27FC236}">
                <a16:creationId xmlns:a16="http://schemas.microsoft.com/office/drawing/2014/main" id="{A51AA85E-9308-6483-A7DF-82EBDE9F1807}"/>
              </a:ext>
            </a:extLst>
          </p:cNvPr>
          <p:cNvSpPr/>
          <p:nvPr/>
        </p:nvSpPr>
        <p:spPr>
          <a:xfrm>
            <a:off x="7224739" y="3044876"/>
            <a:ext cx="576117" cy="602913"/>
          </a:xfrm>
          <a:prstGeom prst="mathDivid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solidFill>
                <a:srgbClr val="FF0000"/>
              </a:solidFill>
            </a:endParaRPr>
          </a:p>
        </p:txBody>
      </p:sp>
      <p:sp>
        <p:nvSpPr>
          <p:cNvPr id="20" name="Rektangel 19">
            <a:extLst>
              <a:ext uri="{FF2B5EF4-FFF2-40B4-BE49-F238E27FC236}">
                <a16:creationId xmlns:a16="http://schemas.microsoft.com/office/drawing/2014/main" id="{FAAE157A-3F66-3039-3CA3-A0F503153254}"/>
              </a:ext>
              <a:ext uri="{C183D7F6-B498-43B3-948B-1728B52AA6E4}">
                <adec:decorative xmlns:adec="http://schemas.microsoft.com/office/drawing/2017/decorative" val="1"/>
              </a:ext>
            </a:extLst>
          </p:cNvPr>
          <p:cNvSpPr/>
          <p:nvPr/>
        </p:nvSpPr>
        <p:spPr>
          <a:xfrm>
            <a:off x="9084195" y="2783265"/>
            <a:ext cx="2858400" cy="3812349"/>
          </a:xfrm>
          <a:prstGeom prst="rect">
            <a:avLst/>
          </a:prstGeom>
          <a:solidFill>
            <a:schemeClr val="bg1"/>
          </a:solidFill>
          <a:ln w="158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Plus 25" descr="Find fordele ved en løsning med ai">
            <a:extLst>
              <a:ext uri="{FF2B5EF4-FFF2-40B4-BE49-F238E27FC236}">
                <a16:creationId xmlns:a16="http://schemas.microsoft.com/office/drawing/2014/main" id="{79ECE094-7E5F-3FB0-9E78-2D1E8F64359E}"/>
              </a:ext>
            </a:extLst>
          </p:cNvPr>
          <p:cNvSpPr/>
          <p:nvPr/>
        </p:nvSpPr>
        <p:spPr>
          <a:xfrm>
            <a:off x="9996509" y="3044876"/>
            <a:ext cx="685311" cy="606237"/>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grpSp>
        <p:nvGrpSpPr>
          <p:cNvPr id="7" name="Gruppe 6">
            <a:extLst>
              <a:ext uri="{FF2B5EF4-FFF2-40B4-BE49-F238E27FC236}">
                <a16:creationId xmlns:a16="http://schemas.microsoft.com/office/drawing/2014/main" id="{E1B5B119-6206-4173-7CE0-76A7ADE590F7}"/>
              </a:ext>
              <a:ext uri="{C183D7F6-B498-43B3-948B-1728B52AA6E4}">
                <adec:decorative xmlns:adec="http://schemas.microsoft.com/office/drawing/2017/decorative" val="1"/>
              </a:ext>
            </a:extLst>
          </p:cNvPr>
          <p:cNvGrpSpPr/>
          <p:nvPr/>
        </p:nvGrpSpPr>
        <p:grpSpPr>
          <a:xfrm>
            <a:off x="361353" y="288150"/>
            <a:ext cx="1128904" cy="1128904"/>
            <a:chOff x="337783" y="462953"/>
            <a:chExt cx="1128904" cy="1128904"/>
          </a:xfrm>
        </p:grpSpPr>
        <p:sp>
          <p:nvSpPr>
            <p:cNvPr id="8" name="Freeform 13">
              <a:extLst>
                <a:ext uri="{FF2B5EF4-FFF2-40B4-BE49-F238E27FC236}">
                  <a16:creationId xmlns:a16="http://schemas.microsoft.com/office/drawing/2014/main" id="{31B297F1-5156-DF1C-310A-BCE7026BBE92}"/>
                </a:ext>
              </a:extLst>
            </p:cNvPr>
            <p:cNvSpPr/>
            <p:nvPr/>
          </p:nvSpPr>
          <p:spPr>
            <a:xfrm>
              <a:off x="370023" y="982407"/>
              <a:ext cx="1050866" cy="344893"/>
            </a:xfrm>
            <a:custGeom>
              <a:avLst/>
              <a:gdLst/>
              <a:ahLst/>
              <a:cxnLst/>
              <a:rect l="l" t="t" r="r" b="b"/>
              <a:pathLst>
                <a:path w="1341367" h="1180753">
                  <a:moveTo>
                    <a:pt x="17830" y="0"/>
                  </a:moveTo>
                  <a:lnTo>
                    <a:pt x="1323537" y="0"/>
                  </a:lnTo>
                  <a:cubicBezTo>
                    <a:pt x="1333384" y="0"/>
                    <a:pt x="1341367" y="7983"/>
                    <a:pt x="1341367" y="17830"/>
                  </a:cubicBezTo>
                  <a:lnTo>
                    <a:pt x="1341367" y="1162923"/>
                  </a:lnTo>
                  <a:cubicBezTo>
                    <a:pt x="1341367" y="1167652"/>
                    <a:pt x="1339488" y="1172187"/>
                    <a:pt x="1336145" y="1175531"/>
                  </a:cubicBezTo>
                  <a:cubicBezTo>
                    <a:pt x="1332801" y="1178875"/>
                    <a:pt x="1328266" y="1180753"/>
                    <a:pt x="1323537" y="1180753"/>
                  </a:cubicBezTo>
                  <a:lnTo>
                    <a:pt x="17830" y="1180753"/>
                  </a:lnTo>
                  <a:cubicBezTo>
                    <a:pt x="7983" y="1180753"/>
                    <a:pt x="0" y="1172771"/>
                    <a:pt x="0" y="1162923"/>
                  </a:cubicBezTo>
                  <a:lnTo>
                    <a:pt x="0" y="17830"/>
                  </a:lnTo>
                  <a:cubicBezTo>
                    <a:pt x="0" y="7983"/>
                    <a:pt x="7983" y="0"/>
                    <a:pt x="17830" y="0"/>
                  </a:cubicBezTo>
                  <a:close/>
                </a:path>
              </a:pathLst>
            </a:custGeom>
            <a:noFill/>
            <a:ln w="38100" cap="sq">
              <a:noFill/>
              <a:prstDash val="solid"/>
              <a:miter/>
            </a:ln>
          </p:spPr>
          <p:txBody>
            <a:bodyPr anchor="ctr"/>
            <a:lstStyle/>
            <a:p>
              <a:pPr marL="0" marR="0" lvl="0" indent="0" algn="ctr" defTabSz="293431"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a:ln>
                    <a:noFill/>
                  </a:ln>
                  <a:solidFill>
                    <a:srgbClr val="7030A0"/>
                  </a:solidFill>
                  <a:effectLst/>
                  <a:uLnTx/>
                  <a:uFillTx/>
                  <a:latin typeface="Avenir Next" panose="020B0503020202020204" pitchFamily="34" charset="0"/>
                  <a:ea typeface="+mn-ea"/>
                  <a:cs typeface="+mn-cs"/>
                </a:rPr>
                <a:t>VÆRKTØJ</a:t>
              </a:r>
              <a:endParaRPr kumimoji="0" lang="da-DK" sz="900" b="0" i="0" u="none" strike="noStrike" kern="1200" cap="none" spc="0" normalizeH="0" baseline="0" noProof="0">
                <a:ln>
                  <a:noFill/>
                </a:ln>
                <a:solidFill>
                  <a:srgbClr val="7030A0"/>
                </a:solidFill>
                <a:effectLst/>
                <a:uLnTx/>
                <a:uFillTx/>
                <a:latin typeface="Avenir Next" panose="020B0503020202020204" pitchFamily="34" charset="0"/>
                <a:ea typeface="+mn-ea"/>
                <a:cs typeface="+mn-cs"/>
              </a:endParaRPr>
            </a:p>
          </p:txBody>
        </p:sp>
        <p:pic>
          <p:nvPicPr>
            <p:cNvPr id="9" name="Grafik 8" descr="Lommekniv kontur">
              <a:extLst>
                <a:ext uri="{FF2B5EF4-FFF2-40B4-BE49-F238E27FC236}">
                  <a16:creationId xmlns:a16="http://schemas.microsoft.com/office/drawing/2014/main" id="{702285E5-AF04-258E-E26F-18B5060947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783" y="462953"/>
              <a:ext cx="1128904" cy="1128904"/>
            </a:xfrm>
            <a:prstGeom prst="rect">
              <a:avLst/>
            </a:prstGeom>
          </p:spPr>
        </p:pic>
      </p:grpSp>
    </p:spTree>
    <p:extLst>
      <p:ext uri="{BB962C8B-B14F-4D97-AF65-F5344CB8AC3E}">
        <p14:creationId xmlns:p14="http://schemas.microsoft.com/office/powerpoint/2010/main" val="1012875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9F7F6"/>
        </a:solidFill>
        <a:effectLst/>
      </p:bgPr>
    </p:bg>
    <p:spTree>
      <p:nvGrpSpPr>
        <p:cNvPr id="1" name="">
          <a:extLst>
            <a:ext uri="{FF2B5EF4-FFF2-40B4-BE49-F238E27FC236}">
              <a16:creationId xmlns:a16="http://schemas.microsoft.com/office/drawing/2014/main" id="{0AEF5668-6DDE-1F5C-576C-EF5AFA99E9C5}"/>
            </a:ext>
          </a:extLst>
        </p:cNvPr>
        <p:cNvGrpSpPr/>
        <p:nvPr/>
      </p:nvGrpSpPr>
      <p:grpSpPr>
        <a:xfrm>
          <a:off x="0" y="0"/>
          <a:ext cx="0" cy="0"/>
          <a:chOff x="0" y="0"/>
          <a:chExt cx="0" cy="0"/>
        </a:xfrm>
      </p:grpSpPr>
      <p:sp>
        <p:nvSpPr>
          <p:cNvPr id="11" name="Titel 1">
            <a:extLst>
              <a:ext uri="{FF2B5EF4-FFF2-40B4-BE49-F238E27FC236}">
                <a16:creationId xmlns:a16="http://schemas.microsoft.com/office/drawing/2014/main" id="{1F9C0185-800B-AE45-644B-B9CCA971C23F}"/>
              </a:ext>
            </a:extLst>
          </p:cNvPr>
          <p:cNvSpPr>
            <a:spLocks noGrp="1"/>
          </p:cNvSpPr>
          <p:nvPr>
            <p:ph type="title"/>
          </p:nvPr>
        </p:nvSpPr>
        <p:spPr>
          <a:xfrm>
            <a:off x="342352" y="407719"/>
            <a:ext cx="10571803" cy="707886"/>
          </a:xfrm>
        </p:spPr>
        <p:txBody>
          <a:bodyPr>
            <a:normAutofit fontScale="90000"/>
          </a:bodyPr>
          <a:lstStyle/>
          <a:p>
            <a:pPr>
              <a:lnSpc>
                <a:spcPct val="100000"/>
              </a:lnSpc>
            </a:pPr>
            <a:r>
              <a:rPr lang="da-DK" sz="1600" b="0">
                <a:solidFill>
                  <a:srgbClr val="000000"/>
                </a:solidFill>
                <a:latin typeface="Avenir Next"/>
              </a:rPr>
              <a:t>Vejledning:</a:t>
            </a:r>
            <a:br>
              <a:rPr lang="da-DK" sz="2900" b="0">
                <a:latin typeface="Avenir Next"/>
              </a:rPr>
            </a:br>
            <a:r>
              <a:rPr lang="da-DK" sz="2900">
                <a:latin typeface="Avenir Next"/>
              </a:rPr>
              <a:t>Værktøj 6: Vores næste skridt</a:t>
            </a:r>
          </a:p>
        </p:txBody>
      </p:sp>
      <p:sp>
        <p:nvSpPr>
          <p:cNvPr id="10" name="Pladsholder til indhold 2">
            <a:extLst>
              <a:ext uri="{FF2B5EF4-FFF2-40B4-BE49-F238E27FC236}">
                <a16:creationId xmlns:a16="http://schemas.microsoft.com/office/drawing/2014/main" id="{BB6BAA94-E77D-E2F5-85B9-8C1B40BBA36F}"/>
              </a:ext>
            </a:extLst>
          </p:cNvPr>
          <p:cNvSpPr txBox="1">
            <a:spLocks/>
          </p:cNvSpPr>
          <p:nvPr/>
        </p:nvSpPr>
        <p:spPr>
          <a:xfrm>
            <a:off x="987656" y="1388632"/>
            <a:ext cx="1981258" cy="458189"/>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b="1">
                <a:solidFill>
                  <a:srgbClr val="13B4A3"/>
                </a:solidFill>
                <a:latin typeface="Avenir Next"/>
              </a:rPr>
              <a:t>Formål</a:t>
            </a:r>
            <a:endParaRPr lang="da-DK" sz="1400" b="1">
              <a:solidFill>
                <a:srgbClr val="13B4A3"/>
              </a:solidFill>
              <a:latin typeface="Avenir Next" panose="020B0503020202020204" pitchFamily="34" charset="0"/>
            </a:endParaRPr>
          </a:p>
        </p:txBody>
      </p:sp>
      <p:sp>
        <p:nvSpPr>
          <p:cNvPr id="12" name="Pladsholder til indhold 2">
            <a:extLst>
              <a:ext uri="{FF2B5EF4-FFF2-40B4-BE49-F238E27FC236}">
                <a16:creationId xmlns:a16="http://schemas.microsoft.com/office/drawing/2014/main" id="{96FA39FB-660A-E08D-8A26-D2DE5C78DB83}"/>
              </a:ext>
            </a:extLst>
          </p:cNvPr>
          <p:cNvSpPr>
            <a:spLocks noGrp="1"/>
          </p:cNvSpPr>
          <p:nvPr>
            <p:ph idx="1"/>
          </p:nvPr>
        </p:nvSpPr>
        <p:spPr>
          <a:xfrm>
            <a:off x="446002" y="1314236"/>
            <a:ext cx="2723824" cy="1958442"/>
          </a:xfrm>
        </p:spPr>
        <p:txBody>
          <a:bodyPr vert="horz" lIns="91440" tIns="45720" rIns="91440" bIns="45720" rtlCol="0" anchor="t">
            <a:normAutofit/>
          </a:bodyPr>
          <a:lstStyle/>
          <a:p>
            <a:pPr marL="457200" lvl="1" indent="0">
              <a:lnSpc>
                <a:spcPct val="100000"/>
              </a:lnSpc>
              <a:buNone/>
            </a:pPr>
            <a:r>
              <a:rPr lang="da-DK" sz="1200" b="1">
                <a:solidFill>
                  <a:srgbClr val="0295A9"/>
                </a:solidFill>
                <a:latin typeface="Avenir Next"/>
              </a:rPr>
              <a:t> </a:t>
            </a:r>
          </a:p>
          <a:p>
            <a:pPr marL="457200" lvl="1" indent="0">
              <a:lnSpc>
                <a:spcPct val="100000"/>
              </a:lnSpc>
              <a:buNone/>
            </a:pPr>
            <a:endParaRPr lang="da-DK" sz="1200" b="1">
              <a:solidFill>
                <a:srgbClr val="0295A9"/>
              </a:solidFill>
              <a:ea typeface="Times New Roman" panose="02020603050405020304" pitchFamily="18" charset="0"/>
              <a:cs typeface="Times New Roman"/>
            </a:endParaRPr>
          </a:p>
          <a:p>
            <a:pPr marL="171450" indent="-171450">
              <a:lnSpc>
                <a:spcPct val="100000"/>
              </a:lnSpc>
            </a:pPr>
            <a:r>
              <a:rPr lang="da-DK" sz="1200">
                <a:latin typeface="Avenir Next"/>
                <a:ea typeface="Times New Roman" panose="02020603050405020304" pitchFamily="18" charset="0"/>
                <a:cs typeface="Times New Roman"/>
              </a:rPr>
              <a:t>At</a:t>
            </a:r>
            <a:r>
              <a:rPr lang="da-DK" sz="1200">
                <a:effectLst/>
                <a:latin typeface="Avenir Next"/>
                <a:ea typeface="Times New Roman" panose="02020603050405020304" pitchFamily="18" charset="0"/>
                <a:cs typeface="Times New Roman"/>
              </a:rPr>
              <a:t> </a:t>
            </a:r>
            <a:r>
              <a:rPr lang="da-DK" sz="1200">
                <a:latin typeface="Avenir Next"/>
                <a:ea typeface="Times New Roman" panose="02020603050405020304" pitchFamily="18" charset="0"/>
                <a:cs typeface="Times New Roman"/>
              </a:rPr>
              <a:t>skabe et fælles overblik over de mulige næste skridt i arbejdet med AI.</a:t>
            </a:r>
          </a:p>
          <a:p>
            <a:pPr marL="171450" indent="-171450">
              <a:lnSpc>
                <a:spcPct val="100000"/>
              </a:lnSpc>
            </a:pPr>
            <a:r>
              <a:rPr lang="da-DK" sz="1200">
                <a:latin typeface="Avenir Next"/>
                <a:ea typeface="Times New Roman" panose="02020603050405020304" pitchFamily="18" charset="0"/>
                <a:cs typeface="Times New Roman"/>
              </a:rPr>
              <a:t>At tage fælles stilling til, hvilke næste skridt der er relevante for os lige nu. </a:t>
            </a:r>
            <a:endParaRPr lang="da-DK" sz="1200">
              <a:latin typeface="Avenir Next"/>
              <a:cs typeface="Times New Roman"/>
            </a:endParaRPr>
          </a:p>
        </p:txBody>
      </p:sp>
      <p:sp>
        <p:nvSpPr>
          <p:cNvPr id="7" name="Tekstfelt 6">
            <a:extLst>
              <a:ext uri="{FF2B5EF4-FFF2-40B4-BE49-F238E27FC236}">
                <a16:creationId xmlns:a16="http://schemas.microsoft.com/office/drawing/2014/main" id="{845EA4A0-5875-B61D-D203-9405613A8D40}"/>
              </a:ext>
            </a:extLst>
          </p:cNvPr>
          <p:cNvSpPr txBox="1"/>
          <p:nvPr/>
        </p:nvSpPr>
        <p:spPr>
          <a:xfrm>
            <a:off x="983639" y="3874776"/>
            <a:ext cx="1626042" cy="307777"/>
          </a:xfrm>
          <a:prstGeom prst="rect">
            <a:avLst/>
          </a:prstGeom>
          <a:noFill/>
        </p:spPr>
        <p:txBody>
          <a:bodyPr wrap="square">
            <a:spAutoFit/>
          </a:bodyPr>
          <a:lstStyle/>
          <a:p>
            <a:r>
              <a:rPr lang="da-DK" sz="1400" b="1">
                <a:solidFill>
                  <a:srgbClr val="2AB4A3"/>
                </a:solidFill>
                <a:latin typeface="Avenir Next" panose="020B0503020202020204" pitchFamily="34" charset="0"/>
              </a:rPr>
              <a:t>Anvendelse</a:t>
            </a:r>
            <a:endParaRPr lang="da-DK" sz="1400">
              <a:solidFill>
                <a:srgbClr val="2AB4A3"/>
              </a:solidFill>
            </a:endParaRPr>
          </a:p>
        </p:txBody>
      </p:sp>
      <p:sp>
        <p:nvSpPr>
          <p:cNvPr id="13" name="Tekstfelt 12">
            <a:extLst>
              <a:ext uri="{FF2B5EF4-FFF2-40B4-BE49-F238E27FC236}">
                <a16:creationId xmlns:a16="http://schemas.microsoft.com/office/drawing/2014/main" id="{76F9F427-2285-2FA8-5A12-4ADDB8B60068}"/>
              </a:ext>
            </a:extLst>
          </p:cNvPr>
          <p:cNvSpPr txBox="1"/>
          <p:nvPr/>
        </p:nvSpPr>
        <p:spPr>
          <a:xfrm>
            <a:off x="454229" y="4249329"/>
            <a:ext cx="2717673" cy="1938992"/>
          </a:xfrm>
          <a:prstGeom prst="rect">
            <a:avLst/>
          </a:prstGeom>
          <a:noFill/>
        </p:spPr>
        <p:txBody>
          <a:bodyPr wrap="square" lIns="91440" tIns="45720" rIns="91440" bIns="45720" anchor="t">
            <a:spAutoFit/>
          </a:bodyPr>
          <a:lstStyle/>
          <a:p>
            <a:r>
              <a:rPr lang="da-DK" sz="1200" b="1"/>
              <a:t>Målgruppe – operationelle niveau</a:t>
            </a:r>
            <a:r>
              <a:rPr lang="da-DK" sz="1200">
                <a:latin typeface="Avenir Next"/>
              </a:rPr>
              <a:t>: Ledere og medarbejdere.</a:t>
            </a:r>
            <a:br>
              <a:rPr lang="da-DK" sz="1200">
                <a:latin typeface="Avenir Next" panose="020B0503020202020204" pitchFamily="34" charset="0"/>
              </a:rPr>
            </a:br>
            <a:endParaRPr lang="da-DK" sz="1200">
              <a:latin typeface="Avenir Next" panose="020B0503020202020204" pitchFamily="34" charset="0"/>
            </a:endParaRPr>
          </a:p>
          <a:p>
            <a:r>
              <a:rPr lang="da-DK" sz="1200" b="1">
                <a:latin typeface="Avenir Next"/>
              </a:rPr>
              <a:t>Anledning</a:t>
            </a:r>
          </a:p>
          <a:p>
            <a:r>
              <a:rPr lang="da-DK" sz="1200">
                <a:latin typeface="Avenir Next"/>
              </a:rPr>
              <a:t>Personalemøde, ledermøde, MED-udvalgsmøde, workshop e.l.</a:t>
            </a:r>
            <a:endParaRPr lang="da-DK" sz="1200">
              <a:latin typeface="Avenir Next" panose="020B0503020202020204" pitchFamily="34" charset="0"/>
            </a:endParaRPr>
          </a:p>
          <a:p>
            <a:br>
              <a:rPr lang="da-DK" sz="1200" b="1">
                <a:latin typeface="Avenir Next" panose="020B0503020202020204" pitchFamily="34" charset="0"/>
              </a:rPr>
            </a:br>
            <a:r>
              <a:rPr lang="da-DK" sz="1200" b="1">
                <a:latin typeface="Avenir Next"/>
              </a:rPr>
              <a:t>Tid</a:t>
            </a:r>
            <a:r>
              <a:rPr lang="da-DK" sz="1200">
                <a:latin typeface="Avenir Next"/>
              </a:rPr>
              <a:t>: 15-60 minutter. Kan være relevant at revidere løbende. </a:t>
            </a:r>
            <a:endParaRPr lang="en-US" sz="1200">
              <a:latin typeface="Avenir Next"/>
            </a:endParaRPr>
          </a:p>
          <a:p>
            <a:endParaRPr lang="da-DK" sz="1200">
              <a:latin typeface="Avenir Next" panose="020B0503020202020204" pitchFamily="34" charset="0"/>
            </a:endParaRPr>
          </a:p>
        </p:txBody>
      </p:sp>
      <p:sp>
        <p:nvSpPr>
          <p:cNvPr id="4" name="Rektangel 3">
            <a:extLst>
              <a:ext uri="{FF2B5EF4-FFF2-40B4-BE49-F238E27FC236}">
                <a16:creationId xmlns:a16="http://schemas.microsoft.com/office/drawing/2014/main" id="{A802D06C-07FA-E38A-847F-BB5DE4B8E847}"/>
              </a:ext>
              <a:ext uri="{C183D7F6-B498-43B3-948B-1728B52AA6E4}">
                <adec:decorative xmlns:adec="http://schemas.microsoft.com/office/drawing/2017/decorative" val="1"/>
              </a:ext>
            </a:extLst>
          </p:cNvPr>
          <p:cNvSpPr/>
          <p:nvPr/>
        </p:nvSpPr>
        <p:spPr>
          <a:xfrm>
            <a:off x="3775843" y="1358429"/>
            <a:ext cx="4639052" cy="5501528"/>
          </a:xfrm>
          <a:prstGeom prst="rect">
            <a:avLst/>
          </a:prstGeom>
          <a:solidFill>
            <a:srgbClr val="13B4A3"/>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17" name="Pladsholder til indhold 2">
            <a:extLst>
              <a:ext uri="{FF2B5EF4-FFF2-40B4-BE49-F238E27FC236}">
                <a16:creationId xmlns:a16="http://schemas.microsoft.com/office/drawing/2014/main" id="{42187255-9B96-55BD-D129-0C98802D2E7B}"/>
              </a:ext>
            </a:extLst>
          </p:cNvPr>
          <p:cNvSpPr txBox="1">
            <a:spLocks/>
          </p:cNvSpPr>
          <p:nvPr/>
        </p:nvSpPr>
        <p:spPr>
          <a:xfrm>
            <a:off x="4460151" y="1552998"/>
            <a:ext cx="2546985" cy="46396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b="1">
                <a:solidFill>
                  <a:srgbClr val="FDF4EE"/>
                </a:solidFill>
                <a:latin typeface="Avenir Next" panose="020B0503020202020204" pitchFamily="34" charset="0"/>
              </a:rPr>
              <a:t>Værktøjet trin for trin</a:t>
            </a:r>
          </a:p>
        </p:txBody>
      </p:sp>
      <p:sp>
        <p:nvSpPr>
          <p:cNvPr id="9" name="Pladsholder til indhold 2">
            <a:extLst>
              <a:ext uri="{FF2B5EF4-FFF2-40B4-BE49-F238E27FC236}">
                <a16:creationId xmlns:a16="http://schemas.microsoft.com/office/drawing/2014/main" id="{08EA6F1F-1BF0-AFE4-E9F9-FA5A9EA33CF1}"/>
              </a:ext>
            </a:extLst>
          </p:cNvPr>
          <p:cNvSpPr txBox="1">
            <a:spLocks/>
          </p:cNvSpPr>
          <p:nvPr/>
        </p:nvSpPr>
        <p:spPr>
          <a:xfrm>
            <a:off x="4203091" y="2167413"/>
            <a:ext cx="3776671" cy="3678716"/>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AutoNum type="arabicPeriod"/>
            </a:pPr>
            <a:r>
              <a:rPr lang="da-DK" sz="1200">
                <a:solidFill>
                  <a:srgbClr val="FCF4ED"/>
                </a:solidFill>
                <a:ea typeface="+mn-lt"/>
                <a:cs typeface="+mn-lt"/>
              </a:rPr>
              <a:t>Print værktøjet ud eller udfyld det digitalt </a:t>
            </a:r>
            <a:endParaRPr lang="da-DK" sz="1200">
              <a:solidFill>
                <a:srgbClr val="000000"/>
              </a:solidFill>
              <a:latin typeface="Avenir Next" panose="020B0503020202020204" pitchFamily="34" charset="0"/>
            </a:endParaRPr>
          </a:p>
          <a:p>
            <a:pPr>
              <a:buAutoNum type="arabicPeriod"/>
            </a:pPr>
            <a:r>
              <a:rPr lang="da-DK" sz="1200">
                <a:solidFill>
                  <a:srgbClr val="FCF4ED"/>
                </a:solidFill>
              </a:rPr>
              <a:t>Kig</a:t>
            </a:r>
            <a:r>
              <a:rPr lang="da-DK" sz="1200">
                <a:solidFill>
                  <a:srgbClr val="FCF4ED"/>
                </a:solidFill>
                <a:latin typeface="Avenir Next"/>
              </a:rPr>
              <a:t> sammen på oversigten over de foreslåede veje. Sæt flueben ud for veje, I allerede har gennemført.</a:t>
            </a:r>
            <a:endParaRPr lang="da-DK" sz="1200">
              <a:solidFill>
                <a:srgbClr val="000000"/>
              </a:solidFill>
              <a:latin typeface="Avenir Next" panose="020B0503020202020204" pitchFamily="34" charset="0"/>
            </a:endParaRPr>
          </a:p>
          <a:p>
            <a:pPr>
              <a:buAutoNum type="arabicPeriod"/>
            </a:pPr>
            <a:r>
              <a:rPr lang="da-DK" sz="1200">
                <a:solidFill>
                  <a:srgbClr val="FCF4ED"/>
                </a:solidFill>
                <a:latin typeface="Avenir Next"/>
              </a:rPr>
              <a:t>Bed deltagerne sige, hvad de ser som det mest relevante næste skridt; det kan godt være ét, der ikke er nævnt i skabelonen. </a:t>
            </a:r>
            <a:br>
              <a:rPr lang="da-DK" sz="1200">
                <a:latin typeface="Avenir Next" panose="020B0503020202020204" pitchFamily="34" charset="0"/>
              </a:rPr>
            </a:br>
            <a:br>
              <a:rPr lang="da-DK" sz="1200">
                <a:latin typeface="Avenir Next" panose="020B0503020202020204" pitchFamily="34" charset="0"/>
              </a:rPr>
            </a:br>
            <a:r>
              <a:rPr lang="da-DK" sz="1200" i="1">
                <a:solidFill>
                  <a:srgbClr val="FCF4ED"/>
                </a:solidFill>
                <a:latin typeface="Avenir Next"/>
              </a:rPr>
              <a:t>Spørg nysgerrigt ind til, hvorfor netop dette næste skridt foreslås.</a:t>
            </a:r>
          </a:p>
          <a:p>
            <a:pPr>
              <a:buAutoNum type="arabicPeriod"/>
            </a:pPr>
            <a:r>
              <a:rPr lang="da-DK" sz="1200">
                <a:solidFill>
                  <a:srgbClr val="FCF4ED"/>
                </a:solidFill>
                <a:latin typeface="Avenir Next"/>
              </a:rPr>
              <a:t>Afklar, om der er enighed om de næste skridt, eller hvad eventuelle forskelle bunder i. </a:t>
            </a:r>
            <a:endParaRPr lang="da-DK" sz="1200">
              <a:solidFill>
                <a:srgbClr val="000000"/>
              </a:solidFill>
              <a:latin typeface="Avenir Next"/>
            </a:endParaRPr>
          </a:p>
          <a:p>
            <a:pPr>
              <a:buAutoNum type="arabicPeriod"/>
            </a:pPr>
            <a:r>
              <a:rPr lang="da-DK" sz="1200">
                <a:solidFill>
                  <a:srgbClr val="FCF4ED"/>
                </a:solidFill>
                <a:latin typeface="Avenir Next"/>
              </a:rPr>
              <a:t>Vælg i </a:t>
            </a:r>
            <a:r>
              <a:rPr lang="da-DK" sz="1200">
                <a:solidFill>
                  <a:schemeClr val="bg1"/>
                </a:solidFill>
                <a:latin typeface="Avenir Next"/>
              </a:rPr>
              <a:t>fællesskab et eller flere næste skridt, som I vil gå videre med.</a:t>
            </a:r>
          </a:p>
          <a:p>
            <a:pPr>
              <a:buAutoNum type="arabicPeriod"/>
            </a:pPr>
            <a:r>
              <a:rPr lang="da-DK" sz="1200">
                <a:solidFill>
                  <a:schemeClr val="bg1"/>
                </a:solidFill>
                <a:latin typeface="Avenir Next"/>
              </a:rPr>
              <a:t>Udfyld den grønne boks med, hvordan I kommer i gang med de valgte skridt.</a:t>
            </a:r>
          </a:p>
          <a:p>
            <a:pPr>
              <a:buAutoNum type="arabicPeriod"/>
            </a:pPr>
            <a:r>
              <a:rPr lang="da-DK" sz="1200">
                <a:solidFill>
                  <a:schemeClr val="bg1"/>
                </a:solidFill>
                <a:latin typeface="Avenir Next"/>
              </a:rPr>
              <a:t>Afklar, hvem der koordinerer det videre arbejde</a:t>
            </a:r>
            <a:r>
              <a:rPr lang="da-DK" sz="1200">
                <a:solidFill>
                  <a:srgbClr val="FCF4ED"/>
                </a:solidFill>
                <a:latin typeface="Avenir Next"/>
              </a:rPr>
              <a:t>.</a:t>
            </a:r>
            <a:endParaRPr lang="da-DK" sz="1200">
              <a:latin typeface="Avenir Next"/>
            </a:endParaRPr>
          </a:p>
        </p:txBody>
      </p:sp>
      <p:sp>
        <p:nvSpPr>
          <p:cNvPr id="8" name="Pladsholder til indhold 2">
            <a:extLst>
              <a:ext uri="{FF2B5EF4-FFF2-40B4-BE49-F238E27FC236}">
                <a16:creationId xmlns:a16="http://schemas.microsoft.com/office/drawing/2014/main" id="{B06DB14F-FC98-B2C2-0BB0-CA8CF492B0A4}"/>
              </a:ext>
            </a:extLst>
          </p:cNvPr>
          <p:cNvSpPr txBox="1">
            <a:spLocks/>
          </p:cNvSpPr>
          <p:nvPr/>
        </p:nvSpPr>
        <p:spPr>
          <a:xfrm>
            <a:off x="8743901" y="1494677"/>
            <a:ext cx="3025793" cy="458189"/>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b="1">
                <a:solidFill>
                  <a:srgbClr val="11A898"/>
                </a:solidFill>
                <a:latin typeface="Avenir Next"/>
              </a:rPr>
              <a:t>Faciliteringstips</a:t>
            </a:r>
            <a:endParaRPr lang="da-DK" sz="1400" b="1">
              <a:solidFill>
                <a:srgbClr val="11A898"/>
              </a:solidFill>
              <a:latin typeface="Avenir Next" panose="020B0503020202020204" pitchFamily="34" charset="0"/>
            </a:endParaRPr>
          </a:p>
        </p:txBody>
      </p:sp>
      <p:sp>
        <p:nvSpPr>
          <p:cNvPr id="27" name="Pladsholder til indhold 2">
            <a:extLst>
              <a:ext uri="{FF2B5EF4-FFF2-40B4-BE49-F238E27FC236}">
                <a16:creationId xmlns:a16="http://schemas.microsoft.com/office/drawing/2014/main" id="{5F5EA308-97AC-64C8-C6A3-FE9E1A273489}"/>
              </a:ext>
            </a:extLst>
          </p:cNvPr>
          <p:cNvSpPr txBox="1">
            <a:spLocks/>
          </p:cNvSpPr>
          <p:nvPr/>
        </p:nvSpPr>
        <p:spPr>
          <a:xfrm>
            <a:off x="8740542" y="2003113"/>
            <a:ext cx="2925830" cy="2461092"/>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200">
                <a:latin typeface="Avenir Next"/>
                <a:cs typeface="Times New Roman"/>
              </a:rPr>
              <a:t>Drøftelsen kan være helt fælles eller kan være opdelt efter aktører. Fx kan ledelsen have et andet næste skridt end de enkelte teams.</a:t>
            </a:r>
          </a:p>
          <a:p>
            <a:pPr>
              <a:lnSpc>
                <a:spcPct val="100000"/>
              </a:lnSpc>
            </a:pPr>
            <a:r>
              <a:rPr lang="da-DK" sz="1200">
                <a:latin typeface="Avenir Next"/>
                <a:ea typeface="Times New Roman" panose="02020603050405020304" pitchFamily="18" charset="0"/>
                <a:cs typeface="Times New Roman"/>
              </a:rPr>
              <a:t>Vær opmærksom på, om der er enighed i gruppen om at gå videre ad den valgte vej, eller der er uudtalt modstand, som skal håndteres.</a:t>
            </a:r>
          </a:p>
          <a:p>
            <a:pPr marL="0" indent="0">
              <a:lnSpc>
                <a:spcPct val="100000"/>
              </a:lnSpc>
              <a:buNone/>
            </a:pPr>
            <a:r>
              <a:rPr lang="da-DK" sz="1200" b="1">
                <a:latin typeface="Avenir Next"/>
              </a:rPr>
              <a:t>Variation: </a:t>
            </a:r>
            <a:r>
              <a:rPr lang="da-DK" sz="1200">
                <a:latin typeface="Avenir Next"/>
              </a:rPr>
              <a:t>Det er muligt – før eller efter mødet – at lade en mindre gruppe forberede forslag til et eller flere næste skridt, som I så kvalificerer i en fælles dialog.</a:t>
            </a:r>
          </a:p>
        </p:txBody>
      </p:sp>
      <p:grpSp>
        <p:nvGrpSpPr>
          <p:cNvPr id="28" name="Grafik 26">
            <a:extLst>
              <a:ext uri="{FF2B5EF4-FFF2-40B4-BE49-F238E27FC236}">
                <a16:creationId xmlns:a16="http://schemas.microsoft.com/office/drawing/2014/main" id="{126276F7-DEBA-7CF8-CE33-631F0686544C}"/>
              </a:ext>
              <a:ext uri="{C183D7F6-B498-43B3-948B-1728B52AA6E4}">
                <adec:decorative xmlns:adec="http://schemas.microsoft.com/office/drawing/2017/decorative" val="1"/>
              </a:ext>
            </a:extLst>
          </p:cNvPr>
          <p:cNvGrpSpPr/>
          <p:nvPr/>
        </p:nvGrpSpPr>
        <p:grpSpPr>
          <a:xfrm>
            <a:off x="4055003" y="1528622"/>
            <a:ext cx="311186" cy="376575"/>
            <a:chOff x="5512578" y="1668450"/>
            <a:chExt cx="311186" cy="376575"/>
          </a:xfrm>
          <a:solidFill>
            <a:srgbClr val="FDF4EE"/>
          </a:solidFill>
        </p:grpSpPr>
        <p:sp>
          <p:nvSpPr>
            <p:cNvPr id="30" name="Kombinationstegning 29">
              <a:extLst>
                <a:ext uri="{FF2B5EF4-FFF2-40B4-BE49-F238E27FC236}">
                  <a16:creationId xmlns:a16="http://schemas.microsoft.com/office/drawing/2014/main" id="{2B2A1321-AD12-264D-3228-BC68B468DF71}"/>
                </a:ext>
              </a:extLst>
            </p:cNvPr>
            <p:cNvSpPr/>
            <p:nvPr/>
          </p:nvSpPr>
          <p:spPr>
            <a:xfrm>
              <a:off x="5620443" y="1668450"/>
              <a:ext cx="203321" cy="202844"/>
            </a:xfrm>
            <a:custGeom>
              <a:avLst/>
              <a:gdLst>
                <a:gd name="connsiteX0" fmla="*/ 101661 w 203321"/>
                <a:gd name="connsiteY0" fmla="*/ 137457 h 202844"/>
                <a:gd name="connsiteX1" fmla="*/ 65865 w 203321"/>
                <a:gd name="connsiteY1" fmla="*/ 101661 h 202844"/>
                <a:gd name="connsiteX2" fmla="*/ 101661 w 203321"/>
                <a:gd name="connsiteY2" fmla="*/ 65865 h 202844"/>
                <a:gd name="connsiteX3" fmla="*/ 137457 w 203321"/>
                <a:gd name="connsiteY3" fmla="*/ 101661 h 202844"/>
                <a:gd name="connsiteX4" fmla="*/ 101661 w 203321"/>
                <a:gd name="connsiteY4" fmla="*/ 137457 h 202844"/>
                <a:gd name="connsiteX5" fmla="*/ 182321 w 203321"/>
                <a:gd name="connsiteY5" fmla="*/ 79229 h 202844"/>
                <a:gd name="connsiteX6" fmla="*/ 174685 w 203321"/>
                <a:gd name="connsiteY6" fmla="*/ 60615 h 202844"/>
                <a:gd name="connsiteX7" fmla="*/ 182321 w 203321"/>
                <a:gd name="connsiteY7" fmla="*/ 38183 h 202844"/>
                <a:gd name="connsiteX8" fmla="*/ 165139 w 203321"/>
                <a:gd name="connsiteY8" fmla="*/ 21000 h 202844"/>
                <a:gd name="connsiteX9" fmla="*/ 142707 w 203321"/>
                <a:gd name="connsiteY9" fmla="*/ 28637 h 202844"/>
                <a:gd name="connsiteX10" fmla="*/ 124093 w 203321"/>
                <a:gd name="connsiteY10" fmla="*/ 21000 h 202844"/>
                <a:gd name="connsiteX11" fmla="*/ 113593 w 203321"/>
                <a:gd name="connsiteY11" fmla="*/ 0 h 202844"/>
                <a:gd name="connsiteX12" fmla="*/ 89729 w 203321"/>
                <a:gd name="connsiteY12" fmla="*/ 0 h 202844"/>
                <a:gd name="connsiteX13" fmla="*/ 79229 w 203321"/>
                <a:gd name="connsiteY13" fmla="*/ 21000 h 202844"/>
                <a:gd name="connsiteX14" fmla="*/ 60615 w 203321"/>
                <a:gd name="connsiteY14" fmla="*/ 28637 h 202844"/>
                <a:gd name="connsiteX15" fmla="*/ 38183 w 203321"/>
                <a:gd name="connsiteY15" fmla="*/ 21000 h 202844"/>
                <a:gd name="connsiteX16" fmla="*/ 21000 w 203321"/>
                <a:gd name="connsiteY16" fmla="*/ 38183 h 202844"/>
                <a:gd name="connsiteX17" fmla="*/ 28637 w 203321"/>
                <a:gd name="connsiteY17" fmla="*/ 60615 h 202844"/>
                <a:gd name="connsiteX18" fmla="*/ 21000 w 203321"/>
                <a:gd name="connsiteY18" fmla="*/ 79229 h 202844"/>
                <a:gd name="connsiteX19" fmla="*/ 0 w 203321"/>
                <a:gd name="connsiteY19" fmla="*/ 89729 h 202844"/>
                <a:gd name="connsiteX20" fmla="*/ 0 w 203321"/>
                <a:gd name="connsiteY20" fmla="*/ 113593 h 202844"/>
                <a:gd name="connsiteX21" fmla="*/ 21000 w 203321"/>
                <a:gd name="connsiteY21" fmla="*/ 124093 h 202844"/>
                <a:gd name="connsiteX22" fmla="*/ 28637 w 203321"/>
                <a:gd name="connsiteY22" fmla="*/ 142707 h 202844"/>
                <a:gd name="connsiteX23" fmla="*/ 21000 w 203321"/>
                <a:gd name="connsiteY23" fmla="*/ 165139 h 202844"/>
                <a:gd name="connsiteX24" fmla="*/ 37705 w 203321"/>
                <a:gd name="connsiteY24" fmla="*/ 181844 h 202844"/>
                <a:gd name="connsiteX25" fmla="*/ 60137 w 203321"/>
                <a:gd name="connsiteY25" fmla="*/ 174208 h 202844"/>
                <a:gd name="connsiteX26" fmla="*/ 78751 w 203321"/>
                <a:gd name="connsiteY26" fmla="*/ 181844 h 202844"/>
                <a:gd name="connsiteX27" fmla="*/ 89252 w 203321"/>
                <a:gd name="connsiteY27" fmla="*/ 202845 h 202844"/>
                <a:gd name="connsiteX28" fmla="*/ 113116 w 203321"/>
                <a:gd name="connsiteY28" fmla="*/ 202845 h 202844"/>
                <a:gd name="connsiteX29" fmla="*/ 123616 w 203321"/>
                <a:gd name="connsiteY29" fmla="*/ 181844 h 202844"/>
                <a:gd name="connsiteX30" fmla="*/ 142230 w 203321"/>
                <a:gd name="connsiteY30" fmla="*/ 174208 h 202844"/>
                <a:gd name="connsiteX31" fmla="*/ 164662 w 203321"/>
                <a:gd name="connsiteY31" fmla="*/ 181844 h 202844"/>
                <a:gd name="connsiteX32" fmla="*/ 181844 w 203321"/>
                <a:gd name="connsiteY32" fmla="*/ 165139 h 202844"/>
                <a:gd name="connsiteX33" fmla="*/ 174208 w 203321"/>
                <a:gd name="connsiteY33" fmla="*/ 142707 h 202844"/>
                <a:gd name="connsiteX34" fmla="*/ 182321 w 203321"/>
                <a:gd name="connsiteY34" fmla="*/ 124093 h 202844"/>
                <a:gd name="connsiteX35" fmla="*/ 203322 w 203321"/>
                <a:gd name="connsiteY35" fmla="*/ 113593 h 202844"/>
                <a:gd name="connsiteX36" fmla="*/ 203322 w 203321"/>
                <a:gd name="connsiteY36" fmla="*/ 89729 h 202844"/>
                <a:gd name="connsiteX37" fmla="*/ 182321 w 203321"/>
                <a:gd name="connsiteY37" fmla="*/ 79229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321" h="202844">
                  <a:moveTo>
                    <a:pt x="101661" y="137457"/>
                  </a:moveTo>
                  <a:cubicBezTo>
                    <a:pt x="81615" y="137457"/>
                    <a:pt x="65865" y="121229"/>
                    <a:pt x="65865" y="101661"/>
                  </a:cubicBezTo>
                  <a:cubicBezTo>
                    <a:pt x="65865" y="82092"/>
                    <a:pt x="82092" y="65865"/>
                    <a:pt x="101661" y="65865"/>
                  </a:cubicBezTo>
                  <a:cubicBezTo>
                    <a:pt x="121707" y="65865"/>
                    <a:pt x="137457" y="82092"/>
                    <a:pt x="137457" y="101661"/>
                  </a:cubicBezTo>
                  <a:cubicBezTo>
                    <a:pt x="137457" y="121229"/>
                    <a:pt x="121229" y="137457"/>
                    <a:pt x="101661" y="137457"/>
                  </a:cubicBezTo>
                  <a:close/>
                  <a:moveTo>
                    <a:pt x="182321" y="79229"/>
                  </a:moveTo>
                  <a:cubicBezTo>
                    <a:pt x="180412" y="72547"/>
                    <a:pt x="178026" y="66342"/>
                    <a:pt x="174685" y="60615"/>
                  </a:cubicBezTo>
                  <a:lnTo>
                    <a:pt x="182321" y="38183"/>
                  </a:lnTo>
                  <a:lnTo>
                    <a:pt x="165139" y="21000"/>
                  </a:lnTo>
                  <a:lnTo>
                    <a:pt x="142707" y="28637"/>
                  </a:lnTo>
                  <a:cubicBezTo>
                    <a:pt x="136980" y="25296"/>
                    <a:pt x="130775" y="22910"/>
                    <a:pt x="124093" y="21000"/>
                  </a:cubicBezTo>
                  <a:lnTo>
                    <a:pt x="113593" y="0"/>
                  </a:lnTo>
                  <a:lnTo>
                    <a:pt x="89729" y="0"/>
                  </a:lnTo>
                  <a:lnTo>
                    <a:pt x="79229" y="21000"/>
                  </a:lnTo>
                  <a:cubicBezTo>
                    <a:pt x="72547" y="22910"/>
                    <a:pt x="66342" y="25296"/>
                    <a:pt x="60615" y="28637"/>
                  </a:cubicBezTo>
                  <a:lnTo>
                    <a:pt x="38183" y="21000"/>
                  </a:lnTo>
                  <a:lnTo>
                    <a:pt x="21000" y="38183"/>
                  </a:lnTo>
                  <a:lnTo>
                    <a:pt x="28637" y="60615"/>
                  </a:lnTo>
                  <a:cubicBezTo>
                    <a:pt x="25296" y="66342"/>
                    <a:pt x="22909" y="72547"/>
                    <a:pt x="21000" y="79229"/>
                  </a:cubicBezTo>
                  <a:lnTo>
                    <a:pt x="0" y="89729"/>
                  </a:lnTo>
                  <a:lnTo>
                    <a:pt x="0" y="113593"/>
                  </a:lnTo>
                  <a:lnTo>
                    <a:pt x="21000" y="124093"/>
                  </a:lnTo>
                  <a:cubicBezTo>
                    <a:pt x="22909" y="130775"/>
                    <a:pt x="25296" y="136980"/>
                    <a:pt x="28637" y="142707"/>
                  </a:cubicBezTo>
                  <a:lnTo>
                    <a:pt x="21000" y="165139"/>
                  </a:lnTo>
                  <a:lnTo>
                    <a:pt x="37705" y="181844"/>
                  </a:lnTo>
                  <a:lnTo>
                    <a:pt x="60137" y="174208"/>
                  </a:lnTo>
                  <a:cubicBezTo>
                    <a:pt x="65865" y="177549"/>
                    <a:pt x="72069" y="179935"/>
                    <a:pt x="78751" y="181844"/>
                  </a:cubicBezTo>
                  <a:lnTo>
                    <a:pt x="89252" y="202845"/>
                  </a:lnTo>
                  <a:lnTo>
                    <a:pt x="113116" y="202845"/>
                  </a:lnTo>
                  <a:lnTo>
                    <a:pt x="123616" y="181844"/>
                  </a:lnTo>
                  <a:cubicBezTo>
                    <a:pt x="130298" y="179935"/>
                    <a:pt x="136502" y="177549"/>
                    <a:pt x="142230" y="174208"/>
                  </a:cubicBezTo>
                  <a:lnTo>
                    <a:pt x="164662" y="181844"/>
                  </a:lnTo>
                  <a:lnTo>
                    <a:pt x="181844" y="165139"/>
                  </a:lnTo>
                  <a:lnTo>
                    <a:pt x="174208" y="142707"/>
                  </a:lnTo>
                  <a:cubicBezTo>
                    <a:pt x="177549" y="136980"/>
                    <a:pt x="180412" y="130298"/>
                    <a:pt x="182321" y="124093"/>
                  </a:cubicBezTo>
                  <a:lnTo>
                    <a:pt x="203322" y="113593"/>
                  </a:lnTo>
                  <a:lnTo>
                    <a:pt x="203322" y="89729"/>
                  </a:lnTo>
                  <a:lnTo>
                    <a:pt x="182321" y="79229"/>
                  </a:lnTo>
                  <a:close/>
                </a:path>
              </a:pathLst>
            </a:custGeom>
            <a:grpFill/>
            <a:ln w="4763" cap="flat">
              <a:noFill/>
              <a:prstDash val="solid"/>
              <a:miter/>
            </a:ln>
          </p:spPr>
          <p:txBody>
            <a:bodyPr rtlCol="0" anchor="ctr"/>
            <a:lstStyle/>
            <a:p>
              <a:endParaRPr lang="da-DK">
                <a:solidFill>
                  <a:srgbClr val="FCF4ED"/>
                </a:solidFill>
              </a:endParaRPr>
            </a:p>
          </p:txBody>
        </p:sp>
        <p:sp>
          <p:nvSpPr>
            <p:cNvPr id="31" name="Kombinationstegning 30">
              <a:extLst>
                <a:ext uri="{FF2B5EF4-FFF2-40B4-BE49-F238E27FC236}">
                  <a16:creationId xmlns:a16="http://schemas.microsoft.com/office/drawing/2014/main" id="{97075C79-1A4F-1BE3-5140-493E3A723D15}"/>
                </a:ext>
              </a:extLst>
            </p:cNvPr>
            <p:cNvSpPr/>
            <p:nvPr/>
          </p:nvSpPr>
          <p:spPr>
            <a:xfrm>
              <a:off x="5512578" y="1842181"/>
              <a:ext cx="203321" cy="202844"/>
            </a:xfrm>
            <a:custGeom>
              <a:avLst/>
              <a:gdLst>
                <a:gd name="connsiteX0" fmla="*/ 101661 w 203321"/>
                <a:gd name="connsiteY0" fmla="*/ 137457 h 202844"/>
                <a:gd name="connsiteX1" fmla="*/ 65865 w 203321"/>
                <a:gd name="connsiteY1" fmla="*/ 101661 h 202844"/>
                <a:gd name="connsiteX2" fmla="*/ 101661 w 203321"/>
                <a:gd name="connsiteY2" fmla="*/ 65865 h 202844"/>
                <a:gd name="connsiteX3" fmla="*/ 137457 w 203321"/>
                <a:gd name="connsiteY3" fmla="*/ 101661 h 202844"/>
                <a:gd name="connsiteX4" fmla="*/ 101661 w 203321"/>
                <a:gd name="connsiteY4" fmla="*/ 137457 h 202844"/>
                <a:gd name="connsiteX5" fmla="*/ 101661 w 203321"/>
                <a:gd name="connsiteY5" fmla="*/ 137457 h 202844"/>
                <a:gd name="connsiteX6" fmla="*/ 174685 w 203321"/>
                <a:gd name="connsiteY6" fmla="*/ 60615 h 202844"/>
                <a:gd name="connsiteX7" fmla="*/ 182321 w 203321"/>
                <a:gd name="connsiteY7" fmla="*/ 38183 h 202844"/>
                <a:gd name="connsiteX8" fmla="*/ 165139 w 203321"/>
                <a:gd name="connsiteY8" fmla="*/ 21000 h 202844"/>
                <a:gd name="connsiteX9" fmla="*/ 142707 w 203321"/>
                <a:gd name="connsiteY9" fmla="*/ 28637 h 202844"/>
                <a:gd name="connsiteX10" fmla="*/ 124093 w 203321"/>
                <a:gd name="connsiteY10" fmla="*/ 21000 h 202844"/>
                <a:gd name="connsiteX11" fmla="*/ 113593 w 203321"/>
                <a:gd name="connsiteY11" fmla="*/ 0 h 202844"/>
                <a:gd name="connsiteX12" fmla="*/ 89729 w 203321"/>
                <a:gd name="connsiteY12" fmla="*/ 0 h 202844"/>
                <a:gd name="connsiteX13" fmla="*/ 79229 w 203321"/>
                <a:gd name="connsiteY13" fmla="*/ 21000 h 202844"/>
                <a:gd name="connsiteX14" fmla="*/ 60615 w 203321"/>
                <a:gd name="connsiteY14" fmla="*/ 28637 h 202844"/>
                <a:gd name="connsiteX15" fmla="*/ 38183 w 203321"/>
                <a:gd name="connsiteY15" fmla="*/ 21000 h 202844"/>
                <a:gd name="connsiteX16" fmla="*/ 21478 w 203321"/>
                <a:gd name="connsiteY16" fmla="*/ 37705 h 202844"/>
                <a:gd name="connsiteX17" fmla="*/ 28637 w 203321"/>
                <a:gd name="connsiteY17" fmla="*/ 60137 h 202844"/>
                <a:gd name="connsiteX18" fmla="*/ 21000 w 203321"/>
                <a:gd name="connsiteY18" fmla="*/ 78751 h 202844"/>
                <a:gd name="connsiteX19" fmla="*/ 0 w 203321"/>
                <a:gd name="connsiteY19" fmla="*/ 89252 h 202844"/>
                <a:gd name="connsiteX20" fmla="*/ 0 w 203321"/>
                <a:gd name="connsiteY20" fmla="*/ 113116 h 202844"/>
                <a:gd name="connsiteX21" fmla="*/ 21000 w 203321"/>
                <a:gd name="connsiteY21" fmla="*/ 123616 h 202844"/>
                <a:gd name="connsiteX22" fmla="*/ 28637 w 203321"/>
                <a:gd name="connsiteY22" fmla="*/ 142230 h 202844"/>
                <a:gd name="connsiteX23" fmla="*/ 21478 w 203321"/>
                <a:gd name="connsiteY23" fmla="*/ 164662 h 202844"/>
                <a:gd name="connsiteX24" fmla="*/ 38183 w 203321"/>
                <a:gd name="connsiteY24" fmla="*/ 181367 h 202844"/>
                <a:gd name="connsiteX25" fmla="*/ 60615 w 203321"/>
                <a:gd name="connsiteY25" fmla="*/ 174208 h 202844"/>
                <a:gd name="connsiteX26" fmla="*/ 79229 w 203321"/>
                <a:gd name="connsiteY26" fmla="*/ 181844 h 202844"/>
                <a:gd name="connsiteX27" fmla="*/ 89729 w 203321"/>
                <a:gd name="connsiteY27" fmla="*/ 202845 h 202844"/>
                <a:gd name="connsiteX28" fmla="*/ 113593 w 203321"/>
                <a:gd name="connsiteY28" fmla="*/ 202845 h 202844"/>
                <a:gd name="connsiteX29" fmla="*/ 124093 w 203321"/>
                <a:gd name="connsiteY29" fmla="*/ 181844 h 202844"/>
                <a:gd name="connsiteX30" fmla="*/ 142707 w 203321"/>
                <a:gd name="connsiteY30" fmla="*/ 174208 h 202844"/>
                <a:gd name="connsiteX31" fmla="*/ 165139 w 203321"/>
                <a:gd name="connsiteY31" fmla="*/ 181844 h 202844"/>
                <a:gd name="connsiteX32" fmla="*/ 181844 w 203321"/>
                <a:gd name="connsiteY32" fmla="*/ 164662 h 202844"/>
                <a:gd name="connsiteX33" fmla="*/ 174685 w 203321"/>
                <a:gd name="connsiteY33" fmla="*/ 142707 h 202844"/>
                <a:gd name="connsiteX34" fmla="*/ 182321 w 203321"/>
                <a:gd name="connsiteY34" fmla="*/ 124093 h 202844"/>
                <a:gd name="connsiteX35" fmla="*/ 203322 w 203321"/>
                <a:gd name="connsiteY35" fmla="*/ 113593 h 202844"/>
                <a:gd name="connsiteX36" fmla="*/ 203322 w 203321"/>
                <a:gd name="connsiteY36" fmla="*/ 89729 h 202844"/>
                <a:gd name="connsiteX37" fmla="*/ 182321 w 203321"/>
                <a:gd name="connsiteY37" fmla="*/ 79229 h 202844"/>
                <a:gd name="connsiteX38" fmla="*/ 174685 w 203321"/>
                <a:gd name="connsiteY38" fmla="*/ 60615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3321" h="202844">
                  <a:moveTo>
                    <a:pt x="101661" y="137457"/>
                  </a:moveTo>
                  <a:cubicBezTo>
                    <a:pt x="81615" y="137457"/>
                    <a:pt x="65865" y="121229"/>
                    <a:pt x="65865" y="101661"/>
                  </a:cubicBezTo>
                  <a:cubicBezTo>
                    <a:pt x="65865" y="81615"/>
                    <a:pt x="82092" y="65865"/>
                    <a:pt x="101661" y="65865"/>
                  </a:cubicBezTo>
                  <a:cubicBezTo>
                    <a:pt x="121707" y="65865"/>
                    <a:pt x="137457" y="82092"/>
                    <a:pt x="137457" y="101661"/>
                  </a:cubicBezTo>
                  <a:cubicBezTo>
                    <a:pt x="137457" y="121229"/>
                    <a:pt x="121707" y="137457"/>
                    <a:pt x="101661" y="137457"/>
                  </a:cubicBezTo>
                  <a:lnTo>
                    <a:pt x="101661" y="137457"/>
                  </a:lnTo>
                  <a:close/>
                  <a:moveTo>
                    <a:pt x="174685" y="60615"/>
                  </a:moveTo>
                  <a:lnTo>
                    <a:pt x="182321" y="38183"/>
                  </a:lnTo>
                  <a:lnTo>
                    <a:pt x="165139" y="21000"/>
                  </a:lnTo>
                  <a:lnTo>
                    <a:pt x="142707" y="28637"/>
                  </a:lnTo>
                  <a:cubicBezTo>
                    <a:pt x="136980" y="25296"/>
                    <a:pt x="130298" y="22909"/>
                    <a:pt x="124093" y="21000"/>
                  </a:cubicBezTo>
                  <a:lnTo>
                    <a:pt x="113593" y="0"/>
                  </a:lnTo>
                  <a:lnTo>
                    <a:pt x="89729" y="0"/>
                  </a:lnTo>
                  <a:lnTo>
                    <a:pt x="79229" y="21000"/>
                  </a:lnTo>
                  <a:cubicBezTo>
                    <a:pt x="72547" y="22909"/>
                    <a:pt x="66342" y="25296"/>
                    <a:pt x="60615" y="28637"/>
                  </a:cubicBezTo>
                  <a:lnTo>
                    <a:pt x="38183" y="21000"/>
                  </a:lnTo>
                  <a:lnTo>
                    <a:pt x="21478" y="37705"/>
                  </a:lnTo>
                  <a:lnTo>
                    <a:pt x="28637" y="60137"/>
                  </a:lnTo>
                  <a:cubicBezTo>
                    <a:pt x="25296" y="65865"/>
                    <a:pt x="22910" y="72547"/>
                    <a:pt x="21000" y="78751"/>
                  </a:cubicBezTo>
                  <a:lnTo>
                    <a:pt x="0" y="89252"/>
                  </a:lnTo>
                  <a:lnTo>
                    <a:pt x="0" y="113116"/>
                  </a:lnTo>
                  <a:lnTo>
                    <a:pt x="21000" y="123616"/>
                  </a:lnTo>
                  <a:cubicBezTo>
                    <a:pt x="22910" y="130298"/>
                    <a:pt x="25296" y="136502"/>
                    <a:pt x="28637" y="142230"/>
                  </a:cubicBezTo>
                  <a:lnTo>
                    <a:pt x="21478" y="164662"/>
                  </a:lnTo>
                  <a:lnTo>
                    <a:pt x="38183" y="181367"/>
                  </a:lnTo>
                  <a:lnTo>
                    <a:pt x="60615" y="174208"/>
                  </a:lnTo>
                  <a:cubicBezTo>
                    <a:pt x="66342" y="177549"/>
                    <a:pt x="72547" y="179935"/>
                    <a:pt x="79229" y="181844"/>
                  </a:cubicBezTo>
                  <a:lnTo>
                    <a:pt x="89729" y="202845"/>
                  </a:lnTo>
                  <a:lnTo>
                    <a:pt x="113593" y="202845"/>
                  </a:lnTo>
                  <a:lnTo>
                    <a:pt x="124093" y="181844"/>
                  </a:lnTo>
                  <a:cubicBezTo>
                    <a:pt x="130775" y="179935"/>
                    <a:pt x="136980" y="177549"/>
                    <a:pt x="142707" y="174208"/>
                  </a:cubicBezTo>
                  <a:lnTo>
                    <a:pt x="165139" y="181844"/>
                  </a:lnTo>
                  <a:lnTo>
                    <a:pt x="181844" y="164662"/>
                  </a:lnTo>
                  <a:lnTo>
                    <a:pt x="174685" y="142707"/>
                  </a:lnTo>
                  <a:cubicBezTo>
                    <a:pt x="178026" y="136980"/>
                    <a:pt x="180412" y="130775"/>
                    <a:pt x="182321" y="124093"/>
                  </a:cubicBezTo>
                  <a:lnTo>
                    <a:pt x="203322" y="113593"/>
                  </a:lnTo>
                  <a:lnTo>
                    <a:pt x="203322" y="89729"/>
                  </a:lnTo>
                  <a:lnTo>
                    <a:pt x="182321" y="79229"/>
                  </a:lnTo>
                  <a:cubicBezTo>
                    <a:pt x="180412" y="72547"/>
                    <a:pt x="178026" y="66342"/>
                    <a:pt x="174685" y="60615"/>
                  </a:cubicBezTo>
                  <a:close/>
                </a:path>
              </a:pathLst>
            </a:custGeom>
            <a:grpFill/>
            <a:ln w="4763" cap="flat">
              <a:noFill/>
              <a:prstDash val="solid"/>
              <a:miter/>
            </a:ln>
          </p:spPr>
          <p:txBody>
            <a:bodyPr rtlCol="0" anchor="ctr"/>
            <a:lstStyle/>
            <a:p>
              <a:endParaRPr lang="da-DK">
                <a:solidFill>
                  <a:srgbClr val="FCF4ED"/>
                </a:solidFill>
              </a:endParaRPr>
            </a:p>
          </p:txBody>
        </p:sp>
      </p:grpSp>
      <p:grpSp>
        <p:nvGrpSpPr>
          <p:cNvPr id="18" name="Gruppe 17">
            <a:extLst>
              <a:ext uri="{FF2B5EF4-FFF2-40B4-BE49-F238E27FC236}">
                <a16:creationId xmlns:a16="http://schemas.microsoft.com/office/drawing/2014/main" id="{555F376C-C430-87A2-1AB8-54CBF56CBDDF}"/>
              </a:ext>
              <a:ext uri="{C183D7F6-B498-43B3-948B-1728B52AA6E4}">
                <adec:decorative xmlns:adec="http://schemas.microsoft.com/office/drawing/2017/decorative" val="1"/>
              </a:ext>
            </a:extLst>
          </p:cNvPr>
          <p:cNvGrpSpPr/>
          <p:nvPr/>
        </p:nvGrpSpPr>
        <p:grpSpPr>
          <a:xfrm>
            <a:off x="523223" y="1402727"/>
            <a:ext cx="398014" cy="285434"/>
            <a:chOff x="523223" y="1402727"/>
            <a:chExt cx="398014" cy="285434"/>
          </a:xfrm>
          <a:solidFill>
            <a:srgbClr val="2AB4A3"/>
          </a:solidFill>
        </p:grpSpPr>
        <p:sp>
          <p:nvSpPr>
            <p:cNvPr id="23" name="Kombinationstegning 18">
              <a:extLst>
                <a:ext uri="{FF2B5EF4-FFF2-40B4-BE49-F238E27FC236}">
                  <a16:creationId xmlns:a16="http://schemas.microsoft.com/office/drawing/2014/main" id="{7C02435E-758D-A645-A03D-B3AB94F0BBBF}"/>
                </a:ext>
              </a:extLst>
            </p:cNvPr>
            <p:cNvSpPr/>
            <p:nvPr/>
          </p:nvSpPr>
          <p:spPr>
            <a:xfrm>
              <a:off x="636942" y="1608371"/>
              <a:ext cx="170577" cy="60176"/>
            </a:xfrm>
            <a:custGeom>
              <a:avLst/>
              <a:gdLst>
                <a:gd name="connsiteX0" fmla="*/ 162523 w 170577"/>
                <a:gd name="connsiteY0" fmla="*/ 36959 h 60176"/>
                <a:gd name="connsiteX1" fmla="*/ 151151 w 170577"/>
                <a:gd name="connsiteY1" fmla="*/ 9950 h 60176"/>
                <a:gd name="connsiteX2" fmla="*/ 148308 w 170577"/>
                <a:gd name="connsiteY2" fmla="*/ 7107 h 60176"/>
                <a:gd name="connsiteX3" fmla="*/ 9950 w 170577"/>
                <a:gd name="connsiteY3" fmla="*/ 0 h 60176"/>
                <a:gd name="connsiteX4" fmla="*/ 8529 w 170577"/>
                <a:gd name="connsiteY4" fmla="*/ 948 h 60176"/>
                <a:gd name="connsiteX5" fmla="*/ 0 w 170577"/>
                <a:gd name="connsiteY5" fmla="*/ 17532 h 60176"/>
                <a:gd name="connsiteX6" fmla="*/ 0 w 170577"/>
                <a:gd name="connsiteY6" fmla="*/ 60176 h 60176"/>
                <a:gd name="connsiteX7" fmla="*/ 170578 w 170577"/>
                <a:gd name="connsiteY7" fmla="*/ 60176 h 60176"/>
                <a:gd name="connsiteX8" fmla="*/ 170578 w 170577"/>
                <a:gd name="connsiteY8" fmla="*/ 45014 h 60176"/>
                <a:gd name="connsiteX9" fmla="*/ 162523 w 170577"/>
                <a:gd name="connsiteY9" fmla="*/ 36959 h 6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577" h="60176">
                  <a:moveTo>
                    <a:pt x="162523" y="36959"/>
                  </a:moveTo>
                  <a:cubicBezTo>
                    <a:pt x="155415" y="29851"/>
                    <a:pt x="151151" y="19901"/>
                    <a:pt x="151151" y="9950"/>
                  </a:cubicBezTo>
                  <a:lnTo>
                    <a:pt x="148308" y="7107"/>
                  </a:lnTo>
                  <a:cubicBezTo>
                    <a:pt x="105190" y="33642"/>
                    <a:pt x="50226" y="30799"/>
                    <a:pt x="9950" y="0"/>
                  </a:cubicBezTo>
                  <a:lnTo>
                    <a:pt x="8529" y="948"/>
                  </a:lnTo>
                  <a:cubicBezTo>
                    <a:pt x="3317" y="4738"/>
                    <a:pt x="0" y="10898"/>
                    <a:pt x="0" y="17532"/>
                  </a:cubicBezTo>
                  <a:lnTo>
                    <a:pt x="0" y="60176"/>
                  </a:lnTo>
                  <a:lnTo>
                    <a:pt x="170578" y="60176"/>
                  </a:lnTo>
                  <a:lnTo>
                    <a:pt x="170578" y="45014"/>
                  </a:lnTo>
                  <a:lnTo>
                    <a:pt x="162523" y="36959"/>
                  </a:lnTo>
                  <a:close/>
                </a:path>
              </a:pathLst>
            </a:custGeom>
            <a:grpFill/>
            <a:ln w="4663" cap="flat">
              <a:noFill/>
              <a:prstDash val="solid"/>
              <a:miter/>
            </a:ln>
          </p:spPr>
          <p:txBody>
            <a:bodyPr rtlCol="0" anchor="ctr"/>
            <a:lstStyle/>
            <a:p>
              <a:endParaRPr lang="da-DK"/>
            </a:p>
          </p:txBody>
        </p:sp>
        <p:sp>
          <p:nvSpPr>
            <p:cNvPr id="29" name="Kombinationstegning 19">
              <a:extLst>
                <a:ext uri="{FF2B5EF4-FFF2-40B4-BE49-F238E27FC236}">
                  <a16:creationId xmlns:a16="http://schemas.microsoft.com/office/drawing/2014/main" id="{0C663A3B-A5AD-B9D2-E09E-A0302B19F400}"/>
                </a:ext>
              </a:extLst>
            </p:cNvPr>
            <p:cNvSpPr/>
            <p:nvPr/>
          </p:nvSpPr>
          <p:spPr>
            <a:xfrm>
              <a:off x="810836" y="1420170"/>
              <a:ext cx="67849" cy="84907"/>
            </a:xfrm>
            <a:custGeom>
              <a:avLst/>
              <a:gdLst>
                <a:gd name="connsiteX0" fmla="*/ 32220 w 67849"/>
                <a:gd name="connsiteY0" fmla="*/ 84907 h 84907"/>
                <a:gd name="connsiteX1" fmla="*/ 67283 w 67849"/>
                <a:gd name="connsiteY1" fmla="*/ 35629 h 84907"/>
                <a:gd name="connsiteX2" fmla="*/ 18005 w 67849"/>
                <a:gd name="connsiteY2" fmla="*/ 566 h 84907"/>
                <a:gd name="connsiteX3" fmla="*/ 0 w 67849"/>
                <a:gd name="connsiteY3" fmla="*/ 8147 h 84907"/>
                <a:gd name="connsiteX4" fmla="*/ 32220 w 67849"/>
                <a:gd name="connsiteY4" fmla="*/ 84907 h 84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49" h="84907">
                  <a:moveTo>
                    <a:pt x="32220" y="84907"/>
                  </a:moveTo>
                  <a:cubicBezTo>
                    <a:pt x="55438" y="81117"/>
                    <a:pt x="71074" y="58847"/>
                    <a:pt x="67283" y="35629"/>
                  </a:cubicBezTo>
                  <a:cubicBezTo>
                    <a:pt x="63493" y="12412"/>
                    <a:pt x="41223" y="-3224"/>
                    <a:pt x="18005" y="566"/>
                  </a:cubicBezTo>
                  <a:cubicBezTo>
                    <a:pt x="11372" y="1514"/>
                    <a:pt x="5212" y="4357"/>
                    <a:pt x="0" y="8147"/>
                  </a:cubicBezTo>
                  <a:cubicBezTo>
                    <a:pt x="19427" y="28996"/>
                    <a:pt x="30799" y="56004"/>
                    <a:pt x="32220" y="84907"/>
                  </a:cubicBezTo>
                  <a:close/>
                </a:path>
              </a:pathLst>
            </a:custGeom>
            <a:grpFill/>
            <a:ln w="4663" cap="flat">
              <a:noFill/>
              <a:prstDash val="solid"/>
              <a:miter/>
            </a:ln>
          </p:spPr>
          <p:txBody>
            <a:bodyPr rtlCol="0" anchor="ctr"/>
            <a:lstStyle/>
            <a:p>
              <a:endParaRPr lang="da-DK"/>
            </a:p>
          </p:txBody>
        </p:sp>
        <p:sp>
          <p:nvSpPr>
            <p:cNvPr id="32" name="Kombinationstegning 20">
              <a:extLst>
                <a:ext uri="{FF2B5EF4-FFF2-40B4-BE49-F238E27FC236}">
                  <a16:creationId xmlns:a16="http://schemas.microsoft.com/office/drawing/2014/main" id="{D3B9ABDA-EECE-D812-F9F7-04E48EAD2621}"/>
                </a:ext>
              </a:extLst>
            </p:cNvPr>
            <p:cNvSpPr/>
            <p:nvPr/>
          </p:nvSpPr>
          <p:spPr>
            <a:xfrm>
              <a:off x="825051" y="1517397"/>
              <a:ext cx="96186" cy="84815"/>
            </a:xfrm>
            <a:custGeom>
              <a:avLst/>
              <a:gdLst>
                <a:gd name="connsiteX0" fmla="*/ 87658 w 96186"/>
                <a:gd name="connsiteY0" fmla="*/ 25113 h 84815"/>
                <a:gd name="connsiteX1" fmla="*/ 45961 w 96186"/>
                <a:gd name="connsiteY1" fmla="*/ 5212 h 84815"/>
                <a:gd name="connsiteX2" fmla="*/ 18005 w 96186"/>
                <a:gd name="connsiteY2" fmla="*/ 0 h 84815"/>
                <a:gd name="connsiteX3" fmla="*/ 0 w 96186"/>
                <a:gd name="connsiteY3" fmla="*/ 57807 h 84815"/>
                <a:gd name="connsiteX4" fmla="*/ 2843 w 96186"/>
                <a:gd name="connsiteY4" fmla="*/ 60650 h 84815"/>
                <a:gd name="connsiteX5" fmla="*/ 29851 w 96186"/>
                <a:gd name="connsiteY5" fmla="*/ 72022 h 84815"/>
                <a:gd name="connsiteX6" fmla="*/ 42644 w 96186"/>
                <a:gd name="connsiteY6" fmla="*/ 84815 h 84815"/>
                <a:gd name="connsiteX7" fmla="*/ 96187 w 96186"/>
                <a:gd name="connsiteY7" fmla="*/ 84815 h 84815"/>
                <a:gd name="connsiteX8" fmla="*/ 96187 w 96186"/>
                <a:gd name="connsiteY8" fmla="*/ 42171 h 84815"/>
                <a:gd name="connsiteX9" fmla="*/ 87658 w 96186"/>
                <a:gd name="connsiteY9" fmla="*/ 25113 h 8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186" h="84815">
                  <a:moveTo>
                    <a:pt x="87658" y="25113"/>
                  </a:moveTo>
                  <a:cubicBezTo>
                    <a:pt x="75339" y="15636"/>
                    <a:pt x="61124" y="8529"/>
                    <a:pt x="45961" y="5212"/>
                  </a:cubicBezTo>
                  <a:cubicBezTo>
                    <a:pt x="36959" y="2369"/>
                    <a:pt x="27482" y="948"/>
                    <a:pt x="18005" y="0"/>
                  </a:cubicBezTo>
                  <a:cubicBezTo>
                    <a:pt x="17058" y="20375"/>
                    <a:pt x="10898" y="40275"/>
                    <a:pt x="0" y="57807"/>
                  </a:cubicBezTo>
                  <a:lnTo>
                    <a:pt x="2843" y="60650"/>
                  </a:lnTo>
                  <a:cubicBezTo>
                    <a:pt x="12793" y="60650"/>
                    <a:pt x="22744" y="64914"/>
                    <a:pt x="29851" y="72022"/>
                  </a:cubicBezTo>
                  <a:lnTo>
                    <a:pt x="42644" y="84815"/>
                  </a:lnTo>
                  <a:lnTo>
                    <a:pt x="96187" y="84815"/>
                  </a:lnTo>
                  <a:lnTo>
                    <a:pt x="96187" y="42171"/>
                  </a:lnTo>
                  <a:cubicBezTo>
                    <a:pt x="96187" y="35537"/>
                    <a:pt x="93344" y="28903"/>
                    <a:pt x="87658" y="25113"/>
                  </a:cubicBezTo>
                  <a:close/>
                </a:path>
              </a:pathLst>
            </a:custGeom>
            <a:grpFill/>
            <a:ln w="4663" cap="flat">
              <a:noFill/>
              <a:prstDash val="solid"/>
              <a:miter/>
            </a:ln>
          </p:spPr>
          <p:txBody>
            <a:bodyPr rtlCol="0" anchor="ctr"/>
            <a:lstStyle/>
            <a:p>
              <a:endParaRPr lang="da-DK"/>
            </a:p>
          </p:txBody>
        </p:sp>
        <p:sp>
          <p:nvSpPr>
            <p:cNvPr id="33" name="Kombinationstegning 21">
              <a:extLst>
                <a:ext uri="{FF2B5EF4-FFF2-40B4-BE49-F238E27FC236}">
                  <a16:creationId xmlns:a16="http://schemas.microsoft.com/office/drawing/2014/main" id="{CF3000F5-0DF8-52AA-8F17-F656A31C0863}"/>
                </a:ext>
              </a:extLst>
            </p:cNvPr>
            <p:cNvSpPr/>
            <p:nvPr/>
          </p:nvSpPr>
          <p:spPr>
            <a:xfrm>
              <a:off x="612776" y="1402727"/>
              <a:ext cx="285431" cy="285434"/>
            </a:xfrm>
            <a:custGeom>
              <a:avLst/>
              <a:gdLst>
                <a:gd name="connsiteX0" fmla="*/ 277189 w 285431"/>
                <a:gd name="connsiteY0" fmla="*/ 241655 h 285434"/>
                <a:gd name="connsiteX1" fmla="*/ 232649 w 285431"/>
                <a:gd name="connsiteY1" fmla="*/ 196642 h 285434"/>
                <a:gd name="connsiteX2" fmla="*/ 209905 w 285431"/>
                <a:gd name="connsiteY2" fmla="*/ 190008 h 285434"/>
                <a:gd name="connsiteX3" fmla="*/ 193795 w 285431"/>
                <a:gd name="connsiteY3" fmla="*/ 174372 h 285434"/>
                <a:gd name="connsiteX4" fmla="*/ 216065 w 285431"/>
                <a:gd name="connsiteY4" fmla="*/ 108984 h 285434"/>
                <a:gd name="connsiteX5" fmla="*/ 108033 w 285431"/>
                <a:gd name="connsiteY5" fmla="*/ 3 h 285434"/>
                <a:gd name="connsiteX6" fmla="*/ 0 w 285431"/>
                <a:gd name="connsiteY6" fmla="*/ 107562 h 285434"/>
                <a:gd name="connsiteX7" fmla="*/ 108033 w 285431"/>
                <a:gd name="connsiteY7" fmla="*/ 216542 h 285434"/>
                <a:gd name="connsiteX8" fmla="*/ 174368 w 285431"/>
                <a:gd name="connsiteY8" fmla="*/ 194273 h 285434"/>
                <a:gd name="connsiteX9" fmla="*/ 190478 w 285431"/>
                <a:gd name="connsiteY9" fmla="*/ 209909 h 285434"/>
                <a:gd name="connsiteX10" fmla="*/ 197112 w 285431"/>
                <a:gd name="connsiteY10" fmla="*/ 232653 h 285434"/>
                <a:gd name="connsiteX11" fmla="*/ 242126 w 285431"/>
                <a:gd name="connsiteY11" fmla="*/ 277666 h 285434"/>
                <a:gd name="connsiteX12" fmla="*/ 277663 w 285431"/>
                <a:gd name="connsiteY12" fmla="*/ 278614 h 285434"/>
                <a:gd name="connsiteX13" fmla="*/ 278610 w 285431"/>
                <a:gd name="connsiteY13" fmla="*/ 243077 h 285434"/>
                <a:gd name="connsiteX14" fmla="*/ 277189 w 285431"/>
                <a:gd name="connsiteY14" fmla="*/ 241655 h 285434"/>
                <a:gd name="connsiteX15" fmla="*/ 277189 w 285431"/>
                <a:gd name="connsiteY15" fmla="*/ 241655 h 285434"/>
                <a:gd name="connsiteX16" fmla="*/ 108506 w 285431"/>
                <a:gd name="connsiteY16" fmla="*/ 22273 h 285434"/>
                <a:gd name="connsiteX17" fmla="*/ 194743 w 285431"/>
                <a:gd name="connsiteY17" fmla="*/ 108510 h 285434"/>
                <a:gd name="connsiteX18" fmla="*/ 174368 w 285431"/>
                <a:gd name="connsiteY18" fmla="*/ 163948 h 285434"/>
                <a:gd name="connsiteX19" fmla="*/ 146886 w 285431"/>
                <a:gd name="connsiteY19" fmla="*/ 153997 h 285434"/>
                <a:gd name="connsiteX20" fmla="*/ 107559 w 285431"/>
                <a:gd name="connsiteY20" fmla="*/ 147838 h 285434"/>
                <a:gd name="connsiteX21" fmla="*/ 68231 w 285431"/>
                <a:gd name="connsiteY21" fmla="*/ 153997 h 285434"/>
                <a:gd name="connsiteX22" fmla="*/ 42644 w 285431"/>
                <a:gd name="connsiteY22" fmla="*/ 164421 h 285434"/>
                <a:gd name="connsiteX23" fmla="*/ 52121 w 285431"/>
                <a:gd name="connsiteY23" fmla="*/ 43122 h 285434"/>
                <a:gd name="connsiteX24" fmla="*/ 108506 w 285431"/>
                <a:gd name="connsiteY24" fmla="*/ 22273 h 28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5431" h="285434">
                  <a:moveTo>
                    <a:pt x="277189" y="241655"/>
                  </a:moveTo>
                  <a:lnTo>
                    <a:pt x="232649" y="196642"/>
                  </a:lnTo>
                  <a:cubicBezTo>
                    <a:pt x="226489" y="190956"/>
                    <a:pt x="218434" y="188113"/>
                    <a:pt x="209905" y="190008"/>
                  </a:cubicBezTo>
                  <a:lnTo>
                    <a:pt x="193795" y="174372"/>
                  </a:lnTo>
                  <a:cubicBezTo>
                    <a:pt x="208484" y="155419"/>
                    <a:pt x="216065" y="132675"/>
                    <a:pt x="216065" y="108984"/>
                  </a:cubicBezTo>
                  <a:cubicBezTo>
                    <a:pt x="216539" y="49281"/>
                    <a:pt x="168209" y="477"/>
                    <a:pt x="108033" y="3"/>
                  </a:cubicBezTo>
                  <a:cubicBezTo>
                    <a:pt x="47857" y="-470"/>
                    <a:pt x="0" y="47860"/>
                    <a:pt x="0" y="107562"/>
                  </a:cubicBezTo>
                  <a:cubicBezTo>
                    <a:pt x="0" y="167264"/>
                    <a:pt x="47857" y="216069"/>
                    <a:pt x="108033" y="216542"/>
                  </a:cubicBezTo>
                  <a:cubicBezTo>
                    <a:pt x="131724" y="216542"/>
                    <a:pt x="154941" y="208961"/>
                    <a:pt x="174368" y="194273"/>
                  </a:cubicBezTo>
                  <a:lnTo>
                    <a:pt x="190478" y="209909"/>
                  </a:lnTo>
                  <a:cubicBezTo>
                    <a:pt x="189057" y="217964"/>
                    <a:pt x="191426" y="226493"/>
                    <a:pt x="197112" y="232653"/>
                  </a:cubicBezTo>
                  <a:lnTo>
                    <a:pt x="242126" y="277666"/>
                  </a:lnTo>
                  <a:cubicBezTo>
                    <a:pt x="251602" y="287617"/>
                    <a:pt x="267712" y="288090"/>
                    <a:pt x="277663" y="278614"/>
                  </a:cubicBezTo>
                  <a:cubicBezTo>
                    <a:pt x="287613" y="269137"/>
                    <a:pt x="288087" y="253027"/>
                    <a:pt x="278610" y="243077"/>
                  </a:cubicBezTo>
                  <a:cubicBezTo>
                    <a:pt x="278137" y="242603"/>
                    <a:pt x="277663" y="242129"/>
                    <a:pt x="277189" y="241655"/>
                  </a:cubicBezTo>
                  <a:lnTo>
                    <a:pt x="277189" y="241655"/>
                  </a:lnTo>
                  <a:close/>
                  <a:moveTo>
                    <a:pt x="108506" y="22273"/>
                  </a:moveTo>
                  <a:cubicBezTo>
                    <a:pt x="156363" y="22273"/>
                    <a:pt x="194743" y="60653"/>
                    <a:pt x="194743" y="108510"/>
                  </a:cubicBezTo>
                  <a:cubicBezTo>
                    <a:pt x="194743" y="128884"/>
                    <a:pt x="187636" y="148785"/>
                    <a:pt x="174368" y="163948"/>
                  </a:cubicBezTo>
                  <a:cubicBezTo>
                    <a:pt x="165366" y="159683"/>
                    <a:pt x="156363" y="156366"/>
                    <a:pt x="146886" y="153997"/>
                  </a:cubicBezTo>
                  <a:cubicBezTo>
                    <a:pt x="134093" y="150207"/>
                    <a:pt x="120826" y="147838"/>
                    <a:pt x="107559" y="147838"/>
                  </a:cubicBezTo>
                  <a:cubicBezTo>
                    <a:pt x="94292" y="147838"/>
                    <a:pt x="81024" y="150207"/>
                    <a:pt x="68231" y="153997"/>
                  </a:cubicBezTo>
                  <a:cubicBezTo>
                    <a:pt x="59228" y="156366"/>
                    <a:pt x="50699" y="159683"/>
                    <a:pt x="42644" y="164421"/>
                  </a:cubicBezTo>
                  <a:cubicBezTo>
                    <a:pt x="11846" y="128411"/>
                    <a:pt x="16110" y="73920"/>
                    <a:pt x="52121" y="43122"/>
                  </a:cubicBezTo>
                  <a:cubicBezTo>
                    <a:pt x="67757" y="29381"/>
                    <a:pt x="87658" y="22273"/>
                    <a:pt x="108506" y="22273"/>
                  </a:cubicBezTo>
                  <a:close/>
                </a:path>
              </a:pathLst>
            </a:custGeom>
            <a:grpFill/>
            <a:ln w="4663" cap="flat">
              <a:noFill/>
              <a:prstDash val="solid"/>
              <a:miter/>
            </a:ln>
          </p:spPr>
          <p:txBody>
            <a:bodyPr rtlCol="0" anchor="ctr"/>
            <a:lstStyle/>
            <a:p>
              <a:endParaRPr lang="da-DK"/>
            </a:p>
          </p:txBody>
        </p:sp>
        <p:sp>
          <p:nvSpPr>
            <p:cNvPr id="34" name="Kombinationstegning 23">
              <a:extLst>
                <a:ext uri="{FF2B5EF4-FFF2-40B4-BE49-F238E27FC236}">
                  <a16:creationId xmlns:a16="http://schemas.microsoft.com/office/drawing/2014/main" id="{D41D05EA-DD3F-5E75-01AE-179AE0B8C350}"/>
                </a:ext>
              </a:extLst>
            </p:cNvPr>
            <p:cNvSpPr/>
            <p:nvPr/>
          </p:nvSpPr>
          <p:spPr>
            <a:xfrm>
              <a:off x="672479" y="1444427"/>
              <a:ext cx="95713" cy="95713"/>
            </a:xfrm>
            <a:custGeom>
              <a:avLst/>
              <a:gdLst>
                <a:gd name="connsiteX0" fmla="*/ 95713 w 95713"/>
                <a:gd name="connsiteY0" fmla="*/ 47857 h 95713"/>
                <a:gd name="connsiteX1" fmla="*/ 47857 w 95713"/>
                <a:gd name="connsiteY1" fmla="*/ 95713 h 95713"/>
                <a:gd name="connsiteX2" fmla="*/ 0 w 95713"/>
                <a:gd name="connsiteY2" fmla="*/ 47857 h 95713"/>
                <a:gd name="connsiteX3" fmla="*/ 47857 w 95713"/>
                <a:gd name="connsiteY3" fmla="*/ 0 h 95713"/>
                <a:gd name="connsiteX4" fmla="*/ 95713 w 95713"/>
                <a:gd name="connsiteY4" fmla="*/ 47857 h 95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13" h="95713">
                  <a:moveTo>
                    <a:pt x="95713" y="47857"/>
                  </a:moveTo>
                  <a:cubicBezTo>
                    <a:pt x="95713" y="74287"/>
                    <a:pt x="74287" y="95713"/>
                    <a:pt x="47857" y="95713"/>
                  </a:cubicBezTo>
                  <a:cubicBezTo>
                    <a:pt x="21426" y="95713"/>
                    <a:pt x="0" y="74287"/>
                    <a:pt x="0" y="47857"/>
                  </a:cubicBezTo>
                  <a:cubicBezTo>
                    <a:pt x="0" y="21426"/>
                    <a:pt x="21426" y="0"/>
                    <a:pt x="47857" y="0"/>
                  </a:cubicBezTo>
                  <a:cubicBezTo>
                    <a:pt x="74287" y="0"/>
                    <a:pt x="95713" y="21426"/>
                    <a:pt x="95713" y="47857"/>
                  </a:cubicBezTo>
                  <a:close/>
                </a:path>
              </a:pathLst>
            </a:custGeom>
            <a:grpFill/>
            <a:ln w="4663" cap="flat">
              <a:noFill/>
              <a:prstDash val="solid"/>
              <a:miter/>
            </a:ln>
          </p:spPr>
          <p:txBody>
            <a:bodyPr rtlCol="0" anchor="ctr"/>
            <a:lstStyle/>
            <a:p>
              <a:endParaRPr lang="da-DK"/>
            </a:p>
          </p:txBody>
        </p:sp>
        <p:sp>
          <p:nvSpPr>
            <p:cNvPr id="35" name="Kombinationstegning 24">
              <a:extLst>
                <a:ext uri="{FF2B5EF4-FFF2-40B4-BE49-F238E27FC236}">
                  <a16:creationId xmlns:a16="http://schemas.microsoft.com/office/drawing/2014/main" id="{3130035C-2D79-AB08-F869-9F08F648B50D}"/>
                </a:ext>
              </a:extLst>
            </p:cNvPr>
            <p:cNvSpPr/>
            <p:nvPr/>
          </p:nvSpPr>
          <p:spPr>
            <a:xfrm>
              <a:off x="523223" y="1517397"/>
              <a:ext cx="109454" cy="84815"/>
            </a:xfrm>
            <a:custGeom>
              <a:avLst/>
              <a:gdLst>
                <a:gd name="connsiteX0" fmla="*/ 75812 w 109454"/>
                <a:gd name="connsiteY0" fmla="*/ 0 h 84815"/>
                <a:gd name="connsiteX1" fmla="*/ 50226 w 109454"/>
                <a:gd name="connsiteY1" fmla="*/ 5212 h 84815"/>
                <a:gd name="connsiteX2" fmla="*/ 8529 w 109454"/>
                <a:gd name="connsiteY2" fmla="*/ 25113 h 84815"/>
                <a:gd name="connsiteX3" fmla="*/ 0 w 109454"/>
                <a:gd name="connsiteY3" fmla="*/ 42171 h 84815"/>
                <a:gd name="connsiteX4" fmla="*/ 0 w 109454"/>
                <a:gd name="connsiteY4" fmla="*/ 84815 h 84815"/>
                <a:gd name="connsiteX5" fmla="*/ 102347 w 109454"/>
                <a:gd name="connsiteY5" fmla="*/ 84815 h 84815"/>
                <a:gd name="connsiteX6" fmla="*/ 109454 w 109454"/>
                <a:gd name="connsiteY6" fmla="*/ 77708 h 84815"/>
                <a:gd name="connsiteX7" fmla="*/ 75812 w 109454"/>
                <a:gd name="connsiteY7" fmla="*/ 0 h 8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454" h="84815">
                  <a:moveTo>
                    <a:pt x="75812" y="0"/>
                  </a:moveTo>
                  <a:cubicBezTo>
                    <a:pt x="67283" y="948"/>
                    <a:pt x="58755" y="2369"/>
                    <a:pt x="50226" y="5212"/>
                  </a:cubicBezTo>
                  <a:cubicBezTo>
                    <a:pt x="35537" y="9477"/>
                    <a:pt x="21322" y="16584"/>
                    <a:pt x="8529" y="25113"/>
                  </a:cubicBezTo>
                  <a:cubicBezTo>
                    <a:pt x="2843" y="28903"/>
                    <a:pt x="0" y="35537"/>
                    <a:pt x="0" y="42171"/>
                  </a:cubicBezTo>
                  <a:lnTo>
                    <a:pt x="0" y="84815"/>
                  </a:lnTo>
                  <a:lnTo>
                    <a:pt x="102347" y="84815"/>
                  </a:lnTo>
                  <a:cubicBezTo>
                    <a:pt x="104242" y="81972"/>
                    <a:pt x="106611" y="79603"/>
                    <a:pt x="109454" y="77708"/>
                  </a:cubicBezTo>
                  <a:cubicBezTo>
                    <a:pt x="89079" y="56385"/>
                    <a:pt x="77234" y="28903"/>
                    <a:pt x="75812" y="0"/>
                  </a:cubicBezTo>
                  <a:close/>
                </a:path>
              </a:pathLst>
            </a:custGeom>
            <a:grpFill/>
            <a:ln w="4663" cap="flat">
              <a:noFill/>
              <a:prstDash val="solid"/>
              <a:miter/>
            </a:ln>
          </p:spPr>
          <p:txBody>
            <a:bodyPr rtlCol="0" anchor="ctr"/>
            <a:lstStyle/>
            <a:p>
              <a:endParaRPr lang="da-DK"/>
            </a:p>
          </p:txBody>
        </p:sp>
        <p:sp>
          <p:nvSpPr>
            <p:cNvPr id="36" name="Kombinationstegning 25">
              <a:extLst>
                <a:ext uri="{FF2B5EF4-FFF2-40B4-BE49-F238E27FC236}">
                  <a16:creationId xmlns:a16="http://schemas.microsoft.com/office/drawing/2014/main" id="{EEEE2D6D-D5CF-2C60-92A7-5F0C9B66989F}"/>
                </a:ext>
              </a:extLst>
            </p:cNvPr>
            <p:cNvSpPr/>
            <p:nvPr/>
          </p:nvSpPr>
          <p:spPr>
            <a:xfrm>
              <a:off x="565645" y="1420040"/>
              <a:ext cx="66558" cy="84563"/>
            </a:xfrm>
            <a:custGeom>
              <a:avLst/>
              <a:gdLst>
                <a:gd name="connsiteX0" fmla="*/ 33390 w 66558"/>
                <a:gd name="connsiteY0" fmla="*/ 84563 h 84563"/>
                <a:gd name="connsiteX1" fmla="*/ 66558 w 66558"/>
                <a:gd name="connsiteY1" fmla="*/ 7330 h 84563"/>
                <a:gd name="connsiteX2" fmla="*/ 7330 w 66558"/>
                <a:gd name="connsiteY2" fmla="*/ 19175 h 84563"/>
                <a:gd name="connsiteX3" fmla="*/ 19175 w 66558"/>
                <a:gd name="connsiteY3" fmla="*/ 78404 h 84563"/>
                <a:gd name="connsiteX4" fmla="*/ 33390 w 66558"/>
                <a:gd name="connsiteY4" fmla="*/ 84563 h 84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8" h="84563">
                  <a:moveTo>
                    <a:pt x="33390" y="84563"/>
                  </a:moveTo>
                  <a:cubicBezTo>
                    <a:pt x="34812" y="55660"/>
                    <a:pt x="46657" y="28652"/>
                    <a:pt x="66558" y="7330"/>
                  </a:cubicBezTo>
                  <a:cubicBezTo>
                    <a:pt x="47131" y="-5937"/>
                    <a:pt x="20597" y="-725"/>
                    <a:pt x="7330" y="19175"/>
                  </a:cubicBezTo>
                  <a:cubicBezTo>
                    <a:pt x="-5937" y="39076"/>
                    <a:pt x="-725" y="65137"/>
                    <a:pt x="19175" y="78404"/>
                  </a:cubicBezTo>
                  <a:cubicBezTo>
                    <a:pt x="23440" y="81247"/>
                    <a:pt x="28178" y="83142"/>
                    <a:pt x="33390" y="84563"/>
                  </a:cubicBezTo>
                  <a:close/>
                </a:path>
              </a:pathLst>
            </a:custGeom>
            <a:grpFill/>
            <a:ln w="4663" cap="flat">
              <a:noFill/>
              <a:prstDash val="solid"/>
              <a:miter/>
            </a:ln>
          </p:spPr>
          <p:txBody>
            <a:bodyPr rtlCol="0" anchor="ctr"/>
            <a:lstStyle/>
            <a:p>
              <a:endParaRPr lang="da-DK"/>
            </a:p>
          </p:txBody>
        </p:sp>
      </p:grpSp>
      <p:pic>
        <p:nvPicPr>
          <p:cNvPr id="37" name="Grafik 36">
            <a:extLst>
              <a:ext uri="{FF2B5EF4-FFF2-40B4-BE49-F238E27FC236}">
                <a16:creationId xmlns:a16="http://schemas.microsoft.com/office/drawing/2014/main" id="{8288559C-A56B-E784-77A1-052D9C9C9FF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628" y="3805878"/>
            <a:ext cx="396756" cy="396756"/>
          </a:xfrm>
          <a:prstGeom prst="rect">
            <a:avLst/>
          </a:prstGeom>
        </p:spPr>
      </p:pic>
      <p:sp>
        <p:nvSpPr>
          <p:cNvPr id="2" name="Pladsholder til indhold 1">
            <a:extLst>
              <a:ext uri="{FF2B5EF4-FFF2-40B4-BE49-F238E27FC236}">
                <a16:creationId xmlns:a16="http://schemas.microsoft.com/office/drawing/2014/main" id="{13FF188E-3531-DBD2-FA68-6A15C689B448}"/>
              </a:ext>
              <a:ext uri="{C183D7F6-B498-43B3-948B-1728B52AA6E4}">
                <adec:decorative xmlns:adec="http://schemas.microsoft.com/office/drawing/2017/decorative" val="1"/>
              </a:ext>
            </a:extLst>
          </p:cNvPr>
          <p:cNvSpPr txBox="1">
            <a:spLocks/>
          </p:cNvSpPr>
          <p:nvPr/>
        </p:nvSpPr>
        <p:spPr>
          <a:xfrm>
            <a:off x="11773710" y="6565900"/>
            <a:ext cx="466510" cy="3931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49</a:t>
            </a:fld>
            <a:endParaRPr lang="da-DK" sz="1200"/>
          </a:p>
        </p:txBody>
      </p:sp>
    </p:spTree>
    <p:extLst>
      <p:ext uri="{BB962C8B-B14F-4D97-AF65-F5344CB8AC3E}">
        <p14:creationId xmlns:p14="http://schemas.microsoft.com/office/powerpoint/2010/main" val="1135155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21C5-7B39-4C53-42A0-3B010B5A181A}"/>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8A4E2D61-9DA0-14BE-2D50-D46BE4C2147A}"/>
              </a:ext>
            </a:extLst>
          </p:cNvPr>
          <p:cNvSpPr>
            <a:spLocks noGrp="1"/>
          </p:cNvSpPr>
          <p:nvPr>
            <p:ph type="title" idx="4294967295"/>
          </p:nvPr>
        </p:nvSpPr>
        <p:spPr>
          <a:xfrm>
            <a:off x="436563" y="566738"/>
            <a:ext cx="761523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4000" b="1" i="0" u="none" strike="noStrike" kern="1200" cap="none" spc="0" normalizeH="0" baseline="0" noProof="0">
                <a:ln>
                  <a:noFill/>
                </a:ln>
                <a:solidFill>
                  <a:schemeClr val="tx1"/>
                </a:solidFill>
                <a:effectLst/>
                <a:uLnTx/>
                <a:uFillTx/>
                <a:latin typeface="Avenir Next"/>
                <a:ea typeface="+mn-ea"/>
                <a:cs typeface="+mn-cs"/>
              </a:rPr>
              <a:t>Materialets indhold</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grpSp>
        <p:nvGrpSpPr>
          <p:cNvPr id="5" name="Gruppe 4" descr="Temaer i materialet: Alle sektioner i materialet er opbygget ud fra 5 temaer. 1. Fakta &amp; cases: Viden om AI og udvalgte cases. 2. Potentialer: Muligheder for at styrke velfærden med AI. 3. Udfordringer: Risici og dilemmaer, I skal kende. 4. Forudsætninger: Fem centrale forudsætninger med AI. 5. Næste skridt: Sådan kommer I videre med AI.">
            <a:extLst>
              <a:ext uri="{FF2B5EF4-FFF2-40B4-BE49-F238E27FC236}">
                <a16:creationId xmlns:a16="http://schemas.microsoft.com/office/drawing/2014/main" id="{441F62B0-7C86-E374-0556-A0CFA29FFB89}"/>
              </a:ext>
            </a:extLst>
          </p:cNvPr>
          <p:cNvGrpSpPr/>
          <p:nvPr/>
        </p:nvGrpSpPr>
        <p:grpSpPr>
          <a:xfrm>
            <a:off x="555280" y="1323274"/>
            <a:ext cx="7105262" cy="2410030"/>
            <a:chOff x="546998" y="3592709"/>
            <a:chExt cx="7105262" cy="2410030"/>
          </a:xfrm>
        </p:grpSpPr>
        <p:sp>
          <p:nvSpPr>
            <p:cNvPr id="3" name="Rektangel 2">
              <a:extLst>
                <a:ext uri="{FF2B5EF4-FFF2-40B4-BE49-F238E27FC236}">
                  <a16:creationId xmlns:a16="http://schemas.microsoft.com/office/drawing/2014/main" id="{F57318C3-CE40-30C8-8F35-0D30B7B80323}"/>
                </a:ext>
              </a:extLst>
            </p:cNvPr>
            <p:cNvSpPr>
              <a:spLocks noChangeAspect="1"/>
            </p:cNvSpPr>
            <p:nvPr/>
          </p:nvSpPr>
          <p:spPr>
            <a:xfrm>
              <a:off x="2034430" y="4440327"/>
              <a:ext cx="1300501" cy="1562412"/>
            </a:xfrm>
            <a:prstGeom prst="rect">
              <a:avLst/>
            </a:prstGeom>
            <a:solidFill>
              <a:srgbClr val="D0F0E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da-DK" sz="1100" b="1">
                  <a:solidFill>
                    <a:srgbClr val="000000"/>
                  </a:solidFill>
                </a:rPr>
                <a:t>Potentialer</a:t>
              </a:r>
            </a:p>
            <a:p>
              <a:pPr algn="ctr"/>
              <a:endParaRPr lang="da-DK" sz="1100" b="1">
                <a:solidFill>
                  <a:srgbClr val="000000"/>
                </a:solidFill>
              </a:endParaRPr>
            </a:p>
            <a:p>
              <a:pPr algn="ctr"/>
              <a:endParaRPr lang="da-DK" sz="1100">
                <a:solidFill>
                  <a:srgbClr val="000000"/>
                </a:solidFill>
                <a:ea typeface="+mn-lt"/>
                <a:cs typeface="+mn-lt"/>
              </a:endParaRPr>
            </a:p>
            <a:p>
              <a:pPr algn="ctr"/>
              <a:r>
                <a:rPr lang="da-DK" sz="1100">
                  <a:solidFill>
                    <a:srgbClr val="000000"/>
                  </a:solidFill>
                  <a:ea typeface="+mn-lt"/>
                  <a:cs typeface="+mn-lt"/>
                </a:rPr>
                <a:t>Muligheder for at styrke velfærden med AI</a:t>
              </a:r>
              <a:endParaRPr lang="da-DK" sz="1100"/>
            </a:p>
          </p:txBody>
        </p:sp>
        <p:sp>
          <p:nvSpPr>
            <p:cNvPr id="2" name="Rektangel 1">
              <a:extLst>
                <a:ext uri="{FF2B5EF4-FFF2-40B4-BE49-F238E27FC236}">
                  <a16:creationId xmlns:a16="http://schemas.microsoft.com/office/drawing/2014/main" id="{110E3B36-CD48-3634-7478-8FA7D8461927}"/>
                </a:ext>
              </a:extLst>
            </p:cNvPr>
            <p:cNvSpPr>
              <a:spLocks noChangeAspect="1"/>
            </p:cNvSpPr>
            <p:nvPr/>
          </p:nvSpPr>
          <p:spPr>
            <a:xfrm>
              <a:off x="551522" y="4440327"/>
              <a:ext cx="1309573" cy="1562412"/>
            </a:xfrm>
            <a:prstGeom prst="rect">
              <a:avLst/>
            </a:prstGeom>
            <a:solidFill>
              <a:srgbClr val="D0F0E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da-DK" sz="1100" b="1">
                  <a:solidFill>
                    <a:srgbClr val="000000"/>
                  </a:solidFill>
                </a:rPr>
                <a:t>Fakta &amp; cases</a:t>
              </a:r>
            </a:p>
            <a:p>
              <a:pPr algn="ctr"/>
              <a:endParaRPr lang="da-DK" sz="1100" b="1">
                <a:solidFill>
                  <a:srgbClr val="000000"/>
                </a:solidFill>
              </a:endParaRPr>
            </a:p>
            <a:p>
              <a:pPr algn="ctr"/>
              <a:endParaRPr lang="da-DK" sz="1100">
                <a:solidFill>
                  <a:srgbClr val="000000"/>
                </a:solidFill>
                <a:ea typeface="+mn-lt"/>
                <a:cs typeface="+mn-lt"/>
              </a:endParaRPr>
            </a:p>
            <a:p>
              <a:pPr algn="ctr"/>
              <a:r>
                <a:rPr lang="da-DK" sz="1100">
                  <a:solidFill>
                    <a:srgbClr val="000000"/>
                  </a:solidFill>
                  <a:ea typeface="+mn-lt"/>
                  <a:cs typeface="+mn-lt"/>
                </a:rPr>
                <a:t>Viden om </a:t>
              </a:r>
              <a:r>
                <a:rPr lang="da-DK" sz="1100">
                  <a:solidFill>
                    <a:srgbClr val="000000"/>
                  </a:solidFill>
                </a:rPr>
                <a:t>AI og udvalgte cases</a:t>
              </a:r>
              <a:endParaRPr lang="da-DK" sz="1100"/>
            </a:p>
          </p:txBody>
        </p:sp>
        <p:sp>
          <p:nvSpPr>
            <p:cNvPr id="6" name="Rektangel 5">
              <a:extLst>
                <a:ext uri="{FF2B5EF4-FFF2-40B4-BE49-F238E27FC236}">
                  <a16:creationId xmlns:a16="http://schemas.microsoft.com/office/drawing/2014/main" id="{B94331CC-51C8-2E36-06D5-BAC803280D1D}"/>
                </a:ext>
              </a:extLst>
            </p:cNvPr>
            <p:cNvSpPr>
              <a:spLocks noChangeAspect="1"/>
            </p:cNvSpPr>
            <p:nvPr/>
          </p:nvSpPr>
          <p:spPr>
            <a:xfrm>
              <a:off x="3458514" y="4440327"/>
              <a:ext cx="1300501" cy="1562412"/>
            </a:xfrm>
            <a:prstGeom prst="rect">
              <a:avLst/>
            </a:prstGeom>
            <a:solidFill>
              <a:srgbClr val="D0F0E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da-DK" sz="1100" b="1">
                  <a:solidFill>
                    <a:srgbClr val="000000"/>
                  </a:solidFill>
                </a:rPr>
                <a:t>Udfordringer</a:t>
              </a:r>
            </a:p>
            <a:p>
              <a:pPr algn="ctr"/>
              <a:endParaRPr lang="da-DK" sz="1100" b="1">
                <a:solidFill>
                  <a:srgbClr val="000000"/>
                </a:solidFill>
              </a:endParaRPr>
            </a:p>
            <a:p>
              <a:pPr algn="ctr"/>
              <a:endParaRPr lang="da-DK" sz="1100">
                <a:solidFill>
                  <a:srgbClr val="000000"/>
                </a:solidFill>
                <a:ea typeface="+mn-lt"/>
                <a:cs typeface="+mn-lt"/>
              </a:endParaRPr>
            </a:p>
            <a:p>
              <a:pPr algn="ctr"/>
              <a:r>
                <a:rPr lang="da-DK" sz="1100">
                  <a:solidFill>
                    <a:srgbClr val="000000"/>
                  </a:solidFill>
                  <a:ea typeface="+mn-lt"/>
                  <a:cs typeface="+mn-lt"/>
                </a:rPr>
                <a:t>Risici og dilemmaer, </a:t>
              </a:r>
              <a:endParaRPr lang="da-DK" sz="1100"/>
            </a:p>
            <a:p>
              <a:pPr algn="ctr"/>
              <a:r>
                <a:rPr lang="da-DK" sz="1100">
                  <a:solidFill>
                    <a:srgbClr val="000000"/>
                  </a:solidFill>
                  <a:ea typeface="+mn-lt"/>
                  <a:cs typeface="+mn-lt"/>
                </a:rPr>
                <a:t>I skal kende</a:t>
              </a:r>
              <a:endParaRPr lang="da-DK" sz="1100"/>
            </a:p>
          </p:txBody>
        </p:sp>
        <p:sp>
          <p:nvSpPr>
            <p:cNvPr id="7" name="Rektangel 6">
              <a:extLst>
                <a:ext uri="{FF2B5EF4-FFF2-40B4-BE49-F238E27FC236}">
                  <a16:creationId xmlns:a16="http://schemas.microsoft.com/office/drawing/2014/main" id="{31BF8252-36C1-6460-B0F3-C327414EB093}"/>
                </a:ext>
              </a:extLst>
            </p:cNvPr>
            <p:cNvSpPr>
              <a:spLocks noChangeAspect="1"/>
            </p:cNvSpPr>
            <p:nvPr/>
          </p:nvSpPr>
          <p:spPr>
            <a:xfrm>
              <a:off x="4896065" y="4440327"/>
              <a:ext cx="1309573" cy="1562412"/>
            </a:xfrm>
            <a:prstGeom prst="rect">
              <a:avLst/>
            </a:prstGeom>
            <a:solidFill>
              <a:srgbClr val="D0F0E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da-DK" sz="1100" b="1" err="1">
                  <a:solidFill>
                    <a:srgbClr val="000000"/>
                  </a:solidFill>
                </a:rPr>
                <a:t>Forud-sætninger</a:t>
              </a:r>
              <a:endParaRPr lang="da-DK" sz="1100" b="1">
                <a:solidFill>
                  <a:srgbClr val="000000"/>
                </a:solidFill>
              </a:endParaRPr>
            </a:p>
            <a:p>
              <a:pPr algn="ctr"/>
              <a:endParaRPr lang="da-DK" sz="1100" b="1">
                <a:solidFill>
                  <a:srgbClr val="000000"/>
                </a:solidFill>
              </a:endParaRPr>
            </a:p>
            <a:p>
              <a:pPr algn="ctr"/>
              <a:r>
                <a:rPr lang="da-DK" sz="1100">
                  <a:solidFill>
                    <a:srgbClr val="000000"/>
                  </a:solidFill>
                  <a:ea typeface="+mn-lt"/>
                  <a:cs typeface="+mn-lt"/>
                </a:rPr>
                <a:t>Fem centrale </a:t>
              </a:r>
              <a:r>
                <a:rPr lang="da-DK" sz="1100" err="1">
                  <a:solidFill>
                    <a:srgbClr val="000000"/>
                  </a:solidFill>
                  <a:ea typeface="+mn-lt"/>
                  <a:cs typeface="+mn-lt"/>
                </a:rPr>
                <a:t>forud-sætninger</a:t>
              </a:r>
              <a:r>
                <a:rPr lang="da-DK" sz="1100">
                  <a:solidFill>
                    <a:srgbClr val="000000"/>
                  </a:solidFill>
                  <a:ea typeface="+mn-lt"/>
                  <a:cs typeface="+mn-lt"/>
                </a:rPr>
                <a:t> med AI</a:t>
              </a:r>
              <a:endParaRPr lang="da-DK" sz="1100"/>
            </a:p>
          </p:txBody>
        </p:sp>
        <p:sp>
          <p:nvSpPr>
            <p:cNvPr id="13" name="Rektangel 12">
              <a:extLst>
                <a:ext uri="{FF2B5EF4-FFF2-40B4-BE49-F238E27FC236}">
                  <a16:creationId xmlns:a16="http://schemas.microsoft.com/office/drawing/2014/main" id="{81DC988C-494A-FF7A-2744-423EF02A583D}"/>
                </a:ext>
              </a:extLst>
            </p:cNvPr>
            <p:cNvSpPr>
              <a:spLocks noChangeAspect="1"/>
            </p:cNvSpPr>
            <p:nvPr/>
          </p:nvSpPr>
          <p:spPr>
            <a:xfrm>
              <a:off x="6351759" y="4440327"/>
              <a:ext cx="1300501" cy="1562412"/>
            </a:xfrm>
            <a:prstGeom prst="rect">
              <a:avLst/>
            </a:prstGeom>
            <a:solidFill>
              <a:srgbClr val="D0F0E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da-DK" sz="1100" b="1">
                  <a:solidFill>
                    <a:srgbClr val="000000"/>
                  </a:solidFill>
                </a:rPr>
                <a:t>Næste skridt</a:t>
              </a:r>
            </a:p>
            <a:p>
              <a:pPr algn="ctr"/>
              <a:endParaRPr lang="da-DK" sz="1100" b="1">
                <a:solidFill>
                  <a:srgbClr val="000000"/>
                </a:solidFill>
              </a:endParaRPr>
            </a:p>
            <a:p>
              <a:pPr algn="ctr"/>
              <a:endParaRPr lang="da-DK" sz="1100">
                <a:solidFill>
                  <a:srgbClr val="000000"/>
                </a:solidFill>
                <a:ea typeface="+mn-lt"/>
                <a:cs typeface="+mn-lt"/>
              </a:endParaRPr>
            </a:p>
            <a:p>
              <a:pPr algn="ctr"/>
              <a:r>
                <a:rPr lang="da-DK" sz="1100">
                  <a:solidFill>
                    <a:srgbClr val="000000"/>
                  </a:solidFill>
                  <a:ea typeface="+mn-lt"/>
                  <a:cs typeface="+mn-lt"/>
                </a:rPr>
                <a:t>Sådan kommer I videre med AI</a:t>
              </a:r>
              <a:endParaRPr lang="da-DK" sz="1100"/>
            </a:p>
          </p:txBody>
        </p:sp>
        <p:sp>
          <p:nvSpPr>
            <p:cNvPr id="15" name="Pladsholder til indhold 1">
              <a:extLst>
                <a:ext uri="{FF2B5EF4-FFF2-40B4-BE49-F238E27FC236}">
                  <a16:creationId xmlns:a16="http://schemas.microsoft.com/office/drawing/2014/main" id="{B7C458F2-C455-0FCD-B806-0B216FB17919}"/>
                </a:ext>
              </a:extLst>
            </p:cNvPr>
            <p:cNvSpPr txBox="1">
              <a:spLocks/>
            </p:cNvSpPr>
            <p:nvPr/>
          </p:nvSpPr>
          <p:spPr>
            <a:xfrm>
              <a:off x="546998" y="3592709"/>
              <a:ext cx="7102848" cy="358686"/>
            </a:xfrm>
            <a:prstGeom prst="rect">
              <a:avLst/>
            </a:prstGeom>
          </p:spPr>
          <p:txBody>
            <a:bodyPr vert="horz" lIns="91440" tIns="45720" rIns="91440" bIns="45720" rtlCol="0" anchor="t">
              <a:noAutofit/>
            </a:bodyPr>
            <a:lstStyle>
              <a:defPPr>
                <a:defRPr lang="da-DK"/>
              </a:defPPr>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1200" b="1">
                  <a:latin typeface="Avenir Next"/>
                </a:rPr>
                <a:t>Temaer i materialet :</a:t>
              </a:r>
              <a:br>
                <a:rPr lang="da-DK" sz="1200" b="1">
                  <a:latin typeface="Avenir Next"/>
                </a:rPr>
              </a:br>
              <a:r>
                <a:rPr lang="da-DK" sz="1200">
                  <a:latin typeface="Avenir Next"/>
                </a:rPr>
                <a:t>Alle sektioner i materialet er opbygget ud fra de samme temaer, som kan følges i topmenuen.</a:t>
              </a:r>
              <a:endParaRPr lang="da-DK" sz="1200"/>
            </a:p>
          </p:txBody>
        </p:sp>
      </p:grpSp>
      <p:sp>
        <p:nvSpPr>
          <p:cNvPr id="8" name="Pladsholder til indhold 1">
            <a:extLst>
              <a:ext uri="{FF2B5EF4-FFF2-40B4-BE49-F238E27FC236}">
                <a16:creationId xmlns:a16="http://schemas.microsoft.com/office/drawing/2014/main" id="{F3F42B8C-BD56-717F-FBAF-2EB48266450E}"/>
              </a:ext>
            </a:extLst>
          </p:cNvPr>
          <p:cNvSpPr txBox="1">
            <a:spLocks/>
          </p:cNvSpPr>
          <p:nvPr/>
        </p:nvSpPr>
        <p:spPr>
          <a:xfrm>
            <a:off x="505585" y="4108874"/>
            <a:ext cx="7102848" cy="1972611"/>
          </a:xfrm>
          <a:prstGeom prst="rect">
            <a:avLst/>
          </a:prstGeom>
        </p:spPr>
        <p:txBody>
          <a:bodyPr vert="horz" lIns="91440" tIns="45720" rIns="91440" bIns="45720" rtlCol="0" anchor="t">
            <a:noAutofit/>
          </a:bodyPr>
          <a:lstStyle>
            <a:defPPr>
              <a:defRPr lang="da-DK"/>
            </a:defPPr>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1200" b="1">
                <a:latin typeface="Avenir Next"/>
              </a:rPr>
              <a:t>Materialet består blandt andet af:</a:t>
            </a:r>
            <a:endParaRPr lang="da-DK" sz="1200" b="1"/>
          </a:p>
          <a:p>
            <a:pPr marL="285750" indent="-285750">
              <a:lnSpc>
                <a:spcPct val="120000"/>
              </a:lnSpc>
              <a:buChar char="•"/>
            </a:pPr>
            <a:r>
              <a:rPr lang="da-DK" sz="1200" b="1">
                <a:solidFill>
                  <a:srgbClr val="2AB4A3"/>
                </a:solidFill>
                <a:latin typeface="Avenir Next"/>
              </a:rPr>
              <a:t>Indsigtsslides</a:t>
            </a:r>
            <a:r>
              <a:rPr lang="da-DK" sz="1200">
                <a:latin typeface="Avenir Next"/>
              </a:rPr>
              <a:t>: Slides med indsigter som kan bruges til jeres forberedelse eller vises til møder.</a:t>
            </a:r>
            <a:endParaRPr lang="da-DK" sz="1200"/>
          </a:p>
          <a:p>
            <a:pPr marL="285750" indent="-285750">
              <a:lnSpc>
                <a:spcPct val="120000"/>
              </a:lnSpc>
              <a:buChar char="•"/>
            </a:pPr>
            <a:r>
              <a:rPr lang="da-DK" sz="1200" b="1">
                <a:solidFill>
                  <a:srgbClr val="2AB4A3"/>
                </a:solidFill>
                <a:latin typeface="Avenir Next"/>
              </a:rPr>
              <a:t>Videoer</a:t>
            </a:r>
            <a:r>
              <a:rPr lang="da-DK" sz="1200">
                <a:latin typeface="Avenir Next"/>
              </a:rPr>
              <a:t>: Fem korte introduktionsvideoer og tre videoer med perspektiver på kunstig intelligens. </a:t>
            </a:r>
            <a:endParaRPr lang="da-DK" sz="1200"/>
          </a:p>
          <a:p>
            <a:pPr marL="285750" indent="-285750">
              <a:lnSpc>
                <a:spcPct val="120000"/>
              </a:lnSpc>
              <a:buChar char="•"/>
            </a:pPr>
            <a:r>
              <a:rPr lang="da-DK" sz="1200" b="1">
                <a:solidFill>
                  <a:srgbClr val="2AB4A3"/>
                </a:solidFill>
                <a:latin typeface="Avenir Next"/>
              </a:rPr>
              <a:t>Dialogspørgsmål</a:t>
            </a:r>
            <a:r>
              <a:rPr lang="da-DK" sz="1200">
                <a:latin typeface="Avenir Next"/>
              </a:rPr>
              <a:t>: Materialet er fyldt med spørgsmål til dialogen om AI.</a:t>
            </a:r>
            <a:endParaRPr lang="da-DK" sz="1200"/>
          </a:p>
          <a:p>
            <a:pPr marL="285750" indent="-285750">
              <a:lnSpc>
                <a:spcPct val="120000"/>
              </a:lnSpc>
              <a:buChar char="•"/>
            </a:pPr>
            <a:r>
              <a:rPr lang="da-DK" sz="1200" b="1">
                <a:solidFill>
                  <a:srgbClr val="2AB4A3"/>
                </a:solidFill>
                <a:latin typeface="Avenir Next"/>
              </a:rPr>
              <a:t>Værktøjer</a:t>
            </a:r>
            <a:r>
              <a:rPr lang="da-DK" sz="1200">
                <a:latin typeface="Avenir Next"/>
              </a:rPr>
              <a:t>: Seks dialogværktøjer til fælles afklaring om AI – se sektionen </a:t>
            </a:r>
            <a:r>
              <a:rPr lang="da-DK" sz="1200" i="1">
                <a:latin typeface="Avenir Next"/>
              </a:rPr>
              <a:t>Værktøjer.</a:t>
            </a:r>
            <a:endParaRPr lang="da-DK" sz="1200" i="1"/>
          </a:p>
        </p:txBody>
      </p:sp>
      <p:sp>
        <p:nvSpPr>
          <p:cNvPr id="10" name="Rektangel 9">
            <a:extLst>
              <a:ext uri="{FF2B5EF4-FFF2-40B4-BE49-F238E27FC236}">
                <a16:creationId xmlns:a16="http://schemas.microsoft.com/office/drawing/2014/main" id="{B39091B0-4D57-5DE1-6DD7-C16F0A527CAC}"/>
              </a:ext>
            </a:extLst>
          </p:cNvPr>
          <p:cNvSpPr/>
          <p:nvPr/>
        </p:nvSpPr>
        <p:spPr>
          <a:xfrm>
            <a:off x="8442139" y="1083"/>
            <a:ext cx="3747124" cy="6856917"/>
          </a:xfrm>
          <a:prstGeom prst="rect">
            <a:avLst/>
          </a:prstGeom>
          <a:solidFill>
            <a:srgbClr val="2AB4A3">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r>
              <a:rPr lang="da-DK" sz="1200" b="1">
                <a:solidFill>
                  <a:schemeClr val="tx1"/>
                </a:solidFill>
              </a:rPr>
              <a:t>Materialet bygger på:</a:t>
            </a:r>
          </a:p>
          <a:p>
            <a:endParaRPr lang="da-DK" sz="1200">
              <a:solidFill>
                <a:schemeClr val="tx1"/>
              </a:solidFill>
            </a:endParaRPr>
          </a:p>
          <a:p>
            <a:pPr marL="171450" indent="-171450">
              <a:buFont typeface="Arial" panose="020B0604020202020204" pitchFamily="34" charset="0"/>
              <a:buChar char="•"/>
            </a:pPr>
            <a:r>
              <a:rPr lang="da-DK" sz="1200">
                <a:solidFill>
                  <a:schemeClr val="tx1"/>
                </a:solidFill>
              </a:rPr>
              <a:t>Tre AI-laboratorier med i alt 260 ledere og medarbejdere fra 41 kommuner fordelt på fire fagområder: folkeskole, ældrepleje, administration og byudvikling.</a:t>
            </a:r>
          </a:p>
          <a:p>
            <a:pPr marL="171450" indent="-171450">
              <a:buFont typeface="Arial" panose="020B0604020202020204" pitchFamily="34" charset="0"/>
              <a:buChar char="•"/>
            </a:pPr>
            <a:endParaRPr lang="da-DK" sz="1200">
              <a:solidFill>
                <a:schemeClr val="tx1"/>
              </a:solidFill>
            </a:endParaRPr>
          </a:p>
          <a:p>
            <a:pPr marL="171450" indent="-171450">
              <a:buFont typeface="Arial" panose="020B0604020202020204" pitchFamily="34" charset="0"/>
              <a:buChar char="•"/>
            </a:pPr>
            <a:r>
              <a:rPr lang="da-DK" sz="1200">
                <a:solidFill>
                  <a:schemeClr val="tx1"/>
                </a:solidFill>
              </a:rPr>
              <a:t>Spørgeskemasvar fra 99 medarbejdere og 79 ledere.</a:t>
            </a:r>
          </a:p>
          <a:p>
            <a:pPr marL="171450" indent="-171450">
              <a:buFont typeface="Arial" panose="020B0604020202020204" pitchFamily="34" charset="0"/>
              <a:buChar char="•"/>
            </a:pPr>
            <a:endParaRPr lang="da-DK" sz="1200">
              <a:solidFill>
                <a:schemeClr val="tx1"/>
              </a:solidFill>
            </a:endParaRPr>
          </a:p>
          <a:p>
            <a:pPr marL="171450" indent="-171450">
              <a:buFont typeface="Arial" panose="020B0604020202020204" pitchFamily="34" charset="0"/>
              <a:buChar char="•"/>
            </a:pPr>
            <a:r>
              <a:rPr lang="da-DK" sz="1200">
                <a:solidFill>
                  <a:schemeClr val="tx1"/>
                </a:solidFill>
              </a:rPr>
              <a:t>Otte </a:t>
            </a:r>
            <a:r>
              <a:rPr lang="da-DK" sz="1200" err="1">
                <a:solidFill>
                  <a:schemeClr val="tx1"/>
                </a:solidFill>
              </a:rPr>
              <a:t>caseinterview</a:t>
            </a:r>
            <a:r>
              <a:rPr lang="da-DK" sz="1200">
                <a:solidFill>
                  <a:schemeClr val="tx1"/>
                </a:solidFill>
              </a:rPr>
              <a:t> om AI-erfaringer fra de fire fagområder.</a:t>
            </a:r>
          </a:p>
          <a:p>
            <a:pPr marL="171450" indent="-171450">
              <a:buFont typeface="Arial" panose="020B0604020202020204" pitchFamily="34" charset="0"/>
              <a:buChar char="•"/>
            </a:pPr>
            <a:endParaRPr lang="da-DK" sz="1200">
              <a:solidFill>
                <a:schemeClr val="tx1"/>
              </a:solidFill>
            </a:endParaRPr>
          </a:p>
          <a:p>
            <a:pPr marL="171450" indent="-171450">
              <a:buFont typeface="Arial" panose="020B0604020202020204" pitchFamily="34" charset="0"/>
              <a:buChar char="•"/>
            </a:pPr>
            <a:r>
              <a:rPr lang="da-DK" sz="1200">
                <a:solidFill>
                  <a:schemeClr val="tx1"/>
                </a:solidFill>
              </a:rPr>
              <a:t>Interview med forskere og kommunale topledere</a:t>
            </a:r>
          </a:p>
          <a:p>
            <a:pPr marL="171450" indent="-171450">
              <a:buFont typeface="Arial" panose="020B0604020202020204" pitchFamily="34" charset="0"/>
              <a:buChar char="•"/>
            </a:pPr>
            <a:endParaRPr lang="da-DK" sz="1200">
              <a:solidFill>
                <a:schemeClr val="tx1"/>
              </a:solidFill>
            </a:endParaRPr>
          </a:p>
          <a:p>
            <a:pPr marL="171450" indent="-171450">
              <a:buFont typeface="Arial" panose="020B0604020202020204" pitchFamily="34" charset="0"/>
              <a:buChar char="•"/>
            </a:pPr>
            <a:r>
              <a:rPr lang="da-DK" sz="1200">
                <a:solidFill>
                  <a:schemeClr val="tx1"/>
                </a:solidFill>
              </a:rPr>
              <a:t>Viden om AI fra rapporter, artikler mv. </a:t>
            </a:r>
          </a:p>
          <a:p>
            <a:pPr marL="171450" indent="-171450">
              <a:buFont typeface="Arial" panose="020B0604020202020204" pitchFamily="34" charset="0"/>
              <a:buChar char="•"/>
            </a:pPr>
            <a:endParaRPr lang="da-DK" sz="1200">
              <a:solidFill>
                <a:schemeClr val="tx1"/>
              </a:solidFill>
            </a:endParaRPr>
          </a:p>
          <a:p>
            <a:r>
              <a:rPr lang="da-DK" sz="1200">
                <a:solidFill>
                  <a:schemeClr val="tx1"/>
                </a:solidFill>
              </a:rPr>
              <a:t>Materialet er gjort færdigt ultimo 2025, og da både teknologien og den kommunale praksis udvikler sig hurtigt, vil den aldrig kunne give et færdigt og detaljeret billede af AI-landskabet i kommunerne.</a:t>
            </a:r>
          </a:p>
        </p:txBody>
      </p:sp>
    </p:spTree>
    <p:extLst>
      <p:ext uri="{BB962C8B-B14F-4D97-AF65-F5344CB8AC3E}">
        <p14:creationId xmlns:p14="http://schemas.microsoft.com/office/powerpoint/2010/main" val="5973302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15D39-6FE0-6D52-5E1D-6B6A7E5C3D8A}"/>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A0744149-6F7E-D9BD-4773-91F08BE0A90E}"/>
              </a:ext>
            </a:extLst>
          </p:cNvPr>
          <p:cNvSpPr>
            <a:spLocks noGrp="1"/>
          </p:cNvSpPr>
          <p:nvPr>
            <p:ph type="title" idx="4294967295"/>
          </p:nvPr>
        </p:nvSpPr>
        <p:spPr>
          <a:xfrm>
            <a:off x="1617663" y="266700"/>
            <a:ext cx="9063037" cy="11287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600" b="1" i="0" u="none" strike="noStrike" kern="1200" cap="none" spc="0" normalizeH="0" baseline="0" noProof="0">
                <a:ln>
                  <a:noFill/>
                </a:ln>
                <a:solidFill>
                  <a:schemeClr val="tx1"/>
                </a:solidFill>
                <a:effectLst/>
                <a:uLnTx/>
                <a:uFillTx/>
                <a:latin typeface="Avenir Next"/>
                <a:ea typeface="+mn-ea"/>
                <a:cs typeface="+mn-cs"/>
              </a:rPr>
              <a:t>Værktøj 6: Vores næste skridt er at …</a:t>
            </a:r>
            <a:br>
              <a:rPr kumimoji="0" lang="da-DK" sz="2600" b="1" i="0" u="none" strike="noStrike" kern="1200" cap="none" spc="0" normalizeH="0" baseline="0" noProof="0">
                <a:ln>
                  <a:noFill/>
                </a:ln>
                <a:solidFill>
                  <a:schemeClr val="tx1"/>
                </a:solidFill>
                <a:effectLst/>
                <a:uLnTx/>
                <a:uFillTx/>
                <a:latin typeface="Avenir Next"/>
                <a:ea typeface="+mn-ea"/>
                <a:cs typeface="+mn-cs"/>
              </a:rPr>
            </a:br>
            <a:r>
              <a:rPr kumimoji="0" lang="da-DK" sz="1600" b="0" i="0" u="none" strike="noStrike" kern="1200" cap="none" spc="0" normalizeH="0" baseline="0" noProof="0">
                <a:ln>
                  <a:noFill/>
                </a:ln>
                <a:solidFill>
                  <a:schemeClr val="tx1"/>
                </a:solidFill>
                <a:effectLst/>
                <a:uLnTx/>
                <a:uFillTx/>
                <a:latin typeface="Avenir Next"/>
                <a:ea typeface="+mn-ea"/>
                <a:cs typeface="+mn-cs"/>
              </a:rPr>
              <a:t>Bliv enige om, hvordan I kommer videre</a:t>
            </a:r>
            <a:endParaRPr kumimoji="0" lang="da-DK" sz="1600" b="0"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grpSp>
        <p:nvGrpSpPr>
          <p:cNvPr id="2" name="Gruppe 1">
            <a:extLst>
              <a:ext uri="{FF2B5EF4-FFF2-40B4-BE49-F238E27FC236}">
                <a16:creationId xmlns:a16="http://schemas.microsoft.com/office/drawing/2014/main" id="{8160407E-3C83-AC8E-1207-D0AD4A3EB54A}"/>
              </a:ext>
              <a:ext uri="{C183D7F6-B498-43B3-948B-1728B52AA6E4}">
                <adec:decorative xmlns:adec="http://schemas.microsoft.com/office/drawing/2017/decorative" val="1"/>
              </a:ext>
            </a:extLst>
          </p:cNvPr>
          <p:cNvGrpSpPr/>
          <p:nvPr/>
        </p:nvGrpSpPr>
        <p:grpSpPr>
          <a:xfrm>
            <a:off x="359535" y="231234"/>
            <a:ext cx="1128904" cy="1128904"/>
            <a:chOff x="337783" y="462953"/>
            <a:chExt cx="1128904" cy="1128904"/>
          </a:xfrm>
        </p:grpSpPr>
        <p:sp>
          <p:nvSpPr>
            <p:cNvPr id="14" name="Freeform 13">
              <a:extLst>
                <a:ext uri="{FF2B5EF4-FFF2-40B4-BE49-F238E27FC236}">
                  <a16:creationId xmlns:a16="http://schemas.microsoft.com/office/drawing/2014/main" id="{FC34C6A9-2A3E-242E-41EC-5B1292AC41CA}"/>
                </a:ext>
              </a:extLst>
            </p:cNvPr>
            <p:cNvSpPr/>
            <p:nvPr/>
          </p:nvSpPr>
          <p:spPr>
            <a:xfrm>
              <a:off x="370023" y="982407"/>
              <a:ext cx="1050866" cy="344893"/>
            </a:xfrm>
            <a:custGeom>
              <a:avLst/>
              <a:gdLst/>
              <a:ahLst/>
              <a:cxnLst/>
              <a:rect l="l" t="t" r="r" b="b"/>
              <a:pathLst>
                <a:path w="1341367" h="1180753">
                  <a:moveTo>
                    <a:pt x="17830" y="0"/>
                  </a:moveTo>
                  <a:lnTo>
                    <a:pt x="1323537" y="0"/>
                  </a:lnTo>
                  <a:cubicBezTo>
                    <a:pt x="1333384" y="0"/>
                    <a:pt x="1341367" y="7983"/>
                    <a:pt x="1341367" y="17830"/>
                  </a:cubicBezTo>
                  <a:lnTo>
                    <a:pt x="1341367" y="1162923"/>
                  </a:lnTo>
                  <a:cubicBezTo>
                    <a:pt x="1341367" y="1167652"/>
                    <a:pt x="1339488" y="1172187"/>
                    <a:pt x="1336145" y="1175531"/>
                  </a:cubicBezTo>
                  <a:cubicBezTo>
                    <a:pt x="1332801" y="1178875"/>
                    <a:pt x="1328266" y="1180753"/>
                    <a:pt x="1323537" y="1180753"/>
                  </a:cubicBezTo>
                  <a:lnTo>
                    <a:pt x="17830" y="1180753"/>
                  </a:lnTo>
                  <a:cubicBezTo>
                    <a:pt x="7983" y="1180753"/>
                    <a:pt x="0" y="1172771"/>
                    <a:pt x="0" y="1162923"/>
                  </a:cubicBezTo>
                  <a:lnTo>
                    <a:pt x="0" y="17830"/>
                  </a:lnTo>
                  <a:cubicBezTo>
                    <a:pt x="0" y="7983"/>
                    <a:pt x="7983" y="0"/>
                    <a:pt x="17830" y="0"/>
                  </a:cubicBezTo>
                  <a:close/>
                </a:path>
              </a:pathLst>
            </a:custGeom>
            <a:noFill/>
            <a:ln w="38100" cap="sq">
              <a:noFill/>
              <a:prstDash val="solid"/>
              <a:miter/>
            </a:ln>
          </p:spPr>
          <p:txBody>
            <a:bodyPr anchor="ctr"/>
            <a:lstStyle/>
            <a:p>
              <a:pPr marL="0" marR="0" lvl="0" indent="0" algn="ctr" defTabSz="293431"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a:ln>
                    <a:noFill/>
                  </a:ln>
                  <a:solidFill>
                    <a:srgbClr val="2AB4A3"/>
                  </a:solidFill>
                  <a:effectLst/>
                  <a:uLnTx/>
                  <a:uFillTx/>
                  <a:latin typeface="Avenir Next" panose="020B0503020202020204" pitchFamily="34" charset="0"/>
                  <a:ea typeface="+mn-ea"/>
                  <a:cs typeface="+mn-cs"/>
                </a:rPr>
                <a:t>VÆRKTØJ</a:t>
              </a:r>
              <a:endParaRPr kumimoji="0" lang="da-DK" sz="900" b="0" i="0" u="none" strike="noStrike" kern="1200" cap="none" spc="0" normalizeH="0" baseline="0" noProof="0">
                <a:ln>
                  <a:noFill/>
                </a:ln>
                <a:solidFill>
                  <a:srgbClr val="2AB4A3"/>
                </a:solidFill>
                <a:effectLst/>
                <a:uLnTx/>
                <a:uFillTx/>
                <a:latin typeface="Avenir Next" panose="020B0503020202020204" pitchFamily="34" charset="0"/>
                <a:ea typeface="+mn-ea"/>
                <a:cs typeface="+mn-cs"/>
              </a:endParaRPr>
            </a:p>
          </p:txBody>
        </p:sp>
        <p:pic>
          <p:nvPicPr>
            <p:cNvPr id="16" name="Grafik 15" descr="Lommekniv kontur">
              <a:extLst>
                <a:ext uri="{FF2B5EF4-FFF2-40B4-BE49-F238E27FC236}">
                  <a16:creationId xmlns:a16="http://schemas.microsoft.com/office/drawing/2014/main" id="{DFF76E4A-1E20-8A40-FADE-7FBEBDA7B0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783" y="462953"/>
              <a:ext cx="1128904" cy="1128904"/>
            </a:xfrm>
            <a:prstGeom prst="rect">
              <a:avLst/>
            </a:prstGeom>
          </p:spPr>
        </p:pic>
      </p:grpSp>
      <p:sp>
        <p:nvSpPr>
          <p:cNvPr id="24" name="Tekstfelt 23">
            <a:extLst>
              <a:ext uri="{FF2B5EF4-FFF2-40B4-BE49-F238E27FC236}">
                <a16:creationId xmlns:a16="http://schemas.microsoft.com/office/drawing/2014/main" id="{F3B65FA5-6201-77A4-49DB-48BEA8C4CD61}"/>
              </a:ext>
            </a:extLst>
          </p:cNvPr>
          <p:cNvSpPr txBox="1"/>
          <p:nvPr/>
        </p:nvSpPr>
        <p:spPr>
          <a:xfrm>
            <a:off x="508694" y="1496017"/>
            <a:ext cx="2268000" cy="2031325"/>
          </a:xfrm>
          <a:prstGeom prst="rect">
            <a:avLst/>
          </a:prstGeom>
          <a:noFill/>
        </p:spPr>
        <p:txBody>
          <a:bodyPr wrap="square" lIns="91440" tIns="45720" rIns="91440" bIns="45720" rtlCol="0" anchor="t">
            <a:spAutoFit/>
          </a:bodyPr>
          <a:lstStyle/>
          <a:p>
            <a:r>
              <a:rPr lang="da-DK" sz="1400" b="1">
                <a:solidFill>
                  <a:srgbClr val="11A898"/>
                </a:solidFill>
                <a:latin typeface="Avenir Next" panose="020B0503020202020204" pitchFamily="34" charset="0"/>
              </a:rPr>
              <a:t>Retning og rammer</a:t>
            </a:r>
          </a:p>
          <a:p>
            <a:pPr marL="171450" indent="-171450">
              <a:buFont typeface="Wingdings"/>
              <a:buChar char="q"/>
            </a:pPr>
            <a:r>
              <a:rPr lang="da-DK" sz="1400">
                <a:latin typeface="Avenir Next" panose="020B0503020202020204" pitchFamily="34" charset="0"/>
              </a:rPr>
              <a:t>Sætte en overordnet </a:t>
            </a:r>
            <a:r>
              <a:rPr lang="da-DK" sz="1400" b="1">
                <a:latin typeface="Avenir Next" panose="020B0503020202020204" pitchFamily="34" charset="0"/>
              </a:rPr>
              <a:t>strategisk retning</a:t>
            </a:r>
            <a:br>
              <a:rPr lang="da-DK" sz="1400" b="1">
                <a:latin typeface="Avenir Next" panose="020B0503020202020204" pitchFamily="34" charset="0"/>
              </a:rPr>
            </a:br>
            <a:r>
              <a:rPr lang="da-DK" sz="1400">
                <a:latin typeface="Avenir Next" panose="020B0503020202020204" pitchFamily="34" charset="0"/>
              </a:rPr>
              <a:t>for brugen af AI i vores kommune.</a:t>
            </a:r>
          </a:p>
          <a:p>
            <a:pPr marL="171450" indent="-171450">
              <a:buFont typeface="Wingdings"/>
              <a:buChar char="q"/>
            </a:pPr>
            <a:r>
              <a:rPr lang="da-DK" sz="1400">
                <a:latin typeface="Avenir Next" panose="020B0503020202020204" pitchFamily="34" charset="0"/>
              </a:rPr>
              <a:t>Udvikle</a:t>
            </a:r>
            <a:br>
              <a:rPr lang="da-DK" sz="1400">
                <a:latin typeface="Avenir Next" panose="020B0503020202020204" pitchFamily="34" charset="0"/>
              </a:rPr>
            </a:br>
            <a:r>
              <a:rPr lang="da-DK" sz="1400">
                <a:latin typeface="Avenir Next" panose="020B0503020202020204" pitchFamily="34" charset="0"/>
              </a:rPr>
              <a:t>principper eller </a:t>
            </a:r>
            <a:r>
              <a:rPr lang="da-DK" sz="1400" b="1">
                <a:latin typeface="Avenir Next" panose="020B0503020202020204" pitchFamily="34" charset="0"/>
              </a:rPr>
              <a:t>retningslinjer for AI</a:t>
            </a:r>
            <a:br>
              <a:rPr lang="da-DK" sz="1400">
                <a:latin typeface="Avenir Next" panose="020B0503020202020204" pitchFamily="34" charset="0"/>
              </a:rPr>
            </a:br>
            <a:r>
              <a:rPr lang="da-DK" sz="1400">
                <a:latin typeface="Avenir Next" panose="020B0503020202020204" pitchFamily="34" charset="0"/>
              </a:rPr>
              <a:t>på vores fagområde.</a:t>
            </a:r>
          </a:p>
        </p:txBody>
      </p:sp>
      <p:sp>
        <p:nvSpPr>
          <p:cNvPr id="23" name="Tekstfelt 22">
            <a:extLst>
              <a:ext uri="{FF2B5EF4-FFF2-40B4-BE49-F238E27FC236}">
                <a16:creationId xmlns:a16="http://schemas.microsoft.com/office/drawing/2014/main" id="{9C5CDBDD-1322-6255-4677-54C12C520749}"/>
              </a:ext>
            </a:extLst>
          </p:cNvPr>
          <p:cNvSpPr txBox="1"/>
          <p:nvPr/>
        </p:nvSpPr>
        <p:spPr>
          <a:xfrm>
            <a:off x="2934814" y="1500120"/>
            <a:ext cx="2268000" cy="1384995"/>
          </a:xfrm>
          <a:prstGeom prst="rect">
            <a:avLst/>
          </a:prstGeom>
          <a:noFill/>
        </p:spPr>
        <p:txBody>
          <a:bodyPr wrap="square" lIns="91440" tIns="45720" rIns="91440" bIns="45720" rtlCol="0" anchor="t">
            <a:spAutoFit/>
          </a:bodyPr>
          <a:lstStyle/>
          <a:p>
            <a:r>
              <a:rPr lang="da-DK" sz="1400" b="1">
                <a:solidFill>
                  <a:srgbClr val="11A898"/>
                </a:solidFill>
                <a:latin typeface="Avenir Next" panose="020B0503020202020204" pitchFamily="34" charset="0"/>
              </a:rPr>
              <a:t>Værktøjer</a:t>
            </a:r>
            <a:endParaRPr lang="da-DK" sz="1400">
              <a:latin typeface="Avenir Next" panose="020B0503020202020204" pitchFamily="34" charset="0"/>
            </a:endParaRPr>
          </a:p>
          <a:p>
            <a:pPr marL="171450" indent="-171450">
              <a:buFont typeface="Wingdings"/>
              <a:buChar char="q"/>
            </a:pPr>
            <a:r>
              <a:rPr lang="da-DK" sz="1400">
                <a:latin typeface="Avenir Next" panose="020B0503020202020204" pitchFamily="34" charset="0"/>
              </a:rPr>
              <a:t>Udvikle et</a:t>
            </a:r>
            <a:r>
              <a:rPr lang="da-DK" sz="1400" b="1">
                <a:latin typeface="Avenir Next" panose="020B0503020202020204" pitchFamily="34" charset="0"/>
              </a:rPr>
              <a:t> </a:t>
            </a:r>
            <a:r>
              <a:rPr lang="da-DK" sz="1400">
                <a:latin typeface="Avenir Next" panose="020B0503020202020204" pitchFamily="34" charset="0"/>
              </a:rPr>
              <a:t>værktøj til at vurdere/</a:t>
            </a:r>
            <a:r>
              <a:rPr lang="da-DK" sz="1400" b="1">
                <a:latin typeface="Avenir Next" panose="020B0503020202020204" pitchFamily="34" charset="0"/>
              </a:rPr>
              <a:t>screene forskellige AI-anvendelser</a:t>
            </a:r>
            <a:r>
              <a:rPr lang="da-DK" sz="1400">
                <a:latin typeface="Avenir Next" panose="020B0503020202020204" pitchFamily="34" charset="0"/>
              </a:rPr>
              <a:t> af AI.</a:t>
            </a:r>
          </a:p>
          <a:p>
            <a:pPr marL="171450" indent="-171450">
              <a:buFont typeface="Wingdings"/>
              <a:buChar char="q"/>
            </a:pPr>
            <a:r>
              <a:rPr lang="da-DK" sz="1400">
                <a:latin typeface="Avenir Next" panose="020B0503020202020204" pitchFamily="34" charset="0"/>
              </a:rPr>
              <a:t>Udvikle en model for, hvordan AI-løsninger </a:t>
            </a:r>
            <a:r>
              <a:rPr lang="da-DK" sz="1400" b="1">
                <a:latin typeface="Avenir Next" panose="020B0503020202020204" pitchFamily="34" charset="0"/>
              </a:rPr>
              <a:t>skaber værdi. </a:t>
            </a:r>
          </a:p>
        </p:txBody>
      </p:sp>
      <p:sp>
        <p:nvSpPr>
          <p:cNvPr id="7" name="Tekstfelt 6">
            <a:extLst>
              <a:ext uri="{FF2B5EF4-FFF2-40B4-BE49-F238E27FC236}">
                <a16:creationId xmlns:a16="http://schemas.microsoft.com/office/drawing/2014/main" id="{888C8E97-BC97-2F57-71A2-FAB8F3A1EE86}"/>
              </a:ext>
            </a:extLst>
          </p:cNvPr>
          <p:cNvSpPr txBox="1"/>
          <p:nvPr/>
        </p:nvSpPr>
        <p:spPr>
          <a:xfrm>
            <a:off x="5351973" y="1481580"/>
            <a:ext cx="2268000" cy="2246769"/>
          </a:xfrm>
          <a:prstGeom prst="rect">
            <a:avLst/>
          </a:prstGeom>
          <a:noFill/>
        </p:spPr>
        <p:txBody>
          <a:bodyPr wrap="square" lIns="91440" tIns="45720" rIns="91440" bIns="45720" rtlCol="0" anchor="t">
            <a:spAutoFit/>
          </a:bodyPr>
          <a:lstStyle/>
          <a:p>
            <a:r>
              <a:rPr lang="da-DK" sz="1400" b="1">
                <a:solidFill>
                  <a:srgbClr val="11A898"/>
                </a:solidFill>
                <a:latin typeface="Avenir Next" panose="020B0503020202020204" pitchFamily="34" charset="0"/>
              </a:rPr>
              <a:t>Viden og kompetencer</a:t>
            </a:r>
            <a:endParaRPr lang="da-DK" sz="1400">
              <a:latin typeface="Avenir Next" panose="020B0503020202020204" pitchFamily="34" charset="0"/>
            </a:endParaRPr>
          </a:p>
          <a:p>
            <a:pPr marL="171450" indent="-171450">
              <a:buFont typeface="Wingdings"/>
              <a:buChar char="q"/>
            </a:pPr>
            <a:r>
              <a:rPr lang="da-DK" sz="1400">
                <a:latin typeface="Avenir Next" panose="020B0503020202020204" pitchFamily="34" charset="0"/>
              </a:rPr>
              <a:t>Videreudvikle </a:t>
            </a:r>
            <a:r>
              <a:rPr lang="da-DK" sz="1400" b="1">
                <a:latin typeface="Avenir Next" panose="020B0503020202020204" pitchFamily="34" charset="0"/>
              </a:rPr>
              <a:t>kompetencer</a:t>
            </a:r>
            <a:br>
              <a:rPr lang="da-DK" sz="1400" b="1">
                <a:latin typeface="Avenir Next" panose="020B0503020202020204" pitchFamily="34" charset="0"/>
              </a:rPr>
            </a:br>
            <a:r>
              <a:rPr lang="da-DK" sz="1400">
                <a:latin typeface="Avenir Next" panose="020B0503020202020204" pitchFamily="34" charset="0"/>
              </a:rPr>
              <a:t>til at bruge AI.</a:t>
            </a:r>
          </a:p>
          <a:p>
            <a:pPr marL="171450" indent="-171450">
              <a:buFont typeface="Wingdings"/>
              <a:buChar char="q"/>
            </a:pPr>
            <a:r>
              <a:rPr lang="da-DK" sz="1400">
                <a:latin typeface="Avenir Next" panose="020B0503020202020204" pitchFamily="34" charset="0"/>
              </a:rPr>
              <a:t>Søg mere </a:t>
            </a:r>
            <a:r>
              <a:rPr lang="da-DK" sz="1400" b="1">
                <a:latin typeface="Avenir Next" panose="020B0503020202020204" pitchFamily="34" charset="0"/>
              </a:rPr>
              <a:t>viden og inspiration</a:t>
            </a:r>
          </a:p>
          <a:p>
            <a:pPr marL="171450" indent="-171450">
              <a:buFont typeface="Wingdings"/>
              <a:buChar char="q"/>
            </a:pPr>
            <a:r>
              <a:rPr lang="da-DK" sz="1400" b="1">
                <a:latin typeface="Avenir Next" panose="020B0503020202020204" pitchFamily="34" charset="0"/>
              </a:rPr>
              <a:t>Dele AI-erfaringer</a:t>
            </a:r>
            <a:r>
              <a:rPr lang="da-DK" sz="1400">
                <a:latin typeface="Avenir Next" panose="020B0503020202020204" pitchFamily="34" charset="0"/>
              </a:rPr>
              <a:t> med andre.</a:t>
            </a:r>
          </a:p>
        </p:txBody>
      </p:sp>
      <p:sp>
        <p:nvSpPr>
          <p:cNvPr id="8" name="Tekstfelt 7">
            <a:extLst>
              <a:ext uri="{FF2B5EF4-FFF2-40B4-BE49-F238E27FC236}">
                <a16:creationId xmlns:a16="http://schemas.microsoft.com/office/drawing/2014/main" id="{700BD5A4-E185-6AD2-D667-37F17A575792}"/>
              </a:ext>
            </a:extLst>
          </p:cNvPr>
          <p:cNvSpPr txBox="1"/>
          <p:nvPr/>
        </p:nvSpPr>
        <p:spPr>
          <a:xfrm>
            <a:off x="508694" y="4019882"/>
            <a:ext cx="2268000" cy="2462213"/>
          </a:xfrm>
          <a:prstGeom prst="rect">
            <a:avLst/>
          </a:prstGeom>
          <a:noFill/>
        </p:spPr>
        <p:txBody>
          <a:bodyPr wrap="square" lIns="91440" tIns="45720" rIns="91440" bIns="45720" rtlCol="0" anchor="t">
            <a:spAutoFit/>
          </a:bodyPr>
          <a:lstStyle/>
          <a:p>
            <a:r>
              <a:rPr lang="da-DK" sz="1400" b="1">
                <a:solidFill>
                  <a:srgbClr val="11A898"/>
                </a:solidFill>
                <a:latin typeface="Avenir Next" panose="020B0503020202020204" pitchFamily="34" charset="0"/>
              </a:rPr>
              <a:t>Jura og teknik</a:t>
            </a:r>
            <a:endParaRPr lang="da-DK" sz="1400">
              <a:latin typeface="Avenir Next" panose="020B0503020202020204" pitchFamily="34" charset="0"/>
            </a:endParaRPr>
          </a:p>
          <a:p>
            <a:pPr marL="171450" indent="-171450">
              <a:buFont typeface="Wingdings"/>
              <a:buChar char="q"/>
            </a:pPr>
            <a:r>
              <a:rPr lang="da-DK" sz="1400">
                <a:latin typeface="Avenir Next" panose="020B0503020202020204" pitchFamily="34" charset="0"/>
              </a:rPr>
              <a:t>Afklare </a:t>
            </a:r>
            <a:r>
              <a:rPr lang="da-DK" sz="1400" b="1">
                <a:latin typeface="Avenir Next" panose="020B0503020202020204" pitchFamily="34" charset="0"/>
              </a:rPr>
              <a:t>lovgivning</a:t>
            </a:r>
          </a:p>
          <a:p>
            <a:pPr marL="171450" indent="-171450">
              <a:buFont typeface="Wingdings"/>
              <a:buChar char="q"/>
            </a:pPr>
            <a:r>
              <a:rPr lang="da-DK" sz="1400">
                <a:latin typeface="Avenir Next" panose="020B0503020202020204" pitchFamily="34" charset="0"/>
              </a:rPr>
              <a:t>Inddrag</a:t>
            </a:r>
            <a:r>
              <a:rPr lang="da-DK" sz="1400" b="1">
                <a:latin typeface="Avenir Next" panose="020B0503020202020204" pitchFamily="34" charset="0"/>
              </a:rPr>
              <a:t> GDPR-ansvarlig</a:t>
            </a:r>
          </a:p>
          <a:p>
            <a:pPr marL="171450" indent="-171450">
              <a:buFont typeface="Wingdings"/>
              <a:buChar char="q"/>
            </a:pPr>
            <a:r>
              <a:rPr lang="da-DK" sz="1400">
                <a:latin typeface="Avenir Next" panose="020B0503020202020204" pitchFamily="34" charset="0"/>
              </a:rPr>
              <a:t>Få overblik over de </a:t>
            </a:r>
            <a:r>
              <a:rPr lang="da-DK" sz="1400" b="1">
                <a:latin typeface="Avenir Next" panose="020B0503020202020204" pitchFamily="34" charset="0"/>
              </a:rPr>
              <a:t>tekniske muligheder</a:t>
            </a:r>
            <a:r>
              <a:rPr lang="da-DK" sz="1400">
                <a:latin typeface="Avenir Next" panose="020B0503020202020204" pitchFamily="34" charset="0"/>
              </a:rPr>
              <a:t> og licenser.</a:t>
            </a:r>
          </a:p>
          <a:p>
            <a:pPr marL="171450" indent="-171450">
              <a:buFont typeface="Wingdings"/>
              <a:buChar char="q"/>
            </a:pPr>
            <a:r>
              <a:rPr lang="da-DK" sz="1400">
                <a:latin typeface="Avenir Next" panose="020B0503020202020204" pitchFamily="34" charset="0"/>
              </a:rPr>
              <a:t>Gå i dialog med de relevante </a:t>
            </a:r>
            <a:r>
              <a:rPr lang="da-DK" sz="1400" b="1">
                <a:latin typeface="Avenir Next" panose="020B0503020202020204" pitchFamily="34" charset="0"/>
              </a:rPr>
              <a:t>it-leverandører.</a:t>
            </a:r>
          </a:p>
          <a:p>
            <a:pPr marL="171450" indent="-171450">
              <a:buFont typeface="Wingdings"/>
              <a:buChar char="q"/>
            </a:pPr>
            <a:endParaRPr lang="da-DK" sz="1400" b="1">
              <a:latin typeface="Avenir Next" panose="020B0503020202020204" pitchFamily="34" charset="0"/>
            </a:endParaRPr>
          </a:p>
        </p:txBody>
      </p:sp>
      <p:sp>
        <p:nvSpPr>
          <p:cNvPr id="29" name="Tekstfelt 28">
            <a:extLst>
              <a:ext uri="{FF2B5EF4-FFF2-40B4-BE49-F238E27FC236}">
                <a16:creationId xmlns:a16="http://schemas.microsoft.com/office/drawing/2014/main" id="{4729406E-985D-94FB-51E1-4B935552B608}"/>
              </a:ext>
            </a:extLst>
          </p:cNvPr>
          <p:cNvSpPr txBox="1"/>
          <p:nvPr/>
        </p:nvSpPr>
        <p:spPr>
          <a:xfrm>
            <a:off x="2934814" y="4019882"/>
            <a:ext cx="2268000" cy="2031325"/>
          </a:xfrm>
          <a:prstGeom prst="rect">
            <a:avLst/>
          </a:prstGeom>
          <a:noFill/>
        </p:spPr>
        <p:txBody>
          <a:bodyPr wrap="square" lIns="91440" tIns="45720" rIns="91440" bIns="45720" rtlCol="0" anchor="t">
            <a:spAutoFit/>
          </a:bodyPr>
          <a:lstStyle/>
          <a:p>
            <a:r>
              <a:rPr lang="da-DK" sz="1400" b="1">
                <a:solidFill>
                  <a:srgbClr val="11A898"/>
                </a:solidFill>
                <a:latin typeface="Avenir Next" panose="020B0503020202020204" pitchFamily="34" charset="0"/>
              </a:rPr>
              <a:t>Dialog</a:t>
            </a:r>
            <a:endParaRPr lang="da-DK" sz="1400">
              <a:latin typeface="Avenir Next" panose="020B0503020202020204" pitchFamily="34" charset="0"/>
            </a:endParaRPr>
          </a:p>
          <a:p>
            <a:pPr marL="171450" indent="-171450">
              <a:buFont typeface="Wingdings"/>
              <a:buChar char="q"/>
            </a:pPr>
            <a:r>
              <a:rPr lang="da-DK" sz="1400">
                <a:latin typeface="Avenir Next" panose="020B0503020202020204" pitchFamily="34" charset="0"/>
              </a:rPr>
              <a:t>Sætte AI på</a:t>
            </a:r>
            <a:br>
              <a:rPr lang="da-DK" sz="1400">
                <a:latin typeface="Avenir Next" panose="020B0503020202020204" pitchFamily="34" charset="0"/>
              </a:rPr>
            </a:br>
            <a:r>
              <a:rPr lang="da-DK" sz="1400">
                <a:latin typeface="Avenir Next" panose="020B0503020202020204" pitchFamily="34" charset="0"/>
              </a:rPr>
              <a:t>dagsordenen på et </a:t>
            </a:r>
            <a:r>
              <a:rPr lang="da-DK" sz="1400" b="1">
                <a:latin typeface="Avenir Next" panose="020B0503020202020204" pitchFamily="34" charset="0"/>
              </a:rPr>
              <a:t>personalemøde.</a:t>
            </a:r>
          </a:p>
          <a:p>
            <a:pPr marL="171450" indent="-171450">
              <a:buFont typeface="Wingdings"/>
              <a:buChar char="q"/>
            </a:pPr>
            <a:r>
              <a:rPr lang="da-DK" sz="1400">
                <a:latin typeface="Avenir Next" panose="020B0503020202020204" pitchFamily="34" charset="0"/>
              </a:rPr>
              <a:t>Drøfte brugen af AI i </a:t>
            </a:r>
            <a:r>
              <a:rPr lang="da-DK" sz="1400" b="1">
                <a:latin typeface="Avenir Next" panose="020B0503020202020204" pitchFamily="34" charset="0"/>
              </a:rPr>
              <a:t>MED-systemet.</a:t>
            </a:r>
          </a:p>
          <a:p>
            <a:pPr marL="171450" indent="-171450">
              <a:buFont typeface="Wingdings"/>
              <a:buChar char="q"/>
            </a:pPr>
            <a:r>
              <a:rPr lang="da-DK" sz="1400">
                <a:latin typeface="Avenir Next" panose="020B0503020202020204" pitchFamily="34" charset="0"/>
              </a:rPr>
              <a:t>Forventningsafstemme brugen af AI </a:t>
            </a:r>
            <a:r>
              <a:rPr lang="da-DK" sz="1400" b="1">
                <a:latin typeface="Avenir Next" panose="020B0503020202020204" pitchFamily="34" charset="0"/>
              </a:rPr>
              <a:t>med borgerne.</a:t>
            </a:r>
          </a:p>
        </p:txBody>
      </p:sp>
      <p:sp>
        <p:nvSpPr>
          <p:cNvPr id="28" name="Tekstfelt 27">
            <a:extLst>
              <a:ext uri="{FF2B5EF4-FFF2-40B4-BE49-F238E27FC236}">
                <a16:creationId xmlns:a16="http://schemas.microsoft.com/office/drawing/2014/main" id="{D1CCA74B-9EE1-1FA9-ABEE-0E433E5DE4FC}"/>
              </a:ext>
            </a:extLst>
          </p:cNvPr>
          <p:cNvSpPr txBox="1"/>
          <p:nvPr/>
        </p:nvSpPr>
        <p:spPr>
          <a:xfrm>
            <a:off x="5351973" y="4019882"/>
            <a:ext cx="2268000" cy="2246769"/>
          </a:xfrm>
          <a:prstGeom prst="rect">
            <a:avLst/>
          </a:prstGeom>
          <a:noFill/>
        </p:spPr>
        <p:txBody>
          <a:bodyPr wrap="square" lIns="91440" tIns="45720" rIns="91440" bIns="45720" rtlCol="0" anchor="t">
            <a:spAutoFit/>
          </a:bodyPr>
          <a:lstStyle/>
          <a:p>
            <a:r>
              <a:rPr lang="da-DK" sz="1400" b="1">
                <a:solidFill>
                  <a:srgbClr val="11A898"/>
                </a:solidFill>
                <a:latin typeface="Avenir Next" panose="020B0503020202020204" pitchFamily="34" charset="0"/>
              </a:rPr>
              <a:t>Ibrugtagning</a:t>
            </a:r>
            <a:endParaRPr lang="da-DK" sz="1400">
              <a:latin typeface="Avenir Next" panose="020B0503020202020204" pitchFamily="34" charset="0"/>
            </a:endParaRPr>
          </a:p>
          <a:p>
            <a:pPr marL="171450" indent="-171450">
              <a:buFont typeface="Wingdings"/>
              <a:buChar char="q"/>
            </a:pPr>
            <a:r>
              <a:rPr lang="da-DK" sz="1400" b="1">
                <a:latin typeface="Avenir Next" panose="020B0503020202020204" pitchFamily="34" charset="0"/>
              </a:rPr>
              <a:t>Afprøve </a:t>
            </a:r>
            <a:r>
              <a:rPr lang="da-DK" sz="1400">
                <a:latin typeface="Avenir Next" panose="020B0503020202020204" pitchFamily="34" charset="0"/>
              </a:rPr>
              <a:t>AI-værktøjer i praksis.</a:t>
            </a:r>
          </a:p>
          <a:p>
            <a:pPr marL="171450" indent="-171450">
              <a:buFont typeface="Wingdings"/>
              <a:buChar char="q"/>
            </a:pPr>
            <a:r>
              <a:rPr lang="da-DK" sz="1400" b="1">
                <a:latin typeface="Avenir Next" panose="020B0503020202020204" pitchFamily="34" charset="0"/>
              </a:rPr>
              <a:t>Bruge </a:t>
            </a:r>
            <a:r>
              <a:rPr lang="da-DK" sz="1400">
                <a:latin typeface="Avenir Next" panose="020B0503020202020204" pitchFamily="34" charset="0"/>
              </a:rPr>
              <a:t>AI på udvalgte arbejdsgange.</a:t>
            </a:r>
          </a:p>
          <a:p>
            <a:pPr marL="171450" indent="-171450">
              <a:buFont typeface="Wingdings"/>
              <a:buChar char="q"/>
            </a:pPr>
            <a:r>
              <a:rPr lang="da-DK" sz="1400" b="1">
                <a:latin typeface="Avenir Next" panose="020B0503020202020204" pitchFamily="34" charset="0"/>
              </a:rPr>
              <a:t>Skalere</a:t>
            </a:r>
            <a:r>
              <a:rPr lang="da-DK" sz="1400">
                <a:latin typeface="Avenir Next" panose="020B0503020202020204" pitchFamily="34" charset="0"/>
              </a:rPr>
              <a:t> eksisterende AI-løsninger. </a:t>
            </a:r>
          </a:p>
        </p:txBody>
      </p:sp>
      <p:sp>
        <p:nvSpPr>
          <p:cNvPr id="18" name="Tekstfelt 17">
            <a:extLst>
              <a:ext uri="{FF2B5EF4-FFF2-40B4-BE49-F238E27FC236}">
                <a16:creationId xmlns:a16="http://schemas.microsoft.com/office/drawing/2014/main" id="{DD6197DC-37A9-EBDD-0F17-9D9BD4100FB7}"/>
              </a:ext>
            </a:extLst>
          </p:cNvPr>
          <p:cNvSpPr txBox="1"/>
          <p:nvPr/>
        </p:nvSpPr>
        <p:spPr>
          <a:xfrm>
            <a:off x="8317709" y="976900"/>
            <a:ext cx="3577453" cy="523220"/>
          </a:xfrm>
          <a:prstGeom prst="rect">
            <a:avLst/>
          </a:prstGeom>
          <a:noFill/>
        </p:spPr>
        <p:txBody>
          <a:bodyPr wrap="square" lIns="91440" tIns="45720" rIns="91440" bIns="45720" anchor="t">
            <a:spAutoFit/>
          </a:bodyPr>
          <a:lstStyle/>
          <a:p>
            <a:pPr marL="290195"/>
            <a:r>
              <a:rPr lang="da-DK" sz="1400" b="1">
                <a:solidFill>
                  <a:srgbClr val="2AB4A3"/>
                </a:solidFill>
                <a:latin typeface="Avenir Next"/>
                <a:ea typeface="Calibri"/>
                <a:cs typeface="Times New Roman"/>
              </a:rPr>
              <a:t>Hvordan kommer vi i gang med</a:t>
            </a:r>
          </a:p>
          <a:p>
            <a:pPr marL="290195"/>
            <a:r>
              <a:rPr lang="da-DK" sz="1400" b="1">
                <a:solidFill>
                  <a:srgbClr val="2AB4A3"/>
                </a:solidFill>
                <a:latin typeface="Avenir Next"/>
                <a:ea typeface="Calibri"/>
                <a:cs typeface="Times New Roman"/>
              </a:rPr>
              <a:t>de valgte skridt?</a:t>
            </a:r>
            <a:endParaRPr lang="da-DK">
              <a:solidFill>
                <a:srgbClr val="2AB4A3"/>
              </a:solidFill>
              <a:latin typeface="Avenir Next"/>
              <a:ea typeface="Calibri"/>
              <a:cs typeface="Times New Roman"/>
            </a:endParaRPr>
          </a:p>
        </p:txBody>
      </p:sp>
      <p:sp>
        <p:nvSpPr>
          <p:cNvPr id="19" name="Rektangulær billedforklaring 18">
            <a:extLst>
              <a:ext uri="{FF2B5EF4-FFF2-40B4-BE49-F238E27FC236}">
                <a16:creationId xmlns:a16="http://schemas.microsoft.com/office/drawing/2014/main" id="{7E2CA512-5F1C-EE90-0813-10D1B86FD3F2}"/>
              </a:ext>
              <a:ext uri="{C183D7F6-B498-43B3-948B-1728B52AA6E4}">
                <adec:decorative xmlns:adec="http://schemas.microsoft.com/office/drawing/2017/decorative" val="1"/>
              </a:ext>
            </a:extLst>
          </p:cNvPr>
          <p:cNvSpPr/>
          <p:nvPr/>
        </p:nvSpPr>
        <p:spPr>
          <a:xfrm>
            <a:off x="8568077" y="897199"/>
            <a:ext cx="3220213" cy="5567651"/>
          </a:xfrm>
          <a:prstGeom prst="wedgeRectCallout">
            <a:avLst>
              <a:gd name="adj1" fmla="val -25425"/>
              <a:gd name="adj2" fmla="val 49823"/>
            </a:avLst>
          </a:prstGeom>
          <a:noFill/>
          <a:ln w="28575">
            <a:solidFill>
              <a:srgbClr val="14B4A3"/>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20" name="Grafik 19">
            <a:extLst>
              <a:ext uri="{FF2B5EF4-FFF2-40B4-BE49-F238E27FC236}">
                <a16:creationId xmlns:a16="http://schemas.microsoft.com/office/drawing/2014/main" id="{5E9532CD-C358-D7D6-EEA5-3E1835A8142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275174">
            <a:off x="5049197" y="5843656"/>
            <a:ext cx="456394" cy="456394"/>
          </a:xfrm>
          <a:prstGeom prst="rect">
            <a:avLst/>
          </a:prstGeom>
        </p:spPr>
      </p:pic>
      <p:pic>
        <p:nvPicPr>
          <p:cNvPr id="32" name="Grafik 31">
            <a:extLst>
              <a:ext uri="{FF2B5EF4-FFF2-40B4-BE49-F238E27FC236}">
                <a16:creationId xmlns:a16="http://schemas.microsoft.com/office/drawing/2014/main" id="{16EF3B69-8064-6931-A0E4-29A8E4BA3D6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75023">
            <a:off x="7258714" y="3714093"/>
            <a:ext cx="456394" cy="456394"/>
          </a:xfrm>
          <a:prstGeom prst="rect">
            <a:avLst/>
          </a:prstGeom>
        </p:spPr>
      </p:pic>
      <p:pic>
        <p:nvPicPr>
          <p:cNvPr id="34" name="Grafik 33">
            <a:extLst>
              <a:ext uri="{FF2B5EF4-FFF2-40B4-BE49-F238E27FC236}">
                <a16:creationId xmlns:a16="http://schemas.microsoft.com/office/drawing/2014/main" id="{0EAC26BF-60BD-1B6F-D166-05C25E7E3BA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916611">
            <a:off x="338640" y="3523063"/>
            <a:ext cx="456394" cy="456394"/>
          </a:xfrm>
          <a:prstGeom prst="rect">
            <a:avLst/>
          </a:prstGeom>
        </p:spPr>
      </p:pic>
      <p:pic>
        <p:nvPicPr>
          <p:cNvPr id="36" name="Grafik 35">
            <a:extLst>
              <a:ext uri="{FF2B5EF4-FFF2-40B4-BE49-F238E27FC236}">
                <a16:creationId xmlns:a16="http://schemas.microsoft.com/office/drawing/2014/main" id="{AA5042AB-F8F8-F1D5-A610-CAC792EECF2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973070">
            <a:off x="2398075" y="3817474"/>
            <a:ext cx="456394" cy="456394"/>
          </a:xfrm>
          <a:prstGeom prst="rect">
            <a:avLst/>
          </a:prstGeom>
        </p:spPr>
      </p:pic>
      <p:pic>
        <p:nvPicPr>
          <p:cNvPr id="47" name="Grafik 46">
            <a:extLst>
              <a:ext uri="{FF2B5EF4-FFF2-40B4-BE49-F238E27FC236}">
                <a16:creationId xmlns:a16="http://schemas.microsoft.com/office/drawing/2014/main" id="{1ACC8A16-7A6C-17CB-602B-768EC1D438F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235760">
            <a:off x="7520852" y="1167424"/>
            <a:ext cx="456394" cy="456394"/>
          </a:xfrm>
          <a:prstGeom prst="rect">
            <a:avLst/>
          </a:prstGeom>
        </p:spPr>
      </p:pic>
      <p:pic>
        <p:nvPicPr>
          <p:cNvPr id="50" name="Grafik 49">
            <a:extLst>
              <a:ext uri="{FF2B5EF4-FFF2-40B4-BE49-F238E27FC236}">
                <a16:creationId xmlns:a16="http://schemas.microsoft.com/office/drawing/2014/main" id="{3F11F1B1-0CE4-F983-2BEC-A2EED2008B8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158744">
            <a:off x="4401658" y="3751294"/>
            <a:ext cx="456394" cy="456394"/>
          </a:xfrm>
          <a:prstGeom prst="rect">
            <a:avLst/>
          </a:prstGeom>
        </p:spPr>
      </p:pic>
    </p:spTree>
    <p:extLst>
      <p:ext uri="{BB962C8B-B14F-4D97-AF65-F5344CB8AC3E}">
        <p14:creationId xmlns:p14="http://schemas.microsoft.com/office/powerpoint/2010/main" val="2271519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77EC0"/>
        </a:solidFill>
        <a:effectLst/>
      </p:bgPr>
    </p:bg>
    <p:spTree>
      <p:nvGrpSpPr>
        <p:cNvPr id="1" name="">
          <a:extLst>
            <a:ext uri="{FF2B5EF4-FFF2-40B4-BE49-F238E27FC236}">
              <a16:creationId xmlns:a16="http://schemas.microsoft.com/office/drawing/2014/main" id="{1C7380F7-4C02-2158-42E1-C62E70FF4AC0}"/>
            </a:ext>
          </a:extLst>
        </p:cNvPr>
        <p:cNvGrpSpPr/>
        <p:nvPr/>
      </p:nvGrpSpPr>
      <p:grpSpPr>
        <a:xfrm>
          <a:off x="0" y="0"/>
          <a:ext cx="0" cy="0"/>
          <a:chOff x="0" y="0"/>
          <a:chExt cx="0" cy="0"/>
        </a:xfrm>
      </p:grpSpPr>
      <p:sp>
        <p:nvSpPr>
          <p:cNvPr id="2" name="Undertitel 1">
            <a:extLst>
              <a:ext uri="{FF2B5EF4-FFF2-40B4-BE49-F238E27FC236}">
                <a16:creationId xmlns:a16="http://schemas.microsoft.com/office/drawing/2014/main" id="{3BE0E999-0F69-0BDA-4AEB-A8B813FF42F6}"/>
              </a:ext>
            </a:extLst>
          </p:cNvPr>
          <p:cNvSpPr>
            <a:spLocks noGrp="1"/>
          </p:cNvSpPr>
          <p:nvPr>
            <p:ph type="title" idx="4294967295"/>
          </p:nvPr>
        </p:nvSpPr>
        <p:spPr>
          <a:xfrm>
            <a:off x="661988" y="2398713"/>
            <a:ext cx="6804025" cy="3381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a-DK" sz="6000" b="1" i="0" u="none" strike="noStrike" kern="1200" cap="none" spc="0" normalizeH="0" baseline="0" noProof="0">
                <a:ln>
                  <a:noFill/>
                </a:ln>
                <a:solidFill>
                  <a:srgbClr val="D6E5F2"/>
                </a:solidFill>
                <a:effectLst/>
                <a:uLnTx/>
                <a:uFillTx/>
                <a:latin typeface="Avenir Next"/>
                <a:ea typeface="+mn-ea"/>
                <a:cs typeface="+mn-cs"/>
              </a:rPr>
              <a:t>Folkeskole</a:t>
            </a:r>
            <a:endParaRPr kumimoji="0" lang="da-DK" sz="6000" b="1" i="0" u="none" strike="noStrike" kern="1200" cap="none" spc="0" normalizeH="0" baseline="0" noProof="0">
              <a:ln>
                <a:noFill/>
              </a:ln>
              <a:solidFill>
                <a:srgbClr val="D6E5F2"/>
              </a:solidFill>
              <a:effectLst/>
              <a:uLnTx/>
              <a:uFillTx/>
              <a:latin typeface="Avenir Next" panose="020B0503020202020204" pitchFamily="34" charset="0"/>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a-DK" sz="2400" b="0" i="0" u="none" strike="noStrike" kern="1200" cap="none" spc="0" normalizeH="0" baseline="0" noProof="0">
                <a:ln>
                  <a:noFill/>
                </a:ln>
                <a:solidFill>
                  <a:srgbClr val="D6E5F2"/>
                </a:solidFill>
                <a:effectLst/>
                <a:uLnTx/>
                <a:uFillTx/>
                <a:latin typeface="Avenir Next"/>
                <a:ea typeface="+mn-ea"/>
                <a:cs typeface="+mn-cs"/>
              </a:rPr>
              <a:t>Inspiration til dialogen om brugen af AI</a:t>
            </a:r>
          </a:p>
        </p:txBody>
      </p:sp>
      <p:pic>
        <p:nvPicPr>
          <p:cNvPr id="3" name="Grafik 2">
            <a:extLst>
              <a:ext uri="{FF2B5EF4-FFF2-40B4-BE49-F238E27FC236}">
                <a16:creationId xmlns:a16="http://schemas.microsoft.com/office/drawing/2014/main" id="{74A6AEDD-B6A2-4725-9860-97BF9703B43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6734" y="5727490"/>
            <a:ext cx="2657475" cy="923925"/>
          </a:xfrm>
          <a:prstGeom prst="rect">
            <a:avLst/>
          </a:prstGeom>
        </p:spPr>
      </p:pic>
      <p:pic>
        <p:nvPicPr>
          <p:cNvPr id="5" name="Grafik 4">
            <a:extLst>
              <a:ext uri="{FF2B5EF4-FFF2-40B4-BE49-F238E27FC236}">
                <a16:creationId xmlns:a16="http://schemas.microsoft.com/office/drawing/2014/main" id="{2E41F8A2-C032-8D9F-AFA3-6935E22BBA7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0784" y="6161387"/>
            <a:ext cx="1800000" cy="241353"/>
          </a:xfrm>
          <a:prstGeom prst="rect">
            <a:avLst/>
          </a:prstGeom>
        </p:spPr>
      </p:pic>
      <p:pic>
        <p:nvPicPr>
          <p:cNvPr id="7" name="Billede 6">
            <a:extLst>
              <a:ext uri="{FF2B5EF4-FFF2-40B4-BE49-F238E27FC236}">
                <a16:creationId xmlns:a16="http://schemas.microsoft.com/office/drawing/2014/main" id="{EB788FC9-A391-6529-478F-7C48CB6310A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110086" y="485363"/>
            <a:ext cx="2612168" cy="2612168"/>
          </a:xfrm>
          <a:prstGeom prst="rect">
            <a:avLst/>
          </a:prstGeom>
        </p:spPr>
      </p:pic>
      <p:sp>
        <p:nvSpPr>
          <p:cNvPr id="4" name="Tekstfelt 3">
            <a:extLst>
              <a:ext uri="{FF2B5EF4-FFF2-40B4-BE49-F238E27FC236}">
                <a16:creationId xmlns:a16="http://schemas.microsoft.com/office/drawing/2014/main" id="{88B26E1D-CD0F-E805-4BED-2464D07E99B9}"/>
              </a:ext>
              <a:ext uri="{C183D7F6-B498-43B3-948B-1728B52AA6E4}">
                <adec:decorative xmlns:adec="http://schemas.microsoft.com/office/drawing/2017/decorative" val="1"/>
              </a:ext>
            </a:extLst>
          </p:cNvPr>
          <p:cNvSpPr txBox="1"/>
          <p:nvPr/>
        </p:nvSpPr>
        <p:spPr>
          <a:xfrm>
            <a:off x="9727645" y="6568798"/>
            <a:ext cx="2231743" cy="261610"/>
          </a:xfrm>
          <a:prstGeom prst="rect">
            <a:avLst/>
          </a:prstGeom>
          <a:noFill/>
        </p:spPr>
        <p:txBody>
          <a:bodyPr wrap="square" rtlCol="0">
            <a:spAutoFit/>
          </a:bodyPr>
          <a:lstStyle/>
          <a:p>
            <a:r>
              <a:rPr lang="da-DK" sz="1100" i="1">
                <a:solidFill>
                  <a:srgbClr val="D7E5F3"/>
                </a:solidFill>
              </a:rPr>
              <a:t>Illustrationen er genereret af AI</a:t>
            </a:r>
          </a:p>
        </p:txBody>
      </p:sp>
    </p:spTree>
    <p:extLst>
      <p:ext uri="{BB962C8B-B14F-4D97-AF65-F5344CB8AC3E}">
        <p14:creationId xmlns:p14="http://schemas.microsoft.com/office/powerpoint/2010/main" val="3675386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377EC0"/>
        </a:solidFill>
        <a:effectLst/>
      </p:bgPr>
    </p:bg>
    <p:spTree>
      <p:nvGrpSpPr>
        <p:cNvPr id="1" name="">
          <a:extLst>
            <a:ext uri="{FF2B5EF4-FFF2-40B4-BE49-F238E27FC236}">
              <a16:creationId xmlns:a16="http://schemas.microsoft.com/office/drawing/2014/main" id="{58045F92-BEAE-77A8-9AAF-CBFB29C0BA78}"/>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F5DD72F6-F87F-BC5F-0E44-3BAAE7E79CB8}"/>
              </a:ext>
            </a:extLst>
          </p:cNvPr>
          <p:cNvSpPr>
            <a:spLocks noGrp="1"/>
          </p:cNvSpPr>
          <p:nvPr>
            <p:ph type="title" idx="4294967295"/>
          </p:nvPr>
        </p:nvSpPr>
        <p:spPr>
          <a:xfrm>
            <a:off x="379413" y="601663"/>
            <a:ext cx="8594725" cy="1265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rgbClr val="D5E5F2"/>
                </a:solidFill>
                <a:effectLst/>
                <a:uLnTx/>
                <a:uFillTx/>
                <a:latin typeface="Avenir Next"/>
                <a:ea typeface="+mn-ea"/>
                <a:cs typeface="+mn-cs"/>
              </a:rPr>
              <a:t>Overblik over materialet om AI i folkeskolen</a:t>
            </a:r>
            <a:endParaRPr kumimoji="0" lang="da-DK" sz="4000" b="1" i="0" u="none" strike="noStrike" kern="1200" cap="none" spc="0" normalizeH="0" baseline="0" noProof="0">
              <a:ln>
                <a:noFill/>
              </a:ln>
              <a:solidFill>
                <a:srgbClr val="D5E5F2"/>
              </a:solidFill>
              <a:effectLst/>
              <a:uLnTx/>
              <a:uFillTx/>
              <a:latin typeface="Avenir Next" panose="020B0503020202020204" pitchFamily="34" charset="0"/>
              <a:ea typeface="+mn-ea"/>
              <a:cs typeface="+mn-cs"/>
            </a:endParaRPr>
          </a:p>
        </p:txBody>
      </p:sp>
      <p:sp>
        <p:nvSpPr>
          <p:cNvPr id="6" name="Rektangel 5">
            <a:extLst>
              <a:ext uri="{FF2B5EF4-FFF2-40B4-BE49-F238E27FC236}">
                <a16:creationId xmlns:a16="http://schemas.microsoft.com/office/drawing/2014/main" id="{F2C338C3-77ED-5241-34A7-918272FB55B0}"/>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D5E5F2"/>
                </a:solidFill>
              </a:rPr>
              <a:t>Folkeskole</a:t>
            </a:r>
            <a:endParaRPr lang="da-DK" sz="1200">
              <a:solidFill>
                <a:srgbClr val="D5E5F2"/>
              </a:solidFill>
            </a:endParaRPr>
          </a:p>
        </p:txBody>
      </p:sp>
      <p:sp>
        <p:nvSpPr>
          <p:cNvPr id="16" name="Rektangel 15">
            <a:extLst>
              <a:ext uri="{FF2B5EF4-FFF2-40B4-BE49-F238E27FC236}">
                <a16:creationId xmlns:a16="http://schemas.microsoft.com/office/drawing/2014/main" id="{73BA1863-DE78-A3E2-BDF6-BB685BC80DCB}"/>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7" name="Rektangel 16">
            <a:extLst>
              <a:ext uri="{FF2B5EF4-FFF2-40B4-BE49-F238E27FC236}">
                <a16:creationId xmlns:a16="http://schemas.microsoft.com/office/drawing/2014/main" id="{5661FA8A-C026-2BA6-70F8-685C33FE73C5}"/>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8" name="Rektangel 17">
            <a:extLst>
              <a:ext uri="{FF2B5EF4-FFF2-40B4-BE49-F238E27FC236}">
                <a16:creationId xmlns:a16="http://schemas.microsoft.com/office/drawing/2014/main" id="{FB3E7116-38E4-AFBD-6C83-D0EE586D0D0B}"/>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9" name="Rektangel 18">
            <a:extLst>
              <a:ext uri="{FF2B5EF4-FFF2-40B4-BE49-F238E27FC236}">
                <a16:creationId xmlns:a16="http://schemas.microsoft.com/office/drawing/2014/main" id="{CC74D72F-252B-94CB-F453-62802615FDA1}"/>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0" name="Rektangel 19">
            <a:extLst>
              <a:ext uri="{FF2B5EF4-FFF2-40B4-BE49-F238E27FC236}">
                <a16:creationId xmlns:a16="http://schemas.microsoft.com/office/drawing/2014/main" id="{B9139FCD-C526-D676-2098-9BE7CFEA4C9E}"/>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5" name="Pladsholder til indhold 2">
            <a:extLst>
              <a:ext uri="{FF2B5EF4-FFF2-40B4-BE49-F238E27FC236}">
                <a16:creationId xmlns:a16="http://schemas.microsoft.com/office/drawing/2014/main" id="{4915960E-8ED8-7498-3201-1D9B0C75292A}"/>
              </a:ext>
            </a:extLst>
          </p:cNvPr>
          <p:cNvSpPr txBox="1">
            <a:spLocks/>
          </p:cNvSpPr>
          <p:nvPr/>
        </p:nvSpPr>
        <p:spPr>
          <a:xfrm>
            <a:off x="381522" y="1871126"/>
            <a:ext cx="4367011" cy="4308691"/>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b="1">
                <a:solidFill>
                  <a:srgbClr val="D5E5F2"/>
                </a:solidFill>
                <a:latin typeface="Avenir Next"/>
              </a:rPr>
              <a:t>Afsnittet indeholder:</a:t>
            </a:r>
            <a:endParaRPr lang="da-DK" sz="1500">
              <a:solidFill>
                <a:srgbClr val="D5E5F2"/>
              </a:solidFill>
            </a:endParaRPr>
          </a:p>
          <a:p>
            <a:pPr marL="285750" indent="-285750">
              <a:buFont typeface="Arial" panose="020B0604020202020204" pitchFamily="34" charset="0"/>
              <a:buChar char="•"/>
            </a:pPr>
            <a:r>
              <a:rPr lang="da-DK" sz="1500" b="1">
                <a:solidFill>
                  <a:srgbClr val="D5E5F2"/>
                </a:solidFill>
                <a:latin typeface="Avenir Next"/>
              </a:rPr>
              <a:t>Fakta &amp; cases</a:t>
            </a:r>
            <a:endParaRPr lang="da-DK" sz="1500" b="1">
              <a:solidFill>
                <a:srgbClr val="D5E5F2"/>
              </a:solidFill>
            </a:endParaRPr>
          </a:p>
          <a:p>
            <a:pPr marL="742950" lvl="1" indent="-285750">
              <a:buFont typeface="Courier New" panose="020B0604020202020204" pitchFamily="34" charset="0"/>
              <a:buChar char="o"/>
            </a:pPr>
            <a:r>
              <a:rPr lang="da-DK" sz="1500">
                <a:solidFill>
                  <a:srgbClr val="D5E5F2"/>
                </a:solidFill>
                <a:latin typeface="Avenir Next"/>
              </a:rPr>
              <a:t>Sådan bruges AI i folkeskolen</a:t>
            </a:r>
            <a:endParaRPr lang="da-DK" sz="1500">
              <a:solidFill>
                <a:srgbClr val="D5E5F2"/>
              </a:solidFill>
            </a:endParaRPr>
          </a:p>
          <a:p>
            <a:pPr marL="742950" lvl="1" indent="-285750">
              <a:buFont typeface="Courier New" panose="020B0604020202020204" pitchFamily="34" charset="0"/>
              <a:buChar char="o"/>
            </a:pPr>
            <a:r>
              <a:rPr lang="da-DK" sz="1500">
                <a:solidFill>
                  <a:srgbClr val="D5E5F2"/>
                </a:solidFill>
                <a:latin typeface="Avenir Next"/>
              </a:rPr>
              <a:t>To cases fra folkeskolen</a:t>
            </a:r>
          </a:p>
          <a:p>
            <a:pPr marL="285750" indent="-285750">
              <a:buFont typeface="Arial" panose="020B0604020202020204" pitchFamily="34" charset="0"/>
              <a:buChar char="•"/>
            </a:pPr>
            <a:r>
              <a:rPr lang="da-DK" sz="1500" b="1">
                <a:solidFill>
                  <a:srgbClr val="D5E5F2"/>
                </a:solidFill>
                <a:latin typeface="Avenir Next"/>
              </a:rPr>
              <a:t>Potentialer</a:t>
            </a:r>
          </a:p>
          <a:p>
            <a:pPr marL="742950" lvl="1" indent="-285750">
              <a:buFont typeface="Courier New" panose="020B0604020202020204" pitchFamily="34" charset="0"/>
              <a:buChar char="o"/>
            </a:pPr>
            <a:r>
              <a:rPr lang="da-DK" sz="1500">
                <a:solidFill>
                  <a:srgbClr val="D5E5F2"/>
                </a:solidFill>
                <a:latin typeface="Avenir Next"/>
              </a:rPr>
              <a:t>Særlige gevinster ved AI i skolen</a:t>
            </a:r>
          </a:p>
          <a:p>
            <a:pPr marL="742950" lvl="1" indent="-285750">
              <a:buFont typeface="Courier New" panose="020B0604020202020204" pitchFamily="34" charset="0"/>
              <a:buChar char="o"/>
            </a:pPr>
            <a:r>
              <a:rPr lang="da-DK" sz="1500">
                <a:solidFill>
                  <a:srgbClr val="D5E5F2"/>
                </a:solidFill>
                <a:latin typeface="Avenir Next"/>
              </a:rPr>
              <a:t>Video: Perspektiver på AI i skolen</a:t>
            </a:r>
          </a:p>
          <a:p>
            <a:pPr marL="285750" indent="-285750">
              <a:buFont typeface="Arial" panose="020B0604020202020204" pitchFamily="34" charset="0"/>
              <a:buChar char="•"/>
            </a:pPr>
            <a:r>
              <a:rPr lang="da-DK" sz="1500" b="1">
                <a:solidFill>
                  <a:srgbClr val="D5E5F2"/>
                </a:solidFill>
                <a:latin typeface="Avenir Next"/>
              </a:rPr>
              <a:t>Udfordringer</a:t>
            </a:r>
            <a:endParaRPr lang="da-DK" sz="1500" b="1">
              <a:solidFill>
                <a:srgbClr val="D5E5F2"/>
              </a:solidFill>
            </a:endParaRPr>
          </a:p>
          <a:p>
            <a:pPr marL="742950" lvl="1" indent="-285750">
              <a:buFont typeface="Courier New" panose="020B0604020202020204" pitchFamily="34" charset="0"/>
              <a:buChar char="o"/>
            </a:pPr>
            <a:r>
              <a:rPr lang="da-DK" sz="1500">
                <a:solidFill>
                  <a:srgbClr val="D5E5F2"/>
                </a:solidFill>
                <a:latin typeface="Avenir Next"/>
              </a:rPr>
              <a:t>Særlige risici ved AI i skolen</a:t>
            </a:r>
            <a:endParaRPr lang="da-DK" sz="1500">
              <a:solidFill>
                <a:srgbClr val="D5E5F2"/>
              </a:solidFill>
            </a:endParaRPr>
          </a:p>
          <a:p>
            <a:pPr marL="742950" lvl="1" indent="-285750">
              <a:buFont typeface="Courier New" panose="020B0604020202020204" pitchFamily="34" charset="0"/>
              <a:buChar char="o"/>
            </a:pPr>
            <a:r>
              <a:rPr lang="da-DK" sz="1500">
                <a:solidFill>
                  <a:srgbClr val="D5E5F2"/>
                </a:solidFill>
                <a:latin typeface="Avenir Next"/>
              </a:rPr>
              <a:t>Dilemmaer til dialog</a:t>
            </a:r>
          </a:p>
          <a:p>
            <a:pPr marL="285750" indent="-285750">
              <a:buFont typeface="Arial" panose="020B0604020202020204" pitchFamily="34" charset="0"/>
              <a:buChar char="•"/>
            </a:pPr>
            <a:r>
              <a:rPr lang="da-DK" sz="1500" b="1">
                <a:solidFill>
                  <a:srgbClr val="D5E5F2"/>
                </a:solidFill>
                <a:latin typeface="Avenir Next"/>
              </a:rPr>
              <a:t>Forudsætninger</a:t>
            </a:r>
          </a:p>
          <a:p>
            <a:pPr marL="742950" lvl="1" indent="-285750">
              <a:buFont typeface="Courier New" panose="020B0604020202020204" pitchFamily="34" charset="0"/>
              <a:buChar char="o"/>
            </a:pPr>
            <a:r>
              <a:rPr lang="da-DK" sz="1500">
                <a:solidFill>
                  <a:srgbClr val="D5E5F2"/>
                </a:solidFill>
                <a:latin typeface="Avenir Next"/>
              </a:rPr>
              <a:t>Forudsætninger for brugen af AI </a:t>
            </a:r>
            <a:endParaRPr lang="da-DK" sz="1500">
              <a:solidFill>
                <a:srgbClr val="D5E5F2"/>
              </a:solidFill>
            </a:endParaRPr>
          </a:p>
          <a:p>
            <a:pPr marL="285750" indent="-285750">
              <a:buFont typeface="Arial" panose="020B0604020202020204" pitchFamily="34" charset="0"/>
              <a:buChar char="•"/>
            </a:pPr>
            <a:r>
              <a:rPr lang="da-DK" sz="1500" b="1">
                <a:solidFill>
                  <a:srgbClr val="D5E5F2"/>
                </a:solidFill>
                <a:latin typeface="Avenir Next"/>
              </a:rPr>
              <a:t>Næste skridt</a:t>
            </a:r>
          </a:p>
          <a:p>
            <a:pPr marL="742950" lvl="1" indent="-285750">
              <a:buFont typeface="Courier New" panose="020B0604020202020204" pitchFamily="34" charset="0"/>
              <a:buChar char="o"/>
            </a:pPr>
            <a:r>
              <a:rPr lang="da-DK" sz="1500">
                <a:solidFill>
                  <a:srgbClr val="D5E5F2"/>
                </a:solidFill>
                <a:latin typeface="Avenir Next"/>
              </a:rPr>
              <a:t>Sådan kommer I videre </a:t>
            </a:r>
            <a:endParaRPr lang="da-DK" sz="1500">
              <a:solidFill>
                <a:srgbClr val="D5E5F2"/>
              </a:solidFill>
            </a:endParaRPr>
          </a:p>
          <a:p>
            <a:pPr marL="742950" lvl="1" indent="-285750">
              <a:buFont typeface="Courier New" panose="020B0604020202020204" pitchFamily="34" charset="0"/>
              <a:buChar char="o"/>
            </a:pPr>
            <a:r>
              <a:rPr lang="da-DK" sz="1500">
                <a:solidFill>
                  <a:srgbClr val="D5E5F2"/>
                </a:solidFill>
                <a:latin typeface="Avenir Next"/>
              </a:rPr>
              <a:t>Værktøjer til den videre dialog </a:t>
            </a:r>
          </a:p>
        </p:txBody>
      </p:sp>
      <p:sp>
        <p:nvSpPr>
          <p:cNvPr id="9" name="Tekstfelt 8">
            <a:extLst>
              <a:ext uri="{FF2B5EF4-FFF2-40B4-BE49-F238E27FC236}">
                <a16:creationId xmlns:a16="http://schemas.microsoft.com/office/drawing/2014/main" id="{849BBB1B-6E6B-BA36-F7DA-2997E89BA499}"/>
              </a:ext>
              <a:ext uri="{C183D7F6-B498-43B3-948B-1728B52AA6E4}">
                <adec:decorative xmlns:adec="http://schemas.microsoft.com/office/drawing/2017/decorative" val="1"/>
              </a:ext>
            </a:extLst>
          </p:cNvPr>
          <p:cNvSpPr txBox="1"/>
          <p:nvPr/>
        </p:nvSpPr>
        <p:spPr>
          <a:xfrm>
            <a:off x="8749975" y="953424"/>
            <a:ext cx="3158583" cy="276999"/>
          </a:xfrm>
          <a:prstGeom prst="rect">
            <a:avLst/>
          </a:prstGeom>
          <a:noFill/>
        </p:spPr>
        <p:txBody>
          <a:bodyPr wrap="square" lIns="91440" tIns="45720" rIns="91440" bIns="45720" anchor="t">
            <a:spAutoFit/>
          </a:bodyPr>
          <a:lstStyle/>
          <a:p>
            <a:r>
              <a:rPr lang="da-DK" sz="1200" i="1">
                <a:solidFill>
                  <a:srgbClr val="D5E5F2"/>
                </a:solidFill>
                <a:latin typeface="Avenir Next"/>
              </a:rPr>
              <a:t>Naviger gennem indholdet i topmenuen</a:t>
            </a:r>
            <a:endParaRPr lang="da-DK" sz="1200" i="1">
              <a:solidFill>
                <a:srgbClr val="D5E5F2"/>
              </a:solidFill>
            </a:endParaRPr>
          </a:p>
        </p:txBody>
      </p:sp>
      <p:cxnSp>
        <p:nvCxnSpPr>
          <p:cNvPr id="12" name="Buet forbindelse 11">
            <a:extLst>
              <a:ext uri="{FF2B5EF4-FFF2-40B4-BE49-F238E27FC236}">
                <a16:creationId xmlns:a16="http://schemas.microsoft.com/office/drawing/2014/main" id="{991D0D90-C6C8-2A08-4FA1-19519EF1E2DE}"/>
              </a:ext>
              <a:ext uri="{C183D7F6-B498-43B3-948B-1728B52AA6E4}">
                <adec:decorative xmlns:adec="http://schemas.microsoft.com/office/drawing/2017/decorative" val="1"/>
              </a:ext>
            </a:extLst>
          </p:cNvPr>
          <p:cNvCxnSpPr>
            <a:cxnSpLocks/>
          </p:cNvCxnSpPr>
          <p:nvPr/>
        </p:nvCxnSpPr>
        <p:spPr>
          <a:xfrm flipH="1" flipV="1">
            <a:off x="8073883" y="610701"/>
            <a:ext cx="578896" cy="482985"/>
          </a:xfrm>
          <a:prstGeom prst="curvedConnector3">
            <a:avLst>
              <a:gd name="adj1" fmla="val 76017"/>
            </a:avLst>
          </a:prstGeom>
          <a:ln>
            <a:solidFill>
              <a:srgbClr val="D5E5F2"/>
            </a:solidFill>
            <a:tailEnd type="triangle"/>
          </a:ln>
        </p:spPr>
        <p:style>
          <a:lnRef idx="2">
            <a:schemeClr val="accent1"/>
          </a:lnRef>
          <a:fillRef idx="0">
            <a:schemeClr val="accent1"/>
          </a:fillRef>
          <a:effectRef idx="1">
            <a:schemeClr val="accent1"/>
          </a:effectRef>
          <a:fontRef idx="minor">
            <a:schemeClr val="tx1"/>
          </a:fontRef>
        </p:style>
      </p:cxnSp>
      <p:sp>
        <p:nvSpPr>
          <p:cNvPr id="22" name="Rektangel 21">
            <a:extLst>
              <a:ext uri="{FF2B5EF4-FFF2-40B4-BE49-F238E27FC236}">
                <a16:creationId xmlns:a16="http://schemas.microsoft.com/office/drawing/2014/main" id="{97C2C1DF-E21E-C3D5-09CD-DEFFDD935655}"/>
              </a:ext>
              <a:ext uri="{C183D7F6-B498-43B3-948B-1728B52AA6E4}">
                <adec:decorative xmlns:adec="http://schemas.microsoft.com/office/drawing/2017/decorative" val="1"/>
              </a:ext>
            </a:extLst>
          </p:cNvPr>
          <p:cNvSpPr/>
          <p:nvPr/>
        </p:nvSpPr>
        <p:spPr>
          <a:xfrm>
            <a:off x="7722469" y="2089461"/>
            <a:ext cx="4027718" cy="3961748"/>
          </a:xfrm>
          <a:prstGeom prst="rect">
            <a:avLst/>
          </a:prstGeom>
          <a:solidFill>
            <a:srgbClr val="D5E5F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p:txBody>
      </p:sp>
      <p:sp>
        <p:nvSpPr>
          <p:cNvPr id="3" name="Pladsholder til indhold 2">
            <a:extLst>
              <a:ext uri="{FF2B5EF4-FFF2-40B4-BE49-F238E27FC236}">
                <a16:creationId xmlns:a16="http://schemas.microsoft.com/office/drawing/2014/main" id="{CAB6BABA-C882-A9C4-2B64-336630FFF627}"/>
              </a:ext>
            </a:extLst>
          </p:cNvPr>
          <p:cNvSpPr>
            <a:spLocks noGrp="1"/>
          </p:cNvSpPr>
          <p:nvPr>
            <p:ph sz="half" idx="2"/>
          </p:nvPr>
        </p:nvSpPr>
        <p:spPr>
          <a:xfrm>
            <a:off x="7984904" y="2379737"/>
            <a:ext cx="3502848" cy="3419179"/>
          </a:xfrm>
        </p:spPr>
        <p:txBody>
          <a:bodyPr vert="horz" lIns="91440" tIns="45720" rIns="91440" bIns="45720" rtlCol="0" anchor="t">
            <a:normAutofit fontScale="92500"/>
          </a:bodyPr>
          <a:lstStyle/>
          <a:p>
            <a:pPr>
              <a:lnSpc>
                <a:spcPct val="110000"/>
              </a:lnSpc>
            </a:pPr>
            <a:r>
              <a:rPr lang="da-DK" sz="1700" b="1">
                <a:solidFill>
                  <a:srgbClr val="377EC0"/>
                </a:solidFill>
                <a:latin typeface="Avenir Next"/>
              </a:rPr>
              <a:t>Brug materialet til fx:</a:t>
            </a:r>
          </a:p>
          <a:p>
            <a:pPr marL="285750" indent="-285750">
              <a:lnSpc>
                <a:spcPct val="110000"/>
              </a:lnSpc>
              <a:buFont typeface="Arial" panose="020B0604020202020204" pitchFamily="34" charset="0"/>
              <a:buChar char="•"/>
            </a:pPr>
            <a:r>
              <a:rPr lang="da-DK" sz="1500">
                <a:latin typeface="Avenir Next"/>
              </a:rPr>
              <a:t>Møde i hele personalegruppen, i teams eller ledergruppen på jeres skole</a:t>
            </a:r>
          </a:p>
          <a:p>
            <a:pPr marL="285750" indent="-285750">
              <a:lnSpc>
                <a:spcPct val="110000"/>
              </a:lnSpc>
              <a:buFont typeface="Arial" panose="020B0604020202020204" pitchFamily="34" charset="0"/>
              <a:buChar char="•"/>
            </a:pPr>
            <a:r>
              <a:rPr lang="da-DK" sz="1500">
                <a:latin typeface="Avenir Next"/>
              </a:rPr>
              <a:t>Dialog med skolebestyrelsen eller elevrådet</a:t>
            </a:r>
          </a:p>
          <a:p>
            <a:pPr marL="285750" indent="-285750">
              <a:lnSpc>
                <a:spcPct val="110000"/>
              </a:lnSpc>
              <a:buFont typeface="Arial" panose="020B0604020202020204" pitchFamily="34" charset="0"/>
              <a:buChar char="•"/>
            </a:pPr>
            <a:r>
              <a:rPr lang="da-DK" sz="1500">
                <a:latin typeface="Avenir Next"/>
              </a:rPr>
              <a:t>Dialog i MED-systemet eller med TR</a:t>
            </a:r>
          </a:p>
          <a:p>
            <a:pPr marL="285750" indent="-285750">
              <a:lnSpc>
                <a:spcPct val="110000"/>
              </a:lnSpc>
              <a:buFont typeface="Arial" panose="020B0604020202020204" pitchFamily="34" charset="0"/>
              <a:buChar char="•"/>
            </a:pPr>
            <a:r>
              <a:rPr lang="da-DK" sz="1500">
                <a:latin typeface="Avenir Next"/>
              </a:rPr>
              <a:t>På tværs af skoler enten blandt medarbejdere eller alle ledere og chefer på skoleområdet</a:t>
            </a:r>
          </a:p>
          <a:p>
            <a:pPr marL="285750" indent="-285750">
              <a:lnSpc>
                <a:spcPct val="110000"/>
              </a:lnSpc>
              <a:buFont typeface="Arial" panose="020B0604020202020204" pitchFamily="34" charset="0"/>
              <a:buChar char="•"/>
            </a:pPr>
            <a:r>
              <a:rPr lang="da-DK" sz="1500">
                <a:latin typeface="Avenir Next"/>
              </a:rPr>
              <a:t>Politisk udvalgsmøde</a:t>
            </a:r>
          </a:p>
        </p:txBody>
      </p:sp>
    </p:spTree>
    <p:extLst>
      <p:ext uri="{BB962C8B-B14F-4D97-AF65-F5344CB8AC3E}">
        <p14:creationId xmlns:p14="http://schemas.microsoft.com/office/powerpoint/2010/main" val="8854875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5E5F2"/>
        </a:solidFill>
        <a:effectLst/>
      </p:bgPr>
    </p:bg>
    <p:spTree>
      <p:nvGrpSpPr>
        <p:cNvPr id="1" name="">
          <a:extLst>
            <a:ext uri="{FF2B5EF4-FFF2-40B4-BE49-F238E27FC236}">
              <a16:creationId xmlns:a16="http://schemas.microsoft.com/office/drawing/2014/main" id="{FFB255DF-8CC8-B086-3966-8CABFF9254BF}"/>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363EDE6A-87A7-FF1B-A613-9526888B9E0F}"/>
              </a:ext>
            </a:extLst>
          </p:cNvPr>
          <p:cNvSpPr>
            <a:spLocks noGrp="1"/>
          </p:cNvSpPr>
          <p:nvPr>
            <p:ph type="title" idx="4294967295"/>
          </p:nvPr>
        </p:nvSpPr>
        <p:spPr>
          <a:xfrm>
            <a:off x="377825" y="609600"/>
            <a:ext cx="10433050" cy="12430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Sådan bruges AI i folkeskolen</a:t>
            </a:r>
            <a:endParaRPr kumimoji="0" lang="da-DK" sz="2800" b="1" i="0" u="none" strike="noStrike" kern="1200" cap="none" spc="0" normalizeH="0" baseline="0" noProof="0">
              <a:ln>
                <a:noFill/>
              </a:ln>
              <a:solidFill>
                <a:srgbClr val="000000"/>
              </a:solidFill>
              <a:effectLst/>
              <a:uLnTx/>
              <a:uFillTx/>
              <a:latin typeface="Avenir Next"/>
              <a:ea typeface="+mn-ea"/>
              <a:cs typeface="+mn-cs"/>
            </a:endParaRPr>
          </a:p>
        </p:txBody>
      </p:sp>
      <p:sp>
        <p:nvSpPr>
          <p:cNvPr id="3" name="Pladsholder til indhold 2">
            <a:extLst>
              <a:ext uri="{FF2B5EF4-FFF2-40B4-BE49-F238E27FC236}">
                <a16:creationId xmlns:a16="http://schemas.microsoft.com/office/drawing/2014/main" id="{24117290-7059-E76C-0AC5-93EC8A1A4E65}"/>
              </a:ext>
            </a:extLst>
          </p:cNvPr>
          <p:cNvSpPr>
            <a:spLocks noGrp="1"/>
          </p:cNvSpPr>
          <p:nvPr>
            <p:ph sz="half" idx="2"/>
          </p:nvPr>
        </p:nvSpPr>
        <p:spPr>
          <a:xfrm>
            <a:off x="377776" y="1688825"/>
            <a:ext cx="4021954" cy="5572139"/>
          </a:xfrm>
        </p:spPr>
        <p:txBody>
          <a:bodyPr vert="horz" lIns="91440" tIns="45720" rIns="91440" bIns="45720" rtlCol="0" anchor="t">
            <a:normAutofit/>
          </a:bodyPr>
          <a:lstStyle/>
          <a:p>
            <a:pPr>
              <a:lnSpc>
                <a:spcPct val="100000"/>
              </a:lnSpc>
            </a:pPr>
            <a:r>
              <a:rPr lang="da-DK" sz="1600" b="1">
                <a:solidFill>
                  <a:srgbClr val="377EC0"/>
                </a:solidFill>
                <a:latin typeface="Avenir Next"/>
              </a:rPr>
              <a:t>Eksempler på brug i forberedelse mv.  </a:t>
            </a:r>
            <a:endParaRPr lang="da-DK" sz="1600" b="1">
              <a:solidFill>
                <a:srgbClr val="377EC0"/>
              </a:solidFill>
            </a:endParaRPr>
          </a:p>
          <a:p>
            <a:pPr marL="285750" indent="-285750">
              <a:lnSpc>
                <a:spcPct val="100000"/>
              </a:lnSpc>
              <a:buChar char="•"/>
            </a:pPr>
            <a:r>
              <a:rPr lang="da-DK" sz="1600" b="1">
                <a:latin typeface="Avenir Next"/>
              </a:rPr>
              <a:t>Styrke egen og fælles forberedelse</a:t>
            </a:r>
            <a:r>
              <a:rPr lang="da-DK" sz="1600">
                <a:latin typeface="Avenir Next"/>
              </a:rPr>
              <a:t>, fx ved at bruge AI kreativt til at udvikle udkast til forløb og materialer samt bruge fælles systemer til at trække inspiration fra andre.</a:t>
            </a:r>
          </a:p>
          <a:p>
            <a:pPr marL="285750" indent="-285750">
              <a:lnSpc>
                <a:spcPct val="100000"/>
              </a:lnSpc>
              <a:buFont typeface="Arial,Sans-Serif" panose="020B0604020202020204" pitchFamily="34" charset="0"/>
              <a:buChar char="•"/>
            </a:pPr>
            <a:r>
              <a:rPr lang="da-DK" sz="1600" b="1">
                <a:latin typeface="Avenir Next"/>
              </a:rPr>
              <a:t>Effektivisere egne arbejdsrutiner, </a:t>
            </a:r>
            <a:r>
              <a:rPr lang="da-DK" sz="1600">
                <a:latin typeface="Avenir Next"/>
              </a:rPr>
              <a:t>fx at planlægge og koordinere undervisning, administration, forældrekontakt m.v.</a:t>
            </a:r>
          </a:p>
          <a:p>
            <a:pPr marL="285750" indent="-285750">
              <a:lnSpc>
                <a:spcPct val="100000"/>
              </a:lnSpc>
              <a:buChar char="•"/>
            </a:pPr>
            <a:r>
              <a:rPr lang="da-DK" sz="1600" b="1">
                <a:latin typeface="Avenir Next"/>
              </a:rPr>
              <a:t>Skrive referater og dokumentere, </a:t>
            </a:r>
            <a:r>
              <a:rPr lang="da-DK" sz="1600">
                <a:latin typeface="Avenir Next"/>
              </a:rPr>
              <a:t>fx optagelse og referat af teammøder eller støtte til dokumentation af tværfaglige samtaler i inklusionssager.</a:t>
            </a:r>
          </a:p>
          <a:p>
            <a:pPr marL="285750" indent="-285750">
              <a:lnSpc>
                <a:spcPct val="100000"/>
              </a:lnSpc>
              <a:buChar char="•"/>
            </a:pPr>
            <a:endParaRPr lang="da-DK" sz="1600">
              <a:latin typeface="Avenir Next"/>
            </a:endParaRPr>
          </a:p>
          <a:p>
            <a:pPr>
              <a:lnSpc>
                <a:spcPct val="100000"/>
              </a:lnSpc>
            </a:pPr>
            <a:endParaRPr lang="da-DK" sz="1600">
              <a:latin typeface="Avenir Next"/>
            </a:endParaRPr>
          </a:p>
          <a:p>
            <a:pPr>
              <a:lnSpc>
                <a:spcPct val="100000"/>
              </a:lnSpc>
            </a:pPr>
            <a:endParaRPr lang="da-DK" sz="1600">
              <a:latin typeface="Avenir Next"/>
            </a:endParaRPr>
          </a:p>
          <a:p>
            <a:pPr>
              <a:lnSpc>
                <a:spcPct val="100000"/>
              </a:lnSpc>
            </a:pPr>
            <a:endParaRPr lang="da-DK" sz="1600" b="1">
              <a:latin typeface="Avenir Next"/>
            </a:endParaRPr>
          </a:p>
          <a:p>
            <a:pPr>
              <a:lnSpc>
                <a:spcPct val="100000"/>
              </a:lnSpc>
            </a:pPr>
            <a:endParaRPr lang="da-DK" sz="1600" b="1">
              <a:solidFill>
                <a:srgbClr val="377EC0"/>
              </a:solidFill>
            </a:endParaRPr>
          </a:p>
          <a:p>
            <a:pPr>
              <a:lnSpc>
                <a:spcPct val="100000"/>
              </a:lnSpc>
            </a:pPr>
            <a:endParaRPr lang="da-DK" sz="1600" b="1"/>
          </a:p>
        </p:txBody>
      </p:sp>
      <p:sp>
        <p:nvSpPr>
          <p:cNvPr id="6" name="Rektangel 5">
            <a:extLst>
              <a:ext uri="{FF2B5EF4-FFF2-40B4-BE49-F238E27FC236}">
                <a16:creationId xmlns:a16="http://schemas.microsoft.com/office/drawing/2014/main" id="{704823B4-90F2-BBED-5543-F69A1DF6AB8A}"/>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EC0"/>
                </a:solidFill>
              </a:rPr>
              <a:t>Folkeskole</a:t>
            </a:r>
            <a:endParaRPr lang="da-DK" sz="1200">
              <a:solidFill>
                <a:srgbClr val="377EC0"/>
              </a:solidFill>
            </a:endParaRPr>
          </a:p>
        </p:txBody>
      </p:sp>
      <p:sp>
        <p:nvSpPr>
          <p:cNvPr id="16" name="Rektangel 15">
            <a:extLst>
              <a:ext uri="{FF2B5EF4-FFF2-40B4-BE49-F238E27FC236}">
                <a16:creationId xmlns:a16="http://schemas.microsoft.com/office/drawing/2014/main" id="{53834281-3F26-416D-7569-3EA582BA10EB}"/>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377EC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17" name="Rektangel 16">
            <a:extLst>
              <a:ext uri="{FF2B5EF4-FFF2-40B4-BE49-F238E27FC236}">
                <a16:creationId xmlns:a16="http://schemas.microsoft.com/office/drawing/2014/main" id="{A98A2ED3-F839-CAA3-FBCF-4093592DE4E9}"/>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8" name="Rektangel 17">
            <a:extLst>
              <a:ext uri="{FF2B5EF4-FFF2-40B4-BE49-F238E27FC236}">
                <a16:creationId xmlns:a16="http://schemas.microsoft.com/office/drawing/2014/main" id="{836217FC-4A83-49EC-C961-8B459C43B120}"/>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9" name="Rektangel 18">
            <a:extLst>
              <a:ext uri="{FF2B5EF4-FFF2-40B4-BE49-F238E27FC236}">
                <a16:creationId xmlns:a16="http://schemas.microsoft.com/office/drawing/2014/main" id="{7C4769AC-F4BF-8684-28C8-04929AE73505}"/>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0" name="Rektangel 19">
            <a:extLst>
              <a:ext uri="{FF2B5EF4-FFF2-40B4-BE49-F238E27FC236}">
                <a16:creationId xmlns:a16="http://schemas.microsoft.com/office/drawing/2014/main" id="{6496885C-04A0-5977-0D64-8E08EA49E5E5}"/>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pic>
        <p:nvPicPr>
          <p:cNvPr id="7" name="Grafik 6">
            <a:extLst>
              <a:ext uri="{FF2B5EF4-FFF2-40B4-BE49-F238E27FC236}">
                <a16:creationId xmlns:a16="http://schemas.microsoft.com/office/drawing/2014/main" id="{296CC36D-E0CA-1236-9188-B7F60E9A8E9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776" y="5825801"/>
            <a:ext cx="914400" cy="914400"/>
          </a:xfrm>
          <a:prstGeom prst="rect">
            <a:avLst/>
          </a:prstGeom>
        </p:spPr>
      </p:pic>
      <p:sp>
        <p:nvSpPr>
          <p:cNvPr id="11" name="Pladsholder til indhold 2">
            <a:extLst>
              <a:ext uri="{FF2B5EF4-FFF2-40B4-BE49-F238E27FC236}">
                <a16:creationId xmlns:a16="http://schemas.microsoft.com/office/drawing/2014/main" id="{43DFA9C7-20F7-970A-731B-F40AD13B9804}"/>
              </a:ext>
            </a:extLst>
          </p:cNvPr>
          <p:cNvSpPr txBox="1">
            <a:spLocks/>
          </p:cNvSpPr>
          <p:nvPr/>
        </p:nvSpPr>
        <p:spPr>
          <a:xfrm>
            <a:off x="4851656" y="1705526"/>
            <a:ext cx="4001077" cy="555126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600" b="1">
                <a:solidFill>
                  <a:srgbClr val="377EC0"/>
                </a:solidFill>
                <a:latin typeface="Avenir Next"/>
              </a:rPr>
              <a:t>Eksempler på brug i undervisning: </a:t>
            </a:r>
            <a:endParaRPr lang="da-DK" sz="1600">
              <a:latin typeface="Avenir Next"/>
            </a:endParaRPr>
          </a:p>
          <a:p>
            <a:pPr marL="285750" indent="-285750">
              <a:lnSpc>
                <a:spcPct val="100000"/>
              </a:lnSpc>
              <a:buChar char="•"/>
            </a:pPr>
            <a:r>
              <a:rPr lang="da-DK" sz="1600" b="1">
                <a:solidFill>
                  <a:srgbClr val="000000"/>
                </a:solidFill>
                <a:latin typeface="Avenir Next"/>
              </a:rPr>
              <a:t>Differentiere sværhedsgrader og formater, </a:t>
            </a:r>
            <a:r>
              <a:rPr lang="da-DK" sz="1600">
                <a:solidFill>
                  <a:srgbClr val="000000"/>
                </a:solidFill>
                <a:latin typeface="Avenir Next"/>
              </a:rPr>
              <a:t>fx ved at bruge AI til at generere individuelt tilpasset materiale og variere formater og niveau i elevrettede opgaver. </a:t>
            </a:r>
            <a:endParaRPr lang="da-DK">
              <a:solidFill>
                <a:srgbClr val="000000"/>
              </a:solidFill>
            </a:endParaRPr>
          </a:p>
          <a:p>
            <a:pPr marL="285750" indent="-285750">
              <a:lnSpc>
                <a:spcPct val="100000"/>
              </a:lnSpc>
              <a:buChar char="•"/>
            </a:pPr>
            <a:r>
              <a:rPr lang="da-DK" sz="1600" b="1">
                <a:solidFill>
                  <a:srgbClr val="000000"/>
                </a:solidFill>
                <a:latin typeface="Avenir Next"/>
              </a:rPr>
              <a:t>Understøtte elevernes projekter, </a:t>
            </a:r>
            <a:r>
              <a:rPr lang="da-DK" sz="1600">
                <a:solidFill>
                  <a:srgbClr val="000000"/>
                </a:solidFill>
                <a:latin typeface="Avenir Next"/>
              </a:rPr>
              <a:t>fx ved at bruge AI til at hjælpe med at indsamle viden, skabe overblik over data, disponere stoffet og inddrage kreative udtryksformer og medier. </a:t>
            </a:r>
            <a:endParaRPr lang="da-DK" sz="1600"/>
          </a:p>
          <a:p>
            <a:pPr marL="285750" indent="-285750">
              <a:lnSpc>
                <a:spcPct val="100000"/>
              </a:lnSpc>
              <a:buFont typeface="Arial" panose="020B0604020202020204" pitchFamily="34" charset="0"/>
              <a:buChar char="•"/>
            </a:pPr>
            <a:r>
              <a:rPr lang="da-DK" sz="1600" b="1">
                <a:latin typeface="Avenir Next"/>
              </a:rPr>
              <a:t>Undervisning i AI og digital dannelse, </a:t>
            </a:r>
            <a:r>
              <a:rPr lang="da-DK" sz="1600">
                <a:latin typeface="Avenir Next"/>
              </a:rPr>
              <a:t>fx</a:t>
            </a:r>
            <a:r>
              <a:rPr lang="da-DK" sz="1600" b="1">
                <a:latin typeface="Avenir Next"/>
              </a:rPr>
              <a:t> </a:t>
            </a:r>
            <a:r>
              <a:rPr lang="da-DK" sz="1600">
                <a:latin typeface="Avenir Next"/>
              </a:rPr>
              <a:t>ved at formidle, hvordan teknologien virker, og hvilke muligheder og risici, den rummer.</a:t>
            </a:r>
            <a:endParaRPr lang="da-DK" sz="1600"/>
          </a:p>
          <a:p>
            <a:pPr marL="285750" indent="-285750">
              <a:lnSpc>
                <a:spcPct val="100000"/>
              </a:lnSpc>
              <a:buFont typeface="Arial" panose="020B0604020202020204" pitchFamily="34" charset="0"/>
              <a:buAutoNum type="arabicPeriod"/>
            </a:pPr>
            <a:endParaRPr lang="da-DK" sz="1600"/>
          </a:p>
        </p:txBody>
      </p:sp>
      <p:sp>
        <p:nvSpPr>
          <p:cNvPr id="2" name="Rektangel 1">
            <a:extLst>
              <a:ext uri="{FF2B5EF4-FFF2-40B4-BE49-F238E27FC236}">
                <a16:creationId xmlns:a16="http://schemas.microsoft.com/office/drawing/2014/main" id="{E149960E-EDE7-C4B6-AFD5-A64C6824DF76}"/>
              </a:ext>
            </a:extLst>
          </p:cNvPr>
          <p:cNvSpPr/>
          <p:nvPr/>
        </p:nvSpPr>
        <p:spPr>
          <a:xfrm>
            <a:off x="1434528" y="5825801"/>
            <a:ext cx="4001077"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377EC0"/>
                </a:solidFill>
              </a:rPr>
              <a:t>Hvilke anvendelsesmuligheder er det mest oplagt for os at prioritere?</a:t>
            </a:r>
            <a:endParaRPr lang="da-DK"/>
          </a:p>
        </p:txBody>
      </p:sp>
      <p:sp>
        <p:nvSpPr>
          <p:cNvPr id="5" name="Pladsholder til indhold 2">
            <a:extLst>
              <a:ext uri="{FF2B5EF4-FFF2-40B4-BE49-F238E27FC236}">
                <a16:creationId xmlns:a16="http://schemas.microsoft.com/office/drawing/2014/main" id="{E7766982-A370-28A0-4662-87A968476222}"/>
              </a:ext>
            </a:extLst>
          </p:cNvPr>
          <p:cNvSpPr txBox="1">
            <a:spLocks/>
          </p:cNvSpPr>
          <p:nvPr/>
        </p:nvSpPr>
        <p:spPr>
          <a:xfrm>
            <a:off x="9737318" y="1705526"/>
            <a:ext cx="2574742" cy="914158"/>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b="1">
                <a:solidFill>
                  <a:srgbClr val="377EC0"/>
                </a:solidFill>
                <a:hlinkClick r:id="rId5">
                  <a:extLst>
                    <a:ext uri="{A12FA001-AC4F-418D-AE19-62706E023703}">
                      <ahyp:hlinkClr xmlns:ahyp="http://schemas.microsoft.com/office/drawing/2018/hyperlinkcolor" val="tx"/>
                    </a:ext>
                  </a:extLst>
                </a:hlinkClick>
              </a:rPr>
              <a:t>Se introduktionsvideo om</a:t>
            </a:r>
            <a:br>
              <a:rPr lang="da-DK" sz="1200" b="1">
                <a:solidFill>
                  <a:srgbClr val="377EC0"/>
                </a:solidFill>
                <a:hlinkClick r:id="rId5">
                  <a:extLst>
                    <a:ext uri="{A12FA001-AC4F-418D-AE19-62706E023703}">
                      <ahyp:hlinkClr xmlns:ahyp="http://schemas.microsoft.com/office/drawing/2018/hyperlinkcolor" val="tx"/>
                    </a:ext>
                  </a:extLst>
                </a:hlinkClick>
              </a:rPr>
            </a:br>
            <a:r>
              <a:rPr lang="da-DK" sz="1200" b="1">
                <a:solidFill>
                  <a:srgbClr val="377EC0"/>
                </a:solidFill>
                <a:hlinkClick r:id="rId5">
                  <a:extLst>
                    <a:ext uri="{A12FA001-AC4F-418D-AE19-62706E023703}">
                      <ahyp:hlinkClr xmlns:ahyp="http://schemas.microsoft.com/office/drawing/2018/hyperlinkcolor" val="tx"/>
                    </a:ext>
                  </a:extLst>
                </a:hlinkClick>
              </a:rPr>
              <a:t>AI generelt</a:t>
            </a:r>
            <a:endParaRPr lang="da-DK" b="1">
              <a:solidFill>
                <a:srgbClr val="377EC0"/>
              </a:solidFill>
            </a:endParaRPr>
          </a:p>
        </p:txBody>
      </p:sp>
      <p:grpSp>
        <p:nvGrpSpPr>
          <p:cNvPr id="8" name="Gruppe 7">
            <a:extLst>
              <a:ext uri="{FF2B5EF4-FFF2-40B4-BE49-F238E27FC236}">
                <a16:creationId xmlns:a16="http://schemas.microsoft.com/office/drawing/2014/main" id="{A09D96DD-39CD-55BE-9C35-77C0BF420848}"/>
              </a:ext>
              <a:ext uri="{C183D7F6-B498-43B3-948B-1728B52AA6E4}">
                <adec:decorative xmlns:adec="http://schemas.microsoft.com/office/drawing/2017/decorative" val="1"/>
              </a:ext>
            </a:extLst>
          </p:cNvPr>
          <p:cNvGrpSpPr/>
          <p:nvPr/>
        </p:nvGrpSpPr>
        <p:grpSpPr>
          <a:xfrm>
            <a:off x="9201643" y="1705526"/>
            <a:ext cx="506130" cy="447040"/>
            <a:chOff x="8840135" y="1147967"/>
            <a:chExt cx="506130" cy="447040"/>
          </a:xfrm>
        </p:grpSpPr>
        <p:sp>
          <p:nvSpPr>
            <p:cNvPr id="9" name="Ellipse 8">
              <a:extLst>
                <a:ext uri="{FF2B5EF4-FFF2-40B4-BE49-F238E27FC236}">
                  <a16:creationId xmlns:a16="http://schemas.microsoft.com/office/drawing/2014/main" id="{D82A68D0-0202-FF59-1C3D-17C0A5F356EF}"/>
                </a:ext>
              </a:extLst>
            </p:cNvPr>
            <p:cNvSpPr/>
            <p:nvPr/>
          </p:nvSpPr>
          <p:spPr>
            <a:xfrm>
              <a:off x="8869680" y="1147967"/>
              <a:ext cx="447040" cy="447040"/>
            </a:xfrm>
            <a:prstGeom prst="ellipse">
              <a:avLst/>
            </a:prstGeom>
            <a:solidFill>
              <a:srgbClr val="377EC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10" name="Pladsholder til indhold 17" descr="Præsentation med medier med massiv udfyldning">
              <a:extLst>
                <a:ext uri="{FF2B5EF4-FFF2-40B4-BE49-F238E27FC236}">
                  <a16:creationId xmlns:a16="http://schemas.microsoft.com/office/drawing/2014/main" id="{D4887D17-F158-902B-F11B-82E94287B82A}"/>
                </a:ext>
              </a:extLst>
            </p:cNvPr>
            <p:cNvPicPr>
              <a:picLocks noChangeAspect="1"/>
            </p:cNvPicPr>
            <p:nvPr/>
          </p:nvPicPr>
          <p:blipFill>
            <a:blip r:embed="rId6">
              <a:extLst>
                <a:ext uri="{96DAC541-7B7A-43D3-8B79-37D633B846F1}">
                  <asvg:svgBlip xmlns:asvg="http://schemas.microsoft.com/office/drawing/2016/SVG/main" r:embed="rId7"/>
                </a:ext>
              </a:extLst>
            </a:blip>
            <a:srcRect l="23276" t="25734" r="25246" b="41353"/>
            <a:stretch>
              <a:fillRect/>
            </a:stretch>
          </p:blipFill>
          <p:spPr>
            <a:xfrm>
              <a:off x="8840135" y="1220992"/>
              <a:ext cx="506130" cy="300990"/>
            </a:xfrm>
            <a:prstGeom prst="rect">
              <a:avLst/>
            </a:prstGeom>
          </p:spPr>
        </p:pic>
      </p:grpSp>
    </p:spTree>
    <p:extLst>
      <p:ext uri="{BB962C8B-B14F-4D97-AF65-F5344CB8AC3E}">
        <p14:creationId xmlns:p14="http://schemas.microsoft.com/office/powerpoint/2010/main" val="9508449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5E5F2"/>
        </a:solidFill>
        <a:effectLst/>
      </p:bgPr>
    </p:bg>
    <p:spTree>
      <p:nvGrpSpPr>
        <p:cNvPr id="1" name="">
          <a:extLst>
            <a:ext uri="{FF2B5EF4-FFF2-40B4-BE49-F238E27FC236}">
              <a16:creationId xmlns:a16="http://schemas.microsoft.com/office/drawing/2014/main" id="{39F00418-FAB9-C274-A0B8-A06519F7FE46}"/>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9E324C3F-D463-0113-31DE-A34AAA0F92B7}"/>
              </a:ext>
            </a:extLst>
          </p:cNvPr>
          <p:cNvSpPr txBox="1">
            <a:spLocks noGrp="1"/>
          </p:cNvSpPr>
          <p:nvPr>
            <p:ph type="title" idx="4294967295"/>
          </p:nvPr>
        </p:nvSpPr>
        <p:spPr>
          <a:xfrm>
            <a:off x="347171" y="628578"/>
            <a:ext cx="7400123"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93431" rtl="0" eaLnBrk="1" fontAlgn="auto" latinLnBrk="0" hangingPunct="1">
              <a:lnSpc>
                <a:spcPct val="100000"/>
              </a:lnSpc>
              <a:spcBef>
                <a:spcPct val="0"/>
              </a:spcBef>
              <a:spcAft>
                <a:spcPts val="0"/>
              </a:spcAft>
              <a:buClrTx/>
              <a:buSzTx/>
              <a:buFontTx/>
              <a:buNone/>
              <a:tabLst/>
              <a:defRPr/>
            </a:pPr>
            <a:r>
              <a:rPr kumimoji="0" lang="da-DK" sz="2800" b="1" i="0" u="none" strike="noStrike" kern="1200" cap="none" spc="0" normalizeH="0" baseline="0" noProof="0">
                <a:ln>
                  <a:noFill/>
                </a:ln>
                <a:solidFill>
                  <a:schemeClr val="tx1"/>
                </a:solidFill>
                <a:effectLst/>
                <a:uLnTx/>
                <a:uFillTx/>
                <a:latin typeface="Avenir Next"/>
                <a:ea typeface="Avenir Next Thai Modern Heavy"/>
                <a:cs typeface="Avenir Next Thai Modern Heavy"/>
                <a:sym typeface="Avenir Next Thai Modern Heavy"/>
              </a:rPr>
              <a:t>Case: Inspiration til medarbejderes og elevers brug af AI </a:t>
            </a:r>
          </a:p>
        </p:txBody>
      </p:sp>
      <p:sp>
        <p:nvSpPr>
          <p:cNvPr id="40" name="Freeform 13">
            <a:extLst>
              <a:ext uri="{FF2B5EF4-FFF2-40B4-BE49-F238E27FC236}">
                <a16:creationId xmlns:a16="http://schemas.microsoft.com/office/drawing/2014/main" id="{ADB610CB-DD8B-622D-89C6-B719FE7AEB23}"/>
              </a:ext>
            </a:extLst>
          </p:cNvPr>
          <p:cNvSpPr/>
          <p:nvPr/>
        </p:nvSpPr>
        <p:spPr>
          <a:xfrm>
            <a:off x="6998623" y="781311"/>
            <a:ext cx="5037858" cy="185808"/>
          </a:xfrm>
          <a:custGeom>
            <a:avLst/>
            <a:gdLst/>
            <a:ahLst/>
            <a:cxnLst/>
            <a:rect l="l" t="t" r="r" b="b"/>
            <a:pathLst>
              <a:path w="1341367" h="1180753">
                <a:moveTo>
                  <a:pt x="17830" y="0"/>
                </a:moveTo>
                <a:lnTo>
                  <a:pt x="1323537" y="0"/>
                </a:lnTo>
                <a:cubicBezTo>
                  <a:pt x="1333384" y="0"/>
                  <a:pt x="1341367" y="7983"/>
                  <a:pt x="1341367" y="17830"/>
                </a:cubicBezTo>
                <a:lnTo>
                  <a:pt x="1341367" y="1162923"/>
                </a:lnTo>
                <a:cubicBezTo>
                  <a:pt x="1341367" y="1167652"/>
                  <a:pt x="1339488" y="1172187"/>
                  <a:pt x="1336145" y="1175531"/>
                </a:cubicBezTo>
                <a:cubicBezTo>
                  <a:pt x="1332801" y="1178875"/>
                  <a:pt x="1328266" y="1180753"/>
                  <a:pt x="1323537" y="1180753"/>
                </a:cubicBezTo>
                <a:lnTo>
                  <a:pt x="17830" y="1180753"/>
                </a:lnTo>
                <a:cubicBezTo>
                  <a:pt x="7983" y="1180753"/>
                  <a:pt x="0" y="1172771"/>
                  <a:pt x="0" y="1162923"/>
                </a:cubicBezTo>
                <a:lnTo>
                  <a:pt x="0" y="17830"/>
                </a:lnTo>
                <a:cubicBezTo>
                  <a:pt x="0" y="7983"/>
                  <a:pt x="7983" y="0"/>
                  <a:pt x="17830" y="0"/>
                </a:cubicBezTo>
                <a:close/>
              </a:path>
            </a:pathLst>
          </a:custGeom>
          <a:noFill/>
          <a:ln w="38100" cap="sq">
            <a:noFill/>
            <a:prstDash val="solid"/>
            <a:miter/>
          </a:ln>
        </p:spPr>
        <p:txBody>
          <a:bodyPr lIns="91440" tIns="45720" rIns="91440" bIns="45720" anchor="ctr"/>
          <a:lstStyle/>
          <a:p>
            <a:pPr marL="0" marR="0" lvl="0" indent="0" algn="r" defTabSz="293431"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effectLst/>
                <a:uLnTx/>
                <a:uFillTx/>
                <a:latin typeface="Avenir Next"/>
              </a:rPr>
              <a:t>Københavns Kommune, Børne- og ungdomsforvaltningen</a:t>
            </a:r>
            <a:endParaRPr lang="da-DK" sz="1400" b="0" i="0" u="none" strike="noStrike" kern="1200" cap="none" spc="0" normalizeH="0" baseline="0" noProof="0">
              <a:ln>
                <a:noFill/>
              </a:ln>
              <a:effectLst/>
              <a:uLnTx/>
              <a:uFillTx/>
              <a:latin typeface="Avenir Next"/>
            </a:endParaRPr>
          </a:p>
        </p:txBody>
      </p:sp>
      <p:sp>
        <p:nvSpPr>
          <p:cNvPr id="5" name="TextBox 24">
            <a:extLst>
              <a:ext uri="{FF2B5EF4-FFF2-40B4-BE49-F238E27FC236}">
                <a16:creationId xmlns:a16="http://schemas.microsoft.com/office/drawing/2014/main" id="{4CC8BD5D-6F57-FB3F-B7DA-912B69ACE0D4}"/>
              </a:ext>
            </a:extLst>
          </p:cNvPr>
          <p:cNvSpPr txBox="1"/>
          <p:nvPr/>
        </p:nvSpPr>
        <p:spPr>
          <a:xfrm>
            <a:off x="384500" y="1543625"/>
            <a:ext cx="5783148" cy="1723549"/>
          </a:xfrm>
          <a:prstGeom prst="rect">
            <a:avLst/>
          </a:prstGeom>
        </p:spPr>
        <p:txBody>
          <a:bodyPr wrap="square" lIns="0" tIns="0" rIns="0" bIns="0" rtlCol="0" anchor="t">
            <a:spAutoFit/>
          </a:bodyPr>
          <a:lstStyle/>
          <a:p>
            <a:pPr marR="0" lvl="0" algn="l" defTabSz="293431" rtl="0" eaLnBrk="1" fontAlgn="auto" latinLnBrk="0" hangingPunct="1">
              <a:lnSpc>
                <a:spcPct val="100000"/>
              </a:lnSpc>
              <a:spcBef>
                <a:spcPts val="0"/>
              </a:spcBef>
              <a:spcAft>
                <a:spcPts val="0"/>
              </a:spcAft>
              <a:buClrTx/>
              <a:buSzTx/>
              <a:tabLst/>
              <a:defRPr/>
            </a:pPr>
            <a:r>
              <a:rPr kumimoji="0" lang="da-DK" sz="1600" b="0" u="none" strike="noStrike" kern="1200" cap="none" spc="12" normalizeH="0" baseline="0" noProof="0">
                <a:ln>
                  <a:noFill/>
                </a:ln>
                <a:effectLst/>
                <a:uLnTx/>
                <a:uFillTx/>
                <a:latin typeface="Avenir Next"/>
                <a:ea typeface="Avenir Next Thai Modern"/>
                <a:cs typeface="Avenir Next Thai Modern"/>
                <a:sym typeface="Avenir Next Thai Modern"/>
              </a:rPr>
              <a:t>I Københavns Kommune er de startet med at understøtte brugen af AI i folkeskolerne ved at udvikle praksisnært materiale og holde workshops på skolerne.</a:t>
            </a:r>
            <a:endParaRPr lang="da-DK" sz="1600" b="0" u="none" strike="noStrike" kern="1200" cap="none" spc="12" normalizeH="0" baseline="0" noProof="0">
              <a:ln>
                <a:noFill/>
              </a:ln>
              <a:effectLst/>
              <a:uLnTx/>
              <a:uFillTx/>
              <a:latin typeface="Avenir Next"/>
              <a:ea typeface="Avenir Next Thai Modern"/>
              <a:cs typeface="Avenir Next Thai Modern"/>
            </a:endParaRPr>
          </a:p>
          <a:p>
            <a:pPr defTabSz="293431">
              <a:defRPr/>
            </a:pPr>
            <a:endParaRPr lang="da-DK" sz="1600" spc="12">
              <a:latin typeface="Avenir Next" panose="020B0503020202020204" pitchFamily="34" charset="0"/>
            </a:endParaRPr>
          </a:p>
          <a:p>
            <a:pPr defTabSz="293431">
              <a:defRPr/>
            </a:pPr>
            <a:r>
              <a:rPr lang="da-DK" sz="1600" spc="12">
                <a:latin typeface="Avenir Next"/>
              </a:rPr>
              <a:t>Formålet har været at understøtte brugen af, og samtalen om, AI i folkeskolerne i forhold til, hvad man kan, og hvad man må.</a:t>
            </a:r>
          </a:p>
        </p:txBody>
      </p:sp>
      <p:sp>
        <p:nvSpPr>
          <p:cNvPr id="18" name="TextBox 28">
            <a:extLst>
              <a:ext uri="{FF2B5EF4-FFF2-40B4-BE49-F238E27FC236}">
                <a16:creationId xmlns:a16="http://schemas.microsoft.com/office/drawing/2014/main" id="{F957C580-1C23-E7CE-FED7-D17960D543F5}"/>
              </a:ext>
            </a:extLst>
          </p:cNvPr>
          <p:cNvSpPr txBox="1"/>
          <p:nvPr/>
        </p:nvSpPr>
        <p:spPr>
          <a:xfrm>
            <a:off x="347171" y="3438476"/>
            <a:ext cx="5664568" cy="188513"/>
          </a:xfrm>
          <a:prstGeom prst="rect">
            <a:avLst/>
          </a:prstGeom>
        </p:spPr>
        <p:txBody>
          <a:bodyPr wrap="square" lIns="0" tIns="0" rIns="0" bIns="0" rtlCol="0" anchor="t">
            <a:spAutoFit/>
          </a:bodyPr>
          <a:lstStyle/>
          <a:p>
            <a:pPr marL="0" marR="0" lvl="0" indent="0" algn="l" defTabSz="293431" rtl="0" eaLnBrk="1" fontAlgn="auto" latinLnBrk="0" hangingPunct="1">
              <a:lnSpc>
                <a:spcPts val="1415"/>
              </a:lnSpc>
              <a:spcBef>
                <a:spcPts val="0"/>
              </a:spcBef>
              <a:spcAft>
                <a:spcPts val="0"/>
              </a:spcAft>
              <a:buClrTx/>
              <a:buSzTx/>
              <a:buFontTx/>
              <a:buNone/>
              <a:tabLst/>
              <a:defRPr/>
            </a:pPr>
            <a:r>
              <a:rPr kumimoji="0" lang="da-DK" sz="1400" b="1" i="0" strike="noStrike" kern="1200" cap="none" spc="0" normalizeH="0" baseline="0" noProof="0">
                <a:ln>
                  <a:noFill/>
                </a:ln>
                <a:solidFill>
                  <a:srgbClr val="377EC0"/>
                </a:solidFill>
                <a:effectLst/>
                <a:uLnTx/>
                <a:uFillTx/>
                <a:latin typeface="Avenir Next" panose="020B0503020202020204" pitchFamily="34" charset="0"/>
                <a:ea typeface="Avenir Next Thai Modern Ultra-Bold"/>
                <a:cs typeface="Avenir Next Thai Modern Ultra-Bold"/>
                <a:sym typeface="Avenir Next Thai Modern Ultra-Bold"/>
              </a:rPr>
              <a:t>LØSNING</a:t>
            </a:r>
          </a:p>
        </p:txBody>
      </p:sp>
      <p:sp>
        <p:nvSpPr>
          <p:cNvPr id="24" name="TextBox 24">
            <a:extLst>
              <a:ext uri="{FF2B5EF4-FFF2-40B4-BE49-F238E27FC236}">
                <a16:creationId xmlns:a16="http://schemas.microsoft.com/office/drawing/2014/main" id="{761D26DA-138F-2ED2-E030-1F3AADE8C463}"/>
              </a:ext>
            </a:extLst>
          </p:cNvPr>
          <p:cNvSpPr txBox="1"/>
          <p:nvPr/>
        </p:nvSpPr>
        <p:spPr>
          <a:xfrm>
            <a:off x="350306" y="3776782"/>
            <a:ext cx="5783147" cy="1508105"/>
          </a:xfrm>
          <a:prstGeom prst="rect">
            <a:avLst/>
          </a:prstGeom>
        </p:spPr>
        <p:txBody>
          <a:bodyPr wrap="square" lIns="0" tIns="0" rIns="0" bIns="0" rtlCol="0" anchor="t">
            <a:spAutoFit/>
          </a:bodyPr>
          <a:lstStyle/>
          <a:p>
            <a:pPr marL="171450" indent="-171450" defTabSz="293431">
              <a:buFont typeface="Arial" panose="020B0604020202020204" pitchFamily="34" charset="0"/>
              <a:buChar char="•"/>
              <a:defRPr/>
            </a:pPr>
            <a:r>
              <a:rPr lang="da-DK" sz="1400" spc="12">
                <a:latin typeface="Avenir Next"/>
              </a:rPr>
              <a:t>Et praksisnært materiale om AI med dilemmakort, lærervejledning og promptopgaver. Materialet er lavet både i en elevrettet og en medarbejderrettet udgave.</a:t>
            </a:r>
            <a:endParaRPr lang="da-DK" sz="1400">
              <a:latin typeface="Avenir Next"/>
            </a:endParaRPr>
          </a:p>
          <a:p>
            <a:pPr marL="171450" indent="-171450" defTabSz="293431">
              <a:buFont typeface="Arial,Sans-Serif" panose="020B0604020202020204" pitchFamily="34" charset="0"/>
              <a:buChar char="•"/>
              <a:defRPr/>
            </a:pPr>
            <a:endParaRPr lang="da-DK" sz="1400" spc="12">
              <a:latin typeface="Avenir Next"/>
            </a:endParaRPr>
          </a:p>
          <a:p>
            <a:pPr marL="171450" indent="-171450" defTabSz="293431">
              <a:buFont typeface="Arial,Sans-Serif" panose="020B0604020202020204" pitchFamily="34" charset="0"/>
              <a:buChar char="•"/>
              <a:defRPr/>
            </a:pPr>
            <a:r>
              <a:rPr lang="da-DK" sz="1400" spc="12">
                <a:latin typeface="Avenir Next"/>
              </a:rPr>
              <a:t>Materialet udfoldes og formidles på to timers workshops for lærere, pædagoger og ledere.</a:t>
            </a:r>
            <a:r>
              <a:rPr lang="da-DK" sz="1400" spc="12"/>
              <a:t> Der er afholdt workshops på mere end 50 skoler og ungdomsskoler.</a:t>
            </a:r>
          </a:p>
        </p:txBody>
      </p:sp>
      <p:sp>
        <p:nvSpPr>
          <p:cNvPr id="25" name="Freeform 25">
            <a:extLst>
              <a:ext uri="{FF2B5EF4-FFF2-40B4-BE49-F238E27FC236}">
                <a16:creationId xmlns:a16="http://schemas.microsoft.com/office/drawing/2014/main" id="{8FAD3DC9-2CB7-B0B0-FA8C-D98EF3C60A4D}"/>
              </a:ext>
              <a:ext uri="{C183D7F6-B498-43B3-948B-1728B52AA6E4}">
                <adec:decorative xmlns:adec="http://schemas.microsoft.com/office/drawing/2017/decorative" val="1"/>
              </a:ext>
            </a:extLst>
          </p:cNvPr>
          <p:cNvSpPr/>
          <p:nvPr/>
        </p:nvSpPr>
        <p:spPr>
          <a:xfrm rot="2426695">
            <a:off x="6252123" y="4026300"/>
            <a:ext cx="584276" cy="581088"/>
          </a:xfrm>
          <a:custGeom>
            <a:avLst/>
            <a:gdLst/>
            <a:ahLst/>
            <a:cxnLst/>
            <a:rect l="l" t="t" r="r" b="b"/>
            <a:pathLst>
              <a:path w="1820992" h="1811059">
                <a:moveTo>
                  <a:pt x="0" y="0"/>
                </a:moveTo>
                <a:lnTo>
                  <a:pt x="1820992" y="0"/>
                </a:lnTo>
                <a:lnTo>
                  <a:pt x="1820992" y="1811059"/>
                </a:lnTo>
                <a:lnTo>
                  <a:pt x="0" y="18110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nvGrpSpPr>
          <p:cNvPr id="58" name="Group 5">
            <a:extLst>
              <a:ext uri="{FF2B5EF4-FFF2-40B4-BE49-F238E27FC236}">
                <a16:creationId xmlns:a16="http://schemas.microsoft.com/office/drawing/2014/main" id="{72C60250-2211-8322-CA7D-200026457E0B}"/>
              </a:ext>
              <a:ext uri="{C183D7F6-B498-43B3-948B-1728B52AA6E4}">
                <adec:decorative xmlns:adec="http://schemas.microsoft.com/office/drawing/2017/decorative" val="1"/>
              </a:ext>
            </a:extLst>
          </p:cNvPr>
          <p:cNvGrpSpPr/>
          <p:nvPr/>
        </p:nvGrpSpPr>
        <p:grpSpPr>
          <a:xfrm>
            <a:off x="6908800" y="1507154"/>
            <a:ext cx="5037858" cy="1944244"/>
            <a:chOff x="0" y="-19050"/>
            <a:chExt cx="1348197" cy="1010321"/>
          </a:xfrm>
        </p:grpSpPr>
        <p:sp>
          <p:nvSpPr>
            <p:cNvPr id="59" name="Freeform 6">
              <a:extLst>
                <a:ext uri="{FF2B5EF4-FFF2-40B4-BE49-F238E27FC236}">
                  <a16:creationId xmlns:a16="http://schemas.microsoft.com/office/drawing/2014/main" id="{710D8C8C-38D0-C6F2-AF83-7895E8F56BE9}"/>
                </a:ext>
              </a:extLst>
            </p:cNvPr>
            <p:cNvSpPr/>
            <p:nvPr/>
          </p:nvSpPr>
          <p:spPr>
            <a:xfrm>
              <a:off x="6830" y="0"/>
              <a:ext cx="1341367" cy="991271"/>
            </a:xfrm>
            <a:custGeom>
              <a:avLst/>
              <a:gdLst/>
              <a:ahLst/>
              <a:cxnLst/>
              <a:rect l="l" t="t" r="r" b="b"/>
              <a:pathLst>
                <a:path w="1341367" h="950016">
                  <a:moveTo>
                    <a:pt x="17830" y="0"/>
                  </a:moveTo>
                  <a:lnTo>
                    <a:pt x="1323537" y="0"/>
                  </a:lnTo>
                  <a:cubicBezTo>
                    <a:pt x="1333384" y="0"/>
                    <a:pt x="1341367" y="7983"/>
                    <a:pt x="1341367" y="17830"/>
                  </a:cubicBezTo>
                  <a:lnTo>
                    <a:pt x="1341367" y="932185"/>
                  </a:lnTo>
                  <a:cubicBezTo>
                    <a:pt x="1341367" y="942033"/>
                    <a:pt x="1333384" y="950016"/>
                    <a:pt x="1323537" y="950016"/>
                  </a:cubicBezTo>
                  <a:lnTo>
                    <a:pt x="17830" y="950016"/>
                  </a:lnTo>
                  <a:cubicBezTo>
                    <a:pt x="7983" y="950016"/>
                    <a:pt x="0" y="942033"/>
                    <a:pt x="0" y="932185"/>
                  </a:cubicBezTo>
                  <a:lnTo>
                    <a:pt x="0" y="17830"/>
                  </a:lnTo>
                  <a:cubicBezTo>
                    <a:pt x="0" y="7983"/>
                    <a:pt x="7983" y="0"/>
                    <a:pt x="17830" y="0"/>
                  </a:cubicBezTo>
                  <a:close/>
                </a:path>
              </a:pathLst>
            </a:custGeom>
            <a:solidFill>
              <a:schemeClr val="bg1"/>
            </a:solidFill>
            <a:ln w="38100" cap="sq">
              <a:noFill/>
              <a:prstDash val="solid"/>
              <a:miter/>
            </a:ln>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60" name="TextBox 7">
              <a:extLst>
                <a:ext uri="{FF2B5EF4-FFF2-40B4-BE49-F238E27FC236}">
                  <a16:creationId xmlns:a16="http://schemas.microsoft.com/office/drawing/2014/main" id="{531DA2A2-00FD-81D6-FC96-CDBB7C499BB4}"/>
                </a:ext>
              </a:extLst>
            </p:cNvPr>
            <p:cNvSpPr txBox="1"/>
            <p:nvPr/>
          </p:nvSpPr>
          <p:spPr>
            <a:xfrm>
              <a:off x="0" y="-19050"/>
              <a:ext cx="1341367" cy="969066"/>
            </a:xfrm>
            <a:prstGeom prst="rect">
              <a:avLst/>
            </a:prstGeom>
          </p:spPr>
          <p:txBody>
            <a:bodyPr lIns="9401" tIns="9401" rIns="9401" bIns="9401" rtlCol="0" anchor="ctr"/>
            <a:lstStyle/>
            <a:p>
              <a:pPr marL="0" marR="0" lvl="0" indent="0" algn="ctr" defTabSz="293431" rtl="0" eaLnBrk="1" fontAlgn="auto" latinLnBrk="0" hangingPunct="1">
                <a:lnSpc>
                  <a:spcPts val="278"/>
                </a:lnSpc>
                <a:spcBef>
                  <a:spcPct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sp>
        <p:nvSpPr>
          <p:cNvPr id="19" name="Freeform 19">
            <a:extLst>
              <a:ext uri="{FF2B5EF4-FFF2-40B4-BE49-F238E27FC236}">
                <a16:creationId xmlns:a16="http://schemas.microsoft.com/office/drawing/2014/main" id="{D01A08E3-34ED-C45C-B4BA-CE46A31CD0CE}"/>
              </a:ext>
              <a:ext uri="{C183D7F6-B498-43B3-948B-1728B52AA6E4}">
                <adec:decorative xmlns:adec="http://schemas.microsoft.com/office/drawing/2017/decorative" val="1"/>
              </a:ext>
            </a:extLst>
          </p:cNvPr>
          <p:cNvSpPr/>
          <p:nvPr/>
        </p:nvSpPr>
        <p:spPr>
          <a:xfrm>
            <a:off x="11432285" y="1471288"/>
            <a:ext cx="604196" cy="507626"/>
          </a:xfrm>
          <a:custGeom>
            <a:avLst/>
            <a:gdLst/>
            <a:ahLst/>
            <a:cxnLst/>
            <a:rect l="l" t="t" r="r" b="b"/>
            <a:pathLst>
              <a:path w="1883077" h="1581785">
                <a:moveTo>
                  <a:pt x="0" y="0"/>
                </a:moveTo>
                <a:lnTo>
                  <a:pt x="1883077" y="0"/>
                </a:lnTo>
                <a:lnTo>
                  <a:pt x="1883077" y="1581784"/>
                </a:lnTo>
                <a:lnTo>
                  <a:pt x="0" y="15817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31" name="TextBox 31">
            <a:extLst>
              <a:ext uri="{FF2B5EF4-FFF2-40B4-BE49-F238E27FC236}">
                <a16:creationId xmlns:a16="http://schemas.microsoft.com/office/drawing/2014/main" id="{735DDEC9-A34D-390E-D524-2A4524553616}"/>
              </a:ext>
            </a:extLst>
          </p:cNvPr>
          <p:cNvSpPr txBox="1"/>
          <p:nvPr/>
        </p:nvSpPr>
        <p:spPr>
          <a:xfrm>
            <a:off x="7095734" y="1679679"/>
            <a:ext cx="2761711" cy="188513"/>
          </a:xfrm>
          <a:prstGeom prst="rect">
            <a:avLst/>
          </a:prstGeom>
        </p:spPr>
        <p:txBody>
          <a:bodyPr lIns="0" tIns="0" rIns="0" bIns="0" rtlCol="0" anchor="t">
            <a:spAutoFit/>
          </a:bodyPr>
          <a:lstStyle/>
          <a:p>
            <a:pPr marL="0" marR="0" lvl="0" indent="0" algn="l" defTabSz="293431" rtl="0" eaLnBrk="1" fontAlgn="auto" latinLnBrk="0" hangingPunct="1">
              <a:lnSpc>
                <a:spcPts val="1415"/>
              </a:lnSpc>
              <a:spcBef>
                <a:spcPts val="0"/>
              </a:spcBef>
              <a:spcAft>
                <a:spcPts val="0"/>
              </a:spcAft>
              <a:buClrTx/>
              <a:buSzTx/>
              <a:buFontTx/>
              <a:buNone/>
              <a:tabLst/>
              <a:defRPr/>
            </a:pPr>
            <a:r>
              <a:rPr kumimoji="0" lang="da-DK" sz="1400" b="1" i="0" strike="noStrike" kern="1200" cap="none" spc="0" normalizeH="0" baseline="0" noProof="0">
                <a:ln>
                  <a:noFill/>
                </a:ln>
                <a:solidFill>
                  <a:srgbClr val="377EC0"/>
                </a:solidFill>
                <a:effectLst/>
                <a:uLnTx/>
                <a:uFillTx/>
                <a:latin typeface="Avenir Next" panose="020B0503020202020204" pitchFamily="34" charset="0"/>
                <a:ea typeface="Avenir Next Thai Modern Ultra-Bold"/>
                <a:cs typeface="Avenir Next Thai Modern Ultra-Bold"/>
                <a:sym typeface="Avenir Next Thai Modern Ultra-Bold"/>
              </a:rPr>
              <a:t>VÆRDI</a:t>
            </a:r>
          </a:p>
        </p:txBody>
      </p:sp>
      <p:sp>
        <p:nvSpPr>
          <p:cNvPr id="23" name="TextBox 23">
            <a:extLst>
              <a:ext uri="{FF2B5EF4-FFF2-40B4-BE49-F238E27FC236}">
                <a16:creationId xmlns:a16="http://schemas.microsoft.com/office/drawing/2014/main" id="{24AD8B2E-3067-60FC-BAF4-42AE9FAD126C}"/>
              </a:ext>
            </a:extLst>
          </p:cNvPr>
          <p:cNvSpPr txBox="1"/>
          <p:nvPr/>
        </p:nvSpPr>
        <p:spPr>
          <a:xfrm>
            <a:off x="6955068" y="1759069"/>
            <a:ext cx="4734581" cy="1508105"/>
          </a:xfrm>
          <a:prstGeom prst="rect">
            <a:avLst/>
          </a:prstGeom>
        </p:spPr>
        <p:txBody>
          <a:bodyPr wrap="square" lIns="0" tIns="0" rIns="0" bIns="0" rtlCol="0" anchor="t">
            <a:spAutoFit/>
          </a:bodyPr>
          <a:lstStyle/>
          <a:p>
            <a:pPr marL="124460" lvl="1" defTabSz="293431">
              <a:defRPr/>
            </a:pPr>
            <a:endParaRPr lang="da-DK" sz="1400" spc="12">
              <a:solidFill>
                <a:srgbClr val="000000"/>
              </a:solidFill>
              <a:latin typeface="Avenir Next"/>
              <a:ea typeface="Avenir Next Thai Modern"/>
              <a:cs typeface="Avenir Next Thai Modern"/>
            </a:endParaRPr>
          </a:p>
          <a:p>
            <a:pPr marL="248920" lvl="1" indent="-124460" defTabSz="293431">
              <a:buFont typeface="Arial"/>
              <a:buChar char="•"/>
              <a:defRPr/>
            </a:pPr>
            <a:r>
              <a:rPr lang="da-DK" sz="1400" spc="12">
                <a:latin typeface="Avenir Next"/>
                <a:ea typeface="Avenir Next Thai Modern"/>
                <a:cs typeface="Avenir Next Thai Modern"/>
                <a:sym typeface="Avenir Next Thai Modern"/>
              </a:rPr>
              <a:t>At bidrage til</a:t>
            </a:r>
            <a:r>
              <a:rPr kumimoji="0" lang="da-DK" sz="1400" b="0" i="0" u="none" strike="noStrike" kern="1200" cap="none" spc="12" normalizeH="0" baseline="0" noProof="0">
                <a:ln>
                  <a:noFill/>
                </a:ln>
                <a:effectLst/>
                <a:uLnTx/>
                <a:uFillTx/>
                <a:latin typeface="Avenir Next"/>
                <a:ea typeface="Avenir Next Thai Modern"/>
                <a:cs typeface="Avenir Next Thai Modern"/>
                <a:sym typeface="Avenir Next Thai Modern"/>
              </a:rPr>
              <a:t> en ansvarlig brug af kunstig intelligens både blandt </a:t>
            </a:r>
            <a:r>
              <a:rPr lang="da-DK" sz="1400" spc="12">
                <a:latin typeface="Avenir Next"/>
                <a:ea typeface="Avenir Next Thai Modern"/>
                <a:cs typeface="Avenir Next Thai Modern"/>
                <a:sym typeface="Avenir Next Thai Modern"/>
              </a:rPr>
              <a:t>medarbejdere </a:t>
            </a:r>
            <a:r>
              <a:rPr kumimoji="0" lang="da-DK" sz="1400" b="0" i="0" u="none" strike="noStrike" kern="1200" cap="none" spc="12" normalizeH="0" baseline="0" noProof="0">
                <a:ln>
                  <a:noFill/>
                </a:ln>
                <a:effectLst/>
                <a:uLnTx/>
                <a:uFillTx/>
                <a:latin typeface="Avenir Next"/>
                <a:ea typeface="Avenir Next Thai Modern"/>
                <a:cs typeface="Avenir Next Thai Modern"/>
                <a:sym typeface="Avenir Next Thai Modern"/>
              </a:rPr>
              <a:t>og </a:t>
            </a:r>
            <a:r>
              <a:rPr lang="da-DK" sz="1400" spc="12">
                <a:latin typeface="Avenir Next"/>
                <a:ea typeface="Avenir Next Thai Modern"/>
                <a:cs typeface="Avenir Next Thai Modern"/>
                <a:sym typeface="Avenir Next Thai Modern"/>
              </a:rPr>
              <a:t>elever.</a:t>
            </a:r>
            <a:endParaRPr lang="da-DK" sz="1400" spc="12">
              <a:latin typeface="Avenir Next"/>
            </a:endParaRPr>
          </a:p>
          <a:p>
            <a:pPr marL="248920" marR="0" lvl="1" indent="-124460" algn="l" defTabSz="293431" rtl="0" eaLnBrk="1" fontAlgn="auto" latinLnBrk="0" hangingPunct="1">
              <a:lnSpc>
                <a:spcPct val="100000"/>
              </a:lnSpc>
              <a:spcBef>
                <a:spcPts val="0"/>
              </a:spcBef>
              <a:spcAft>
                <a:spcPts val="0"/>
              </a:spcAft>
              <a:buClrTx/>
              <a:buSzTx/>
              <a:buFont typeface="Arial"/>
              <a:buChar char="•"/>
              <a:tabLst/>
              <a:defRPr/>
            </a:pPr>
            <a:endParaRPr lang="da-DK" sz="1400" b="0" i="0" u="none" strike="noStrike" kern="1200" cap="none" spc="12" normalizeH="0" baseline="0" noProof="0">
              <a:ln>
                <a:noFill/>
              </a:ln>
              <a:effectLst/>
              <a:uLnTx/>
              <a:uFillTx/>
              <a:latin typeface="Avenir Next" panose="020B0503020202020204" pitchFamily="34" charset="0"/>
              <a:ea typeface="Avenir Next Thai Modern"/>
              <a:cs typeface="Avenir Next Thai Modern"/>
            </a:endParaRPr>
          </a:p>
          <a:p>
            <a:pPr marL="248920" lvl="1" indent="-124460" defTabSz="293431">
              <a:buFont typeface="Arial"/>
              <a:buChar char="•"/>
              <a:defRPr/>
            </a:pPr>
            <a:r>
              <a:rPr lang="da-DK" sz="1400" spc="12">
                <a:latin typeface="Avenir Next"/>
                <a:ea typeface="Avenir Next Thai Modern"/>
                <a:cs typeface="Avenir Next Thai Modern"/>
                <a:sym typeface="Avenir Next Thai Modern"/>
              </a:rPr>
              <a:t>At understøtte elevernes digital dannelse og kritiske sans i forhold til muligheder og udfordringer ved at bruge AI i skolen. </a:t>
            </a:r>
            <a:endParaRPr lang="da-DK" sz="1400" spc="12">
              <a:latin typeface="Avenir Next"/>
              <a:ea typeface="Avenir Next Thai Modern"/>
              <a:cs typeface="Avenir Next Thai Modern"/>
            </a:endParaRPr>
          </a:p>
        </p:txBody>
      </p:sp>
      <p:grpSp>
        <p:nvGrpSpPr>
          <p:cNvPr id="13" name="Group 5">
            <a:extLst>
              <a:ext uri="{FF2B5EF4-FFF2-40B4-BE49-F238E27FC236}">
                <a16:creationId xmlns:a16="http://schemas.microsoft.com/office/drawing/2014/main" id="{F67694B9-EDCD-3EF7-D87D-10943515298E}"/>
              </a:ext>
              <a:ext uri="{C183D7F6-B498-43B3-948B-1728B52AA6E4}">
                <adec:decorative xmlns:adec="http://schemas.microsoft.com/office/drawing/2017/decorative" val="1"/>
              </a:ext>
            </a:extLst>
          </p:cNvPr>
          <p:cNvGrpSpPr/>
          <p:nvPr/>
        </p:nvGrpSpPr>
        <p:grpSpPr>
          <a:xfrm>
            <a:off x="6955069" y="3571623"/>
            <a:ext cx="4978074" cy="2862362"/>
            <a:chOff x="0" y="-19050"/>
            <a:chExt cx="1341367" cy="969066"/>
          </a:xfrm>
        </p:grpSpPr>
        <p:sp>
          <p:nvSpPr>
            <p:cNvPr id="14" name="Freeform 6">
              <a:extLst>
                <a:ext uri="{FF2B5EF4-FFF2-40B4-BE49-F238E27FC236}">
                  <a16:creationId xmlns:a16="http://schemas.microsoft.com/office/drawing/2014/main" id="{C2073AD6-53C7-B30E-2357-C8D599BC9C2C}"/>
                </a:ext>
              </a:extLst>
            </p:cNvPr>
            <p:cNvSpPr/>
            <p:nvPr/>
          </p:nvSpPr>
          <p:spPr>
            <a:xfrm>
              <a:off x="0" y="0"/>
              <a:ext cx="1341367" cy="950016"/>
            </a:xfrm>
            <a:custGeom>
              <a:avLst/>
              <a:gdLst/>
              <a:ahLst/>
              <a:cxnLst/>
              <a:rect l="l" t="t" r="r" b="b"/>
              <a:pathLst>
                <a:path w="1341367" h="950016">
                  <a:moveTo>
                    <a:pt x="17830" y="0"/>
                  </a:moveTo>
                  <a:lnTo>
                    <a:pt x="1323537" y="0"/>
                  </a:lnTo>
                  <a:cubicBezTo>
                    <a:pt x="1333384" y="0"/>
                    <a:pt x="1341367" y="7983"/>
                    <a:pt x="1341367" y="17830"/>
                  </a:cubicBezTo>
                  <a:lnTo>
                    <a:pt x="1341367" y="932185"/>
                  </a:lnTo>
                  <a:cubicBezTo>
                    <a:pt x="1341367" y="942033"/>
                    <a:pt x="1333384" y="950016"/>
                    <a:pt x="1323537" y="950016"/>
                  </a:cubicBezTo>
                  <a:lnTo>
                    <a:pt x="17830" y="950016"/>
                  </a:lnTo>
                  <a:cubicBezTo>
                    <a:pt x="7983" y="950016"/>
                    <a:pt x="0" y="942033"/>
                    <a:pt x="0" y="932185"/>
                  </a:cubicBezTo>
                  <a:lnTo>
                    <a:pt x="0" y="17830"/>
                  </a:lnTo>
                  <a:cubicBezTo>
                    <a:pt x="0" y="7983"/>
                    <a:pt x="7983" y="0"/>
                    <a:pt x="17830" y="0"/>
                  </a:cubicBezTo>
                  <a:close/>
                </a:path>
              </a:pathLst>
            </a:custGeom>
            <a:solidFill>
              <a:schemeClr val="bg1"/>
            </a:solidFill>
            <a:ln w="38100" cap="sq">
              <a:noFill/>
              <a:prstDash val="solid"/>
              <a:miter/>
            </a:ln>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15" name="TextBox 7">
              <a:extLst>
                <a:ext uri="{FF2B5EF4-FFF2-40B4-BE49-F238E27FC236}">
                  <a16:creationId xmlns:a16="http://schemas.microsoft.com/office/drawing/2014/main" id="{DA620B4E-1C1B-FCFF-B25D-AC02B8F66ADE}"/>
                </a:ext>
              </a:extLst>
            </p:cNvPr>
            <p:cNvSpPr txBox="1"/>
            <p:nvPr/>
          </p:nvSpPr>
          <p:spPr>
            <a:xfrm>
              <a:off x="0" y="-19050"/>
              <a:ext cx="1341367" cy="969066"/>
            </a:xfrm>
            <a:prstGeom prst="rect">
              <a:avLst/>
            </a:prstGeom>
          </p:spPr>
          <p:txBody>
            <a:bodyPr lIns="9401" tIns="9401" rIns="9401" bIns="9401" rtlCol="0" anchor="ctr"/>
            <a:lstStyle/>
            <a:p>
              <a:pPr marL="0" marR="0" lvl="0" indent="0" algn="ctr" defTabSz="293431" rtl="0" eaLnBrk="1" fontAlgn="auto" latinLnBrk="0" hangingPunct="1">
                <a:lnSpc>
                  <a:spcPts val="278"/>
                </a:lnSpc>
                <a:spcBef>
                  <a:spcPct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sp>
        <p:nvSpPr>
          <p:cNvPr id="17" name="TextBox 28">
            <a:extLst>
              <a:ext uri="{FF2B5EF4-FFF2-40B4-BE49-F238E27FC236}">
                <a16:creationId xmlns:a16="http://schemas.microsoft.com/office/drawing/2014/main" id="{BE4D29AB-97B1-8B32-2F09-0EF5FD47A601}"/>
              </a:ext>
            </a:extLst>
          </p:cNvPr>
          <p:cNvSpPr txBox="1"/>
          <p:nvPr/>
        </p:nvSpPr>
        <p:spPr>
          <a:xfrm>
            <a:off x="7095733" y="3776782"/>
            <a:ext cx="2761711" cy="188513"/>
          </a:xfrm>
          <a:prstGeom prst="rect">
            <a:avLst/>
          </a:prstGeom>
        </p:spPr>
        <p:txBody>
          <a:bodyPr lIns="0" tIns="0" rIns="0" bIns="0" rtlCol="0" anchor="t">
            <a:spAutoFit/>
          </a:bodyPr>
          <a:lstStyle/>
          <a:p>
            <a:pPr defTabSz="293431">
              <a:lnSpc>
                <a:spcPts val="1415"/>
              </a:lnSpc>
              <a:defRPr/>
            </a:pPr>
            <a:r>
              <a:rPr lang="da-DK" sz="1400" b="1">
                <a:solidFill>
                  <a:srgbClr val="377EC0"/>
                </a:solidFill>
                <a:latin typeface="Avenir Next"/>
                <a:ea typeface="Avenir Next Thai Modern Ultra-Bold"/>
                <a:cs typeface="Avenir Next Thai Modern Ultra-Bold"/>
              </a:rPr>
              <a:t>VÆR OPMÆRKSOM PÅ … </a:t>
            </a:r>
            <a:endParaRPr lang="da-DK" sz="1400" b="1" i="0" strike="noStrike" kern="1200" cap="none" spc="0" normalizeH="0" baseline="0" noProof="0">
              <a:ln>
                <a:noFill/>
              </a:ln>
              <a:solidFill>
                <a:srgbClr val="377EC0"/>
              </a:solidFill>
              <a:effectLst/>
              <a:uLnTx/>
              <a:uFillTx/>
              <a:latin typeface="Avenir Next" panose="020B0503020202020204" pitchFamily="34" charset="0"/>
              <a:ea typeface="Avenir Next Thai Modern Ultra-Bold"/>
              <a:cs typeface="Avenir Next Thai Modern Ultra-Bold"/>
            </a:endParaRPr>
          </a:p>
        </p:txBody>
      </p:sp>
      <p:sp>
        <p:nvSpPr>
          <p:cNvPr id="16" name="TextBox 24">
            <a:extLst>
              <a:ext uri="{FF2B5EF4-FFF2-40B4-BE49-F238E27FC236}">
                <a16:creationId xmlns:a16="http://schemas.microsoft.com/office/drawing/2014/main" id="{44ED1980-33E9-3F82-6C0C-31D3CCFE5195}"/>
              </a:ext>
            </a:extLst>
          </p:cNvPr>
          <p:cNvSpPr txBox="1"/>
          <p:nvPr/>
        </p:nvSpPr>
        <p:spPr>
          <a:xfrm>
            <a:off x="7095733" y="4021525"/>
            <a:ext cx="4711954" cy="2585323"/>
          </a:xfrm>
          <a:prstGeom prst="rect">
            <a:avLst/>
          </a:prstGeom>
        </p:spPr>
        <p:txBody>
          <a:bodyPr wrap="square" lIns="0" tIns="0" rIns="0" bIns="0" rtlCol="0" anchor="t">
            <a:spAutoFit/>
          </a:bodyPr>
          <a:lstStyle/>
          <a:p>
            <a:pPr marL="171450" indent="-171450" defTabSz="293431">
              <a:buFont typeface="Arial" panose="020B0604020202020204" pitchFamily="34" charset="0"/>
              <a:buChar char="•"/>
              <a:defRPr/>
            </a:pPr>
            <a:r>
              <a:rPr lang="da-DK" sz="1400" spc="12">
                <a:ea typeface="+mn-lt"/>
                <a:cs typeface="+mn-lt"/>
              </a:rPr>
              <a:t>At tydeliggøre reglerne for at bruge AI inden for GDPR-lovgivningens rammer. </a:t>
            </a:r>
            <a:br>
              <a:rPr lang="da-DK" sz="1400" spc="12">
                <a:ea typeface="+mn-lt"/>
                <a:cs typeface="+mn-lt"/>
              </a:rPr>
            </a:br>
            <a:endParaRPr lang="da-DK" sz="1400" spc="12">
              <a:ea typeface="+mn-lt"/>
              <a:cs typeface="+mn-lt"/>
            </a:endParaRPr>
          </a:p>
          <a:p>
            <a:pPr marL="171450" indent="-171450" defTabSz="293431">
              <a:buFont typeface="Arial" panose="020B0604020202020204" pitchFamily="34" charset="0"/>
              <a:buChar char="•"/>
              <a:defRPr/>
            </a:pPr>
            <a:r>
              <a:rPr lang="da-DK" sz="1400" spc="12">
                <a:ea typeface="+mn-lt"/>
                <a:cs typeface="+mn-lt"/>
              </a:rPr>
              <a:t>At afstemme forventninger </a:t>
            </a:r>
            <a:r>
              <a:rPr lang="da-DK" sz="1400" spc="12">
                <a:ea typeface="+mn-lt"/>
                <a:cs typeface="+mn-lt"/>
                <a:sym typeface="Avenir Next Thai Modern"/>
              </a:rPr>
              <a:t>med forældrene om brugen </a:t>
            </a:r>
            <a:r>
              <a:rPr kumimoji="0" lang="da-DK" sz="1400" b="0" i="0" u="none" strike="noStrike" kern="1200" cap="none" spc="12" normalizeH="0" baseline="0" noProof="0">
                <a:ln>
                  <a:noFill/>
                </a:ln>
                <a:effectLst/>
                <a:uLnTx/>
                <a:uFillTx/>
                <a:ea typeface="+mn-lt"/>
                <a:cs typeface="+mn-lt"/>
                <a:sym typeface="Avenir Next Thai Modern"/>
              </a:rPr>
              <a:t>af </a:t>
            </a:r>
            <a:r>
              <a:rPr lang="da-DK" sz="1400" spc="12">
                <a:ea typeface="+mn-lt"/>
                <a:cs typeface="+mn-lt"/>
                <a:sym typeface="Avenir Next Thai Modern"/>
              </a:rPr>
              <a:t>AI</a:t>
            </a:r>
            <a:r>
              <a:rPr kumimoji="0" lang="da-DK" sz="1400" b="0" i="0" u="none" strike="noStrike" kern="1200" cap="none" spc="12" normalizeH="0" baseline="0" noProof="0">
                <a:ln>
                  <a:noFill/>
                </a:ln>
                <a:effectLst/>
                <a:uLnTx/>
                <a:uFillTx/>
                <a:ea typeface="+mn-lt"/>
                <a:cs typeface="+mn-lt"/>
                <a:sym typeface="Avenir Next Thai Modern"/>
              </a:rPr>
              <a:t>, og </a:t>
            </a:r>
            <a:r>
              <a:rPr lang="da-DK" sz="1400" spc="12">
                <a:ea typeface="+mn-lt"/>
                <a:cs typeface="+mn-lt"/>
                <a:sym typeface="Avenir Next Thai Modern"/>
              </a:rPr>
              <a:t>hvad det betyder </a:t>
            </a:r>
            <a:r>
              <a:rPr kumimoji="0" lang="da-DK" sz="1400" b="0" i="0" u="none" strike="noStrike" kern="1200" cap="none" spc="12" normalizeH="0" baseline="0" noProof="0">
                <a:ln>
                  <a:noFill/>
                </a:ln>
                <a:effectLst/>
                <a:uLnTx/>
                <a:uFillTx/>
                <a:ea typeface="+mn-lt"/>
                <a:cs typeface="+mn-lt"/>
                <a:sym typeface="Avenir Next Thai Modern"/>
              </a:rPr>
              <a:t>for </a:t>
            </a:r>
            <a:r>
              <a:rPr lang="da-DK" sz="1400" spc="12">
                <a:ea typeface="+mn-lt"/>
                <a:cs typeface="+mn-lt"/>
                <a:sym typeface="Avenir Next Thai Modern"/>
              </a:rPr>
              <a:t>læring.</a:t>
            </a:r>
            <a:endParaRPr lang="da-DK" sz="1400"/>
          </a:p>
          <a:p>
            <a:pPr marL="171450" marR="0" lvl="0" indent="-171450" algn="l" defTabSz="293431">
              <a:lnSpc>
                <a:spcPct val="100000"/>
              </a:lnSpc>
              <a:spcBef>
                <a:spcPts val="0"/>
              </a:spcBef>
              <a:spcAft>
                <a:spcPts val="0"/>
              </a:spcAft>
              <a:buClrTx/>
              <a:buSzTx/>
              <a:buFont typeface="Arial" panose="020B0604020202020204" pitchFamily="34" charset="0"/>
              <a:buChar char="•"/>
              <a:tabLst/>
              <a:defRPr/>
            </a:pPr>
            <a:endParaRPr lang="da-DK" sz="1400" b="0" i="0" u="none" strike="noStrike" kern="1200" cap="none" spc="12" normalizeH="0" baseline="0" noProof="0">
              <a:ln>
                <a:noFill/>
              </a:ln>
              <a:effectLst/>
              <a:uLnTx/>
              <a:uFillTx/>
              <a:latin typeface="Avenir Next"/>
            </a:endParaRPr>
          </a:p>
          <a:p>
            <a:pPr marL="171450" indent="-171450" defTabSz="293431">
              <a:buFont typeface="Arial" panose="020B0604020202020204" pitchFamily="34" charset="0"/>
              <a:buChar char="•"/>
              <a:defRPr/>
            </a:pPr>
            <a:r>
              <a:rPr lang="da-DK" sz="1400" spc="12">
                <a:latin typeface="Avenir Next"/>
              </a:rPr>
              <a:t>At fastholde elevernes kreativitet og kritiske sans i forhold til falske informationer</a:t>
            </a:r>
          </a:p>
          <a:p>
            <a:pPr marL="171450" indent="-171450" defTabSz="293431">
              <a:buFont typeface="Arial" panose="020B0604020202020204" pitchFamily="34" charset="0"/>
              <a:buChar char="•"/>
              <a:defRPr/>
            </a:pPr>
            <a:endParaRPr lang="da-DK" sz="1400" spc="12">
              <a:latin typeface="Avenir Next"/>
            </a:endParaRPr>
          </a:p>
          <a:p>
            <a:pPr marL="171450" indent="-171450" defTabSz="293431">
              <a:buFont typeface="Arial" panose="020B0604020202020204" pitchFamily="34" charset="0"/>
              <a:buChar char="•"/>
              <a:defRPr/>
            </a:pPr>
            <a:r>
              <a:rPr lang="da-DK" sz="1400" spc="12">
                <a:latin typeface="Avenir Next"/>
              </a:rPr>
              <a:t>At tale åbent om risikoen for, at elever bruger AI til at springe over, hvor gærdet er lavest.  </a:t>
            </a:r>
          </a:p>
          <a:p>
            <a:pPr marL="171450" indent="-171450" defTabSz="293431">
              <a:buFont typeface="Arial" panose="020B0604020202020204" pitchFamily="34" charset="0"/>
              <a:buChar char="•"/>
              <a:defRPr/>
            </a:pPr>
            <a:endParaRPr lang="da-DK" sz="1400" spc="12">
              <a:latin typeface="Avenir Next"/>
            </a:endParaRPr>
          </a:p>
        </p:txBody>
      </p:sp>
      <p:sp>
        <p:nvSpPr>
          <p:cNvPr id="33" name="Rektangel 32">
            <a:extLst>
              <a:ext uri="{FF2B5EF4-FFF2-40B4-BE49-F238E27FC236}">
                <a16:creationId xmlns:a16="http://schemas.microsoft.com/office/drawing/2014/main" id="{1400A6D8-6DD2-57D2-7186-33428C28718A}"/>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solidFill>
            <a:srgbClr val="D6E5F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EC0"/>
                </a:solidFill>
              </a:rPr>
              <a:t>Folkeskole</a:t>
            </a:r>
            <a:endParaRPr lang="da-DK" sz="1200">
              <a:solidFill>
                <a:srgbClr val="377EC0"/>
              </a:solidFill>
            </a:endParaRPr>
          </a:p>
        </p:txBody>
      </p:sp>
      <p:sp>
        <p:nvSpPr>
          <p:cNvPr id="3" name="Pladsholder til indhold 1">
            <a:extLst>
              <a:ext uri="{FF2B5EF4-FFF2-40B4-BE49-F238E27FC236}">
                <a16:creationId xmlns:a16="http://schemas.microsoft.com/office/drawing/2014/main" id="{A7AC6D5F-ECA3-A3C3-9419-96585CE33D9D}"/>
              </a:ext>
              <a:ext uri="{C183D7F6-B498-43B3-948B-1728B52AA6E4}">
                <adec:decorative xmlns:adec="http://schemas.microsoft.com/office/drawing/2017/decorative" val="1"/>
              </a:ext>
            </a:extLst>
          </p:cNvPr>
          <p:cNvSpPr txBox="1">
            <a:spLocks/>
          </p:cNvSpPr>
          <p:nvPr/>
        </p:nvSpPr>
        <p:spPr>
          <a:xfrm>
            <a:off x="11702916" y="6591300"/>
            <a:ext cx="499204" cy="2667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54</a:t>
            </a:fld>
            <a:endParaRPr lang="da-DK" sz="1200"/>
          </a:p>
        </p:txBody>
      </p:sp>
      <p:sp>
        <p:nvSpPr>
          <p:cNvPr id="4" name="Rektangel 3">
            <a:extLst>
              <a:ext uri="{FF2B5EF4-FFF2-40B4-BE49-F238E27FC236}">
                <a16:creationId xmlns:a16="http://schemas.microsoft.com/office/drawing/2014/main" id="{8B9B92E6-05B2-076D-F19E-1ECF740C8821}"/>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377EC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9" name="Rektangel 8">
            <a:extLst>
              <a:ext uri="{FF2B5EF4-FFF2-40B4-BE49-F238E27FC236}">
                <a16:creationId xmlns:a16="http://schemas.microsoft.com/office/drawing/2014/main" id="{B56AAB32-7F35-AC06-7B56-D7BABA5EEBF7}"/>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0" name="Rektangel 9">
            <a:extLst>
              <a:ext uri="{FF2B5EF4-FFF2-40B4-BE49-F238E27FC236}">
                <a16:creationId xmlns:a16="http://schemas.microsoft.com/office/drawing/2014/main" id="{2AFF3779-9702-8377-BC5F-FC9A1C4B6965}"/>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1" name="Rektangel 10">
            <a:extLst>
              <a:ext uri="{FF2B5EF4-FFF2-40B4-BE49-F238E27FC236}">
                <a16:creationId xmlns:a16="http://schemas.microsoft.com/office/drawing/2014/main" id="{EAAED3D8-E43D-BEF1-1952-A8AD96D23742}"/>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2" name="Rektangel 11">
            <a:extLst>
              <a:ext uri="{FF2B5EF4-FFF2-40B4-BE49-F238E27FC236}">
                <a16:creationId xmlns:a16="http://schemas.microsoft.com/office/drawing/2014/main" id="{83610A9A-464B-6EFD-EB7F-9C1CA7893EDE}"/>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pic>
        <p:nvPicPr>
          <p:cNvPr id="20" name="Grafik 19">
            <a:extLst>
              <a:ext uri="{FF2B5EF4-FFF2-40B4-BE49-F238E27FC236}">
                <a16:creationId xmlns:a16="http://schemas.microsoft.com/office/drawing/2014/main" id="{116979AB-ACA8-3106-1049-38010592AD7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8566" y="3476050"/>
            <a:ext cx="669111" cy="669111"/>
          </a:xfrm>
          <a:prstGeom prst="rect">
            <a:avLst/>
          </a:prstGeom>
        </p:spPr>
      </p:pic>
    </p:spTree>
    <p:extLst>
      <p:ext uri="{BB962C8B-B14F-4D97-AF65-F5344CB8AC3E}">
        <p14:creationId xmlns:p14="http://schemas.microsoft.com/office/powerpoint/2010/main" val="35708850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5E5F2"/>
        </a:solidFill>
        <a:effectLst/>
      </p:bgPr>
    </p:bg>
    <p:spTree>
      <p:nvGrpSpPr>
        <p:cNvPr id="1" name="">
          <a:extLst>
            <a:ext uri="{FF2B5EF4-FFF2-40B4-BE49-F238E27FC236}">
              <a16:creationId xmlns:a16="http://schemas.microsoft.com/office/drawing/2014/main" id="{A96191CE-86CD-0FE8-D241-39D9086F5E9A}"/>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EBC90323-433E-08EB-36D7-568A0058AE27}"/>
              </a:ext>
            </a:extLst>
          </p:cNvPr>
          <p:cNvSpPr txBox="1">
            <a:spLocks noGrp="1"/>
          </p:cNvSpPr>
          <p:nvPr>
            <p:ph type="title" idx="4294967295"/>
          </p:nvPr>
        </p:nvSpPr>
        <p:spPr>
          <a:xfrm>
            <a:off x="345770" y="746442"/>
            <a:ext cx="1016254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93431" rtl="0" eaLnBrk="1" fontAlgn="auto" latinLnBrk="0" hangingPunct="1">
              <a:lnSpc>
                <a:spcPct val="100000"/>
              </a:lnSpc>
              <a:spcBef>
                <a:spcPct val="0"/>
              </a:spcBef>
              <a:spcAft>
                <a:spcPts val="0"/>
              </a:spcAft>
              <a:buClrTx/>
              <a:buSzTx/>
              <a:buFontTx/>
              <a:buNone/>
              <a:tabLst/>
              <a:defRPr/>
            </a:pPr>
            <a:r>
              <a:rPr kumimoji="0" lang="da-DK" sz="2800" b="1" i="0" u="none" strike="noStrike" kern="1200" cap="none" spc="0" normalizeH="0" baseline="0" noProof="0">
                <a:ln>
                  <a:noFill/>
                </a:ln>
                <a:solidFill>
                  <a:schemeClr val="tx1"/>
                </a:solidFill>
                <a:effectLst/>
                <a:uLnTx/>
                <a:uFillTx/>
                <a:latin typeface="Avenir Next"/>
                <a:ea typeface="Avenir Next Thai Modern Heavy"/>
                <a:cs typeface="Avenir Next Thai Modern Heavy"/>
                <a:sym typeface="Avenir Next Thai Modern Heavy"/>
              </a:rPr>
              <a:t>Case: AI-hjælp til bedre læringsforløb  </a:t>
            </a:r>
          </a:p>
        </p:txBody>
      </p:sp>
      <p:sp>
        <p:nvSpPr>
          <p:cNvPr id="40" name="Freeform 13">
            <a:extLst>
              <a:ext uri="{FF2B5EF4-FFF2-40B4-BE49-F238E27FC236}">
                <a16:creationId xmlns:a16="http://schemas.microsoft.com/office/drawing/2014/main" id="{4429930D-04EE-28A1-2E67-FFDC2A1F1434}"/>
              </a:ext>
            </a:extLst>
          </p:cNvPr>
          <p:cNvSpPr/>
          <p:nvPr/>
        </p:nvSpPr>
        <p:spPr>
          <a:xfrm>
            <a:off x="2681452" y="873992"/>
            <a:ext cx="9239539" cy="186261"/>
          </a:xfrm>
          <a:custGeom>
            <a:avLst/>
            <a:gdLst/>
            <a:ahLst/>
            <a:cxnLst/>
            <a:rect l="l" t="t" r="r" b="b"/>
            <a:pathLst>
              <a:path w="1341367" h="1180753">
                <a:moveTo>
                  <a:pt x="17830" y="0"/>
                </a:moveTo>
                <a:lnTo>
                  <a:pt x="1323537" y="0"/>
                </a:lnTo>
                <a:cubicBezTo>
                  <a:pt x="1333384" y="0"/>
                  <a:pt x="1341367" y="7983"/>
                  <a:pt x="1341367" y="17830"/>
                </a:cubicBezTo>
                <a:lnTo>
                  <a:pt x="1341367" y="1162923"/>
                </a:lnTo>
                <a:cubicBezTo>
                  <a:pt x="1341367" y="1167652"/>
                  <a:pt x="1339488" y="1172187"/>
                  <a:pt x="1336145" y="1175531"/>
                </a:cubicBezTo>
                <a:cubicBezTo>
                  <a:pt x="1332801" y="1178875"/>
                  <a:pt x="1328266" y="1180753"/>
                  <a:pt x="1323537" y="1180753"/>
                </a:cubicBezTo>
                <a:lnTo>
                  <a:pt x="17830" y="1180753"/>
                </a:lnTo>
                <a:cubicBezTo>
                  <a:pt x="7983" y="1180753"/>
                  <a:pt x="0" y="1172771"/>
                  <a:pt x="0" y="1162923"/>
                </a:cubicBezTo>
                <a:lnTo>
                  <a:pt x="0" y="17830"/>
                </a:lnTo>
                <a:cubicBezTo>
                  <a:pt x="0" y="7983"/>
                  <a:pt x="7983" y="0"/>
                  <a:pt x="17830" y="0"/>
                </a:cubicBezTo>
                <a:close/>
              </a:path>
            </a:pathLst>
          </a:custGeom>
          <a:noFill/>
          <a:ln w="38100" cap="sq">
            <a:noFill/>
            <a:prstDash val="solid"/>
            <a:miter/>
          </a:ln>
        </p:spPr>
        <p:txBody>
          <a:bodyPr lIns="91440" tIns="45720" rIns="91440" bIns="45720" anchor="ctr"/>
          <a:lstStyle/>
          <a:p>
            <a:pPr lvl="0" algn="r" defTabSz="293431">
              <a:defRPr/>
            </a:pPr>
            <a:r>
              <a:rPr lang="da-DK" sz="1400"/>
              <a:t>Viborg Kommune</a:t>
            </a:r>
            <a:endParaRPr lang="da-DK" sz="1400" b="0" i="0" u="none" strike="noStrike" kern="1200" cap="none" spc="0" normalizeH="0" baseline="0" noProof="0">
              <a:ln>
                <a:noFill/>
              </a:ln>
              <a:effectLst/>
              <a:uLnTx/>
              <a:uFillTx/>
              <a:latin typeface="Avenir Next"/>
            </a:endParaRPr>
          </a:p>
        </p:txBody>
      </p:sp>
      <p:sp>
        <p:nvSpPr>
          <p:cNvPr id="5" name="TextBox 24">
            <a:extLst>
              <a:ext uri="{FF2B5EF4-FFF2-40B4-BE49-F238E27FC236}">
                <a16:creationId xmlns:a16="http://schemas.microsoft.com/office/drawing/2014/main" id="{B7DFF644-D44A-9BCF-5857-A9C22E48F956}"/>
              </a:ext>
            </a:extLst>
          </p:cNvPr>
          <p:cNvSpPr txBox="1"/>
          <p:nvPr/>
        </p:nvSpPr>
        <p:spPr>
          <a:xfrm>
            <a:off x="415954" y="1545443"/>
            <a:ext cx="5261103" cy="1723549"/>
          </a:xfrm>
          <a:prstGeom prst="rect">
            <a:avLst/>
          </a:prstGeom>
        </p:spPr>
        <p:txBody>
          <a:bodyPr wrap="square" lIns="0" tIns="0" rIns="0" bIns="0" rtlCol="0" anchor="t">
            <a:spAutoFit/>
          </a:bodyPr>
          <a:lstStyle/>
          <a:p>
            <a:pPr defTabSz="293431">
              <a:defRPr/>
            </a:pPr>
            <a:r>
              <a:rPr lang="da-DK" sz="1600" spc="12">
                <a:ea typeface="Avenir Next Thai Modern"/>
                <a:cs typeface="Avenir Next Thai Modern"/>
                <a:sym typeface="Avenir Next Thai Modern"/>
              </a:rPr>
              <a:t>Viborg Kommunes skoleområde anvender læringsplatformen</a:t>
            </a:r>
            <a:r>
              <a:rPr lang="da-DK" sz="1600" spc="12">
                <a:sym typeface="Avenir Next Thai Modern"/>
              </a:rPr>
              <a:t> </a:t>
            </a:r>
            <a:r>
              <a:rPr lang="da-DK" sz="1600" spc="12" err="1">
                <a:sym typeface="Avenir Next Thai Modern"/>
              </a:rPr>
              <a:t>Meebook</a:t>
            </a:r>
            <a:r>
              <a:rPr lang="da-DK" sz="1600" spc="12">
                <a:sym typeface="Avenir Next Thai Modern"/>
              </a:rPr>
              <a:t> med en integreret AI-løsning: Forløbsbyggeren.</a:t>
            </a:r>
            <a:endParaRPr lang="da-DK" sz="1600" spc="12"/>
          </a:p>
          <a:p>
            <a:pPr defTabSz="293431">
              <a:defRPr/>
            </a:pPr>
            <a:endParaRPr lang="da-DK" sz="1600" spc="12">
              <a:latin typeface="Avenir Next"/>
            </a:endParaRPr>
          </a:p>
          <a:p>
            <a:pPr defTabSz="293431">
              <a:defRPr/>
            </a:pPr>
            <a:r>
              <a:rPr lang="da-DK" sz="1600" spc="12">
                <a:latin typeface="Avenir Next"/>
              </a:rPr>
              <a:t>Formålet har været at give lærerne inspiration til fagligt indhold og aktivitetsformer, som de kan tilpasse og anvende.</a:t>
            </a:r>
            <a:endParaRPr lang="da-DK" sz="1600"/>
          </a:p>
        </p:txBody>
      </p:sp>
      <p:sp>
        <p:nvSpPr>
          <p:cNvPr id="2" name="TextBox 28">
            <a:extLst>
              <a:ext uri="{FF2B5EF4-FFF2-40B4-BE49-F238E27FC236}">
                <a16:creationId xmlns:a16="http://schemas.microsoft.com/office/drawing/2014/main" id="{808D1DBD-A228-7A35-6B14-53AEB6300C93}"/>
              </a:ext>
            </a:extLst>
          </p:cNvPr>
          <p:cNvSpPr txBox="1"/>
          <p:nvPr/>
        </p:nvSpPr>
        <p:spPr>
          <a:xfrm>
            <a:off x="347171" y="3438476"/>
            <a:ext cx="5664568" cy="188513"/>
          </a:xfrm>
          <a:prstGeom prst="rect">
            <a:avLst/>
          </a:prstGeom>
        </p:spPr>
        <p:txBody>
          <a:bodyPr wrap="square" lIns="0" tIns="0" rIns="0" bIns="0" rtlCol="0" anchor="t">
            <a:spAutoFit/>
          </a:bodyPr>
          <a:lstStyle/>
          <a:p>
            <a:pPr marL="0" marR="0" lvl="0" indent="0" algn="l" defTabSz="293431" rtl="0" eaLnBrk="1" fontAlgn="auto" latinLnBrk="0" hangingPunct="1">
              <a:lnSpc>
                <a:spcPts val="1415"/>
              </a:lnSpc>
              <a:spcBef>
                <a:spcPts val="0"/>
              </a:spcBef>
              <a:spcAft>
                <a:spcPts val="0"/>
              </a:spcAft>
              <a:buClrTx/>
              <a:buSzTx/>
              <a:buFontTx/>
              <a:buNone/>
              <a:tabLst/>
              <a:defRPr/>
            </a:pPr>
            <a:r>
              <a:rPr kumimoji="0" lang="da-DK" sz="1400" b="1" i="0" strike="noStrike" kern="1200" cap="none" spc="0" normalizeH="0" baseline="0" noProof="0">
                <a:ln>
                  <a:noFill/>
                </a:ln>
                <a:solidFill>
                  <a:srgbClr val="377EC0"/>
                </a:solidFill>
                <a:effectLst/>
                <a:uLnTx/>
                <a:uFillTx/>
                <a:latin typeface="Avenir Next" panose="020B0503020202020204" pitchFamily="34" charset="0"/>
                <a:ea typeface="Avenir Next Thai Modern Ultra-Bold"/>
                <a:cs typeface="Avenir Next Thai Modern Ultra-Bold"/>
                <a:sym typeface="Avenir Next Thai Modern Ultra-Bold"/>
              </a:rPr>
              <a:t>LØSNING</a:t>
            </a:r>
          </a:p>
        </p:txBody>
      </p:sp>
      <p:sp>
        <p:nvSpPr>
          <p:cNvPr id="24" name="TextBox 24">
            <a:extLst>
              <a:ext uri="{FF2B5EF4-FFF2-40B4-BE49-F238E27FC236}">
                <a16:creationId xmlns:a16="http://schemas.microsoft.com/office/drawing/2014/main" id="{275E0A6D-F9D6-D30C-D848-51D3AC4B9BD3}"/>
              </a:ext>
            </a:extLst>
          </p:cNvPr>
          <p:cNvSpPr txBox="1"/>
          <p:nvPr/>
        </p:nvSpPr>
        <p:spPr>
          <a:xfrm>
            <a:off x="345770" y="3779211"/>
            <a:ext cx="5261103" cy="1723549"/>
          </a:xfrm>
          <a:prstGeom prst="rect">
            <a:avLst/>
          </a:prstGeom>
        </p:spPr>
        <p:txBody>
          <a:bodyPr wrap="square" lIns="0" tIns="0" rIns="0" bIns="0" rtlCol="0" anchor="t">
            <a:spAutoFit/>
          </a:bodyPr>
          <a:lstStyle/>
          <a:p>
            <a:pPr marL="171450" indent="-171450" defTabSz="293431">
              <a:buFont typeface="Arial" panose="020B0604020202020204" pitchFamily="34" charset="0"/>
              <a:buChar char="•"/>
              <a:defRPr/>
            </a:pPr>
            <a:r>
              <a:rPr lang="da-DK" sz="1400" spc="12">
                <a:latin typeface="Avenir Next"/>
              </a:rPr>
              <a:t>Løsningen er et forberedelsesværktøj, der kan hjælpe lærere og pædagoger med at planlægge forløb. Lærerne kan søge på et konkret temaforløb for et klassetrin i forhold til antal timer og niveau, som besvares med forslag, links og artikler. </a:t>
            </a:r>
          </a:p>
          <a:p>
            <a:pPr marL="171450" indent="-171450" defTabSz="293431">
              <a:buFont typeface="Arial" panose="020B0604020202020204" pitchFamily="34" charset="0"/>
              <a:buChar char="•"/>
              <a:defRPr/>
            </a:pPr>
            <a:endParaRPr lang="da-DK" sz="1400" spc="12">
              <a:latin typeface="Avenir Next"/>
            </a:endParaRPr>
          </a:p>
          <a:p>
            <a:pPr marL="171450" indent="-171450" defTabSz="293431">
              <a:buFont typeface="Arial" panose="020B0604020202020204" pitchFamily="34" charset="0"/>
              <a:buChar char="•"/>
              <a:defRPr/>
            </a:pPr>
            <a:r>
              <a:rPr lang="da-DK" sz="1400" spc="12">
                <a:latin typeface="Avenir Next"/>
              </a:rPr>
              <a:t>Forslagene kan være rettet mod forløbets opbygning, faglige indhold, skriftlige opgaver eller aktivitetsformater til undervisningen.</a:t>
            </a:r>
          </a:p>
        </p:txBody>
      </p:sp>
      <p:sp>
        <p:nvSpPr>
          <p:cNvPr id="44" name="Freeform 25">
            <a:extLst>
              <a:ext uri="{FF2B5EF4-FFF2-40B4-BE49-F238E27FC236}">
                <a16:creationId xmlns:a16="http://schemas.microsoft.com/office/drawing/2014/main" id="{E21B9AD2-B52A-F086-8621-017253AE4318}"/>
              </a:ext>
              <a:ext uri="{C183D7F6-B498-43B3-948B-1728B52AA6E4}">
                <adec:decorative xmlns:adec="http://schemas.microsoft.com/office/drawing/2017/decorative" val="1"/>
              </a:ext>
            </a:extLst>
          </p:cNvPr>
          <p:cNvSpPr/>
          <p:nvPr/>
        </p:nvSpPr>
        <p:spPr>
          <a:xfrm rot="2426695">
            <a:off x="5725542" y="4030563"/>
            <a:ext cx="584276" cy="581088"/>
          </a:xfrm>
          <a:custGeom>
            <a:avLst/>
            <a:gdLst/>
            <a:ahLst/>
            <a:cxnLst/>
            <a:rect l="l" t="t" r="r" b="b"/>
            <a:pathLst>
              <a:path w="1820992" h="1811059">
                <a:moveTo>
                  <a:pt x="0" y="0"/>
                </a:moveTo>
                <a:lnTo>
                  <a:pt x="1820992" y="0"/>
                </a:lnTo>
                <a:lnTo>
                  <a:pt x="1820992" y="1811059"/>
                </a:lnTo>
                <a:lnTo>
                  <a:pt x="0" y="18110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nvGrpSpPr>
          <p:cNvPr id="30" name="Group 5">
            <a:extLst>
              <a:ext uri="{FF2B5EF4-FFF2-40B4-BE49-F238E27FC236}">
                <a16:creationId xmlns:a16="http://schemas.microsoft.com/office/drawing/2014/main" id="{91220BD7-5FA4-1D4E-50BC-74218666CB51}"/>
              </a:ext>
              <a:ext uri="{C183D7F6-B498-43B3-948B-1728B52AA6E4}">
                <adec:decorative xmlns:adec="http://schemas.microsoft.com/office/drawing/2017/decorative" val="1"/>
              </a:ext>
            </a:extLst>
          </p:cNvPr>
          <p:cNvGrpSpPr/>
          <p:nvPr/>
        </p:nvGrpSpPr>
        <p:grpSpPr>
          <a:xfrm>
            <a:off x="6934322" y="3571623"/>
            <a:ext cx="4998821" cy="2862362"/>
            <a:chOff x="0" y="-19050"/>
            <a:chExt cx="1341367" cy="969066"/>
          </a:xfrm>
        </p:grpSpPr>
        <p:sp>
          <p:nvSpPr>
            <p:cNvPr id="32" name="Freeform 6">
              <a:extLst>
                <a:ext uri="{FF2B5EF4-FFF2-40B4-BE49-F238E27FC236}">
                  <a16:creationId xmlns:a16="http://schemas.microsoft.com/office/drawing/2014/main" id="{6C2CA5DA-6414-E8B3-2DA2-8A53CC675F85}"/>
                </a:ext>
              </a:extLst>
            </p:cNvPr>
            <p:cNvSpPr/>
            <p:nvPr/>
          </p:nvSpPr>
          <p:spPr>
            <a:xfrm>
              <a:off x="0" y="0"/>
              <a:ext cx="1341367" cy="950016"/>
            </a:xfrm>
            <a:custGeom>
              <a:avLst/>
              <a:gdLst/>
              <a:ahLst/>
              <a:cxnLst/>
              <a:rect l="l" t="t" r="r" b="b"/>
              <a:pathLst>
                <a:path w="1341367" h="950016">
                  <a:moveTo>
                    <a:pt x="17830" y="0"/>
                  </a:moveTo>
                  <a:lnTo>
                    <a:pt x="1323537" y="0"/>
                  </a:lnTo>
                  <a:cubicBezTo>
                    <a:pt x="1333384" y="0"/>
                    <a:pt x="1341367" y="7983"/>
                    <a:pt x="1341367" y="17830"/>
                  </a:cubicBezTo>
                  <a:lnTo>
                    <a:pt x="1341367" y="932185"/>
                  </a:lnTo>
                  <a:cubicBezTo>
                    <a:pt x="1341367" y="942033"/>
                    <a:pt x="1333384" y="950016"/>
                    <a:pt x="1323537" y="950016"/>
                  </a:cubicBezTo>
                  <a:lnTo>
                    <a:pt x="17830" y="950016"/>
                  </a:lnTo>
                  <a:cubicBezTo>
                    <a:pt x="7983" y="950016"/>
                    <a:pt x="0" y="942033"/>
                    <a:pt x="0" y="932185"/>
                  </a:cubicBezTo>
                  <a:lnTo>
                    <a:pt x="0" y="17830"/>
                  </a:lnTo>
                  <a:cubicBezTo>
                    <a:pt x="0" y="7983"/>
                    <a:pt x="7983" y="0"/>
                    <a:pt x="17830" y="0"/>
                  </a:cubicBezTo>
                  <a:close/>
                </a:path>
              </a:pathLst>
            </a:custGeom>
            <a:solidFill>
              <a:schemeClr val="bg1"/>
            </a:solidFill>
            <a:ln w="38100" cap="sq">
              <a:noFill/>
              <a:prstDash val="solid"/>
              <a:miter/>
            </a:ln>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34" name="TextBox 7">
              <a:extLst>
                <a:ext uri="{FF2B5EF4-FFF2-40B4-BE49-F238E27FC236}">
                  <a16:creationId xmlns:a16="http://schemas.microsoft.com/office/drawing/2014/main" id="{1885E29F-7075-0896-B0B3-5DB73C5042CA}"/>
                </a:ext>
              </a:extLst>
            </p:cNvPr>
            <p:cNvSpPr txBox="1"/>
            <p:nvPr/>
          </p:nvSpPr>
          <p:spPr>
            <a:xfrm>
              <a:off x="0" y="-19050"/>
              <a:ext cx="1341367" cy="969066"/>
            </a:xfrm>
            <a:prstGeom prst="rect">
              <a:avLst/>
            </a:prstGeom>
          </p:spPr>
          <p:txBody>
            <a:bodyPr lIns="9401" tIns="9401" rIns="9401" bIns="9401" rtlCol="0" anchor="ctr"/>
            <a:lstStyle/>
            <a:p>
              <a:pPr marL="0" marR="0" lvl="0" indent="0" algn="ctr" defTabSz="293431" rtl="0" eaLnBrk="1" fontAlgn="auto" latinLnBrk="0" hangingPunct="1">
                <a:lnSpc>
                  <a:spcPts val="278"/>
                </a:lnSpc>
                <a:spcBef>
                  <a:spcPct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grpSp>
        <p:nvGrpSpPr>
          <p:cNvPr id="18" name="Group 5">
            <a:extLst>
              <a:ext uri="{FF2B5EF4-FFF2-40B4-BE49-F238E27FC236}">
                <a16:creationId xmlns:a16="http://schemas.microsoft.com/office/drawing/2014/main" id="{83AE0B8F-92FE-6299-ADAC-CD966E1E4F31}"/>
              </a:ext>
              <a:ext uri="{C183D7F6-B498-43B3-948B-1728B52AA6E4}">
                <adec:decorative xmlns:adec="http://schemas.microsoft.com/office/drawing/2017/decorative" val="1"/>
              </a:ext>
            </a:extLst>
          </p:cNvPr>
          <p:cNvGrpSpPr/>
          <p:nvPr/>
        </p:nvGrpSpPr>
        <p:grpSpPr>
          <a:xfrm>
            <a:off x="6908800" y="1507154"/>
            <a:ext cx="5037858" cy="2030680"/>
            <a:chOff x="0" y="-19050"/>
            <a:chExt cx="1348197" cy="1010321"/>
          </a:xfrm>
        </p:grpSpPr>
        <p:sp>
          <p:nvSpPr>
            <p:cNvPr id="21" name="Freeform 6">
              <a:extLst>
                <a:ext uri="{FF2B5EF4-FFF2-40B4-BE49-F238E27FC236}">
                  <a16:creationId xmlns:a16="http://schemas.microsoft.com/office/drawing/2014/main" id="{280FA4C7-DB5C-C3A8-C6FD-D5E06D9C678D}"/>
                </a:ext>
              </a:extLst>
            </p:cNvPr>
            <p:cNvSpPr/>
            <p:nvPr/>
          </p:nvSpPr>
          <p:spPr>
            <a:xfrm>
              <a:off x="6830" y="0"/>
              <a:ext cx="1341367" cy="991271"/>
            </a:xfrm>
            <a:custGeom>
              <a:avLst/>
              <a:gdLst/>
              <a:ahLst/>
              <a:cxnLst/>
              <a:rect l="l" t="t" r="r" b="b"/>
              <a:pathLst>
                <a:path w="1341367" h="950016">
                  <a:moveTo>
                    <a:pt x="17830" y="0"/>
                  </a:moveTo>
                  <a:lnTo>
                    <a:pt x="1323537" y="0"/>
                  </a:lnTo>
                  <a:cubicBezTo>
                    <a:pt x="1333384" y="0"/>
                    <a:pt x="1341367" y="7983"/>
                    <a:pt x="1341367" y="17830"/>
                  </a:cubicBezTo>
                  <a:lnTo>
                    <a:pt x="1341367" y="932185"/>
                  </a:lnTo>
                  <a:cubicBezTo>
                    <a:pt x="1341367" y="942033"/>
                    <a:pt x="1333384" y="950016"/>
                    <a:pt x="1323537" y="950016"/>
                  </a:cubicBezTo>
                  <a:lnTo>
                    <a:pt x="17830" y="950016"/>
                  </a:lnTo>
                  <a:cubicBezTo>
                    <a:pt x="7983" y="950016"/>
                    <a:pt x="0" y="942033"/>
                    <a:pt x="0" y="932185"/>
                  </a:cubicBezTo>
                  <a:lnTo>
                    <a:pt x="0" y="17830"/>
                  </a:lnTo>
                  <a:cubicBezTo>
                    <a:pt x="0" y="7983"/>
                    <a:pt x="7983" y="0"/>
                    <a:pt x="17830" y="0"/>
                  </a:cubicBezTo>
                  <a:close/>
                </a:path>
              </a:pathLst>
            </a:custGeom>
            <a:solidFill>
              <a:schemeClr val="bg1"/>
            </a:solidFill>
            <a:ln w="38100" cap="sq">
              <a:noFill/>
              <a:prstDash val="solid"/>
              <a:miter/>
            </a:ln>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22" name="TextBox 7">
              <a:extLst>
                <a:ext uri="{FF2B5EF4-FFF2-40B4-BE49-F238E27FC236}">
                  <a16:creationId xmlns:a16="http://schemas.microsoft.com/office/drawing/2014/main" id="{60D852A9-68CD-3FE4-247D-B17D800D0351}"/>
                </a:ext>
              </a:extLst>
            </p:cNvPr>
            <p:cNvSpPr txBox="1"/>
            <p:nvPr/>
          </p:nvSpPr>
          <p:spPr>
            <a:xfrm>
              <a:off x="0" y="-19050"/>
              <a:ext cx="1341367" cy="969066"/>
            </a:xfrm>
            <a:prstGeom prst="rect">
              <a:avLst/>
            </a:prstGeom>
          </p:spPr>
          <p:txBody>
            <a:bodyPr lIns="9401" tIns="9401" rIns="9401" bIns="9401" rtlCol="0" anchor="ctr"/>
            <a:lstStyle/>
            <a:p>
              <a:pPr marL="0" marR="0" lvl="0" indent="0" algn="ctr" defTabSz="293431" rtl="0" eaLnBrk="1" fontAlgn="auto" latinLnBrk="0" hangingPunct="1">
                <a:lnSpc>
                  <a:spcPts val="278"/>
                </a:lnSpc>
                <a:spcBef>
                  <a:spcPct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sp>
        <p:nvSpPr>
          <p:cNvPr id="26" name="TextBox 31">
            <a:extLst>
              <a:ext uri="{FF2B5EF4-FFF2-40B4-BE49-F238E27FC236}">
                <a16:creationId xmlns:a16="http://schemas.microsoft.com/office/drawing/2014/main" id="{EA529942-8A95-0A1F-4A6E-C79C1FD8FD32}"/>
              </a:ext>
            </a:extLst>
          </p:cNvPr>
          <p:cNvSpPr txBox="1"/>
          <p:nvPr/>
        </p:nvSpPr>
        <p:spPr>
          <a:xfrm>
            <a:off x="7087267" y="1672417"/>
            <a:ext cx="2761711" cy="188513"/>
          </a:xfrm>
          <a:prstGeom prst="rect">
            <a:avLst/>
          </a:prstGeom>
        </p:spPr>
        <p:txBody>
          <a:bodyPr lIns="0" tIns="0" rIns="0" bIns="0" rtlCol="0" anchor="t">
            <a:spAutoFit/>
          </a:bodyPr>
          <a:lstStyle/>
          <a:p>
            <a:pPr marL="0" marR="0" lvl="0" indent="0" algn="l" defTabSz="293431" rtl="0" eaLnBrk="1" fontAlgn="auto" latinLnBrk="0" hangingPunct="1">
              <a:lnSpc>
                <a:spcPts val="1415"/>
              </a:lnSpc>
              <a:spcBef>
                <a:spcPts val="0"/>
              </a:spcBef>
              <a:spcAft>
                <a:spcPts val="0"/>
              </a:spcAft>
              <a:buClrTx/>
              <a:buSzTx/>
              <a:buFontTx/>
              <a:buNone/>
              <a:tabLst/>
              <a:defRPr/>
            </a:pPr>
            <a:r>
              <a:rPr kumimoji="0" lang="da-DK" sz="1400" b="1" i="0" strike="noStrike" kern="1200" cap="none" spc="0" normalizeH="0" baseline="0" noProof="0">
                <a:ln>
                  <a:noFill/>
                </a:ln>
                <a:solidFill>
                  <a:srgbClr val="377EC0"/>
                </a:solidFill>
                <a:effectLst/>
                <a:uLnTx/>
                <a:uFillTx/>
                <a:latin typeface="Avenir Next" panose="020B0503020202020204" pitchFamily="34" charset="0"/>
                <a:ea typeface="Avenir Next Thai Modern Ultra-Bold"/>
                <a:cs typeface="Avenir Next Thai Modern Ultra-Bold"/>
                <a:sym typeface="Avenir Next Thai Modern Ultra-Bold"/>
              </a:rPr>
              <a:t>VÆRDI</a:t>
            </a:r>
          </a:p>
        </p:txBody>
      </p:sp>
      <p:sp>
        <p:nvSpPr>
          <p:cNvPr id="23" name="TextBox 23">
            <a:extLst>
              <a:ext uri="{FF2B5EF4-FFF2-40B4-BE49-F238E27FC236}">
                <a16:creationId xmlns:a16="http://schemas.microsoft.com/office/drawing/2014/main" id="{2C7F14D8-903B-5825-83A6-4C13C222E4C4}"/>
              </a:ext>
            </a:extLst>
          </p:cNvPr>
          <p:cNvSpPr txBox="1"/>
          <p:nvPr/>
        </p:nvSpPr>
        <p:spPr>
          <a:xfrm>
            <a:off x="6934322" y="1955403"/>
            <a:ext cx="4768594" cy="1508105"/>
          </a:xfrm>
          <a:prstGeom prst="rect">
            <a:avLst/>
          </a:prstGeom>
        </p:spPr>
        <p:txBody>
          <a:bodyPr wrap="square" lIns="0" tIns="0" rIns="0" bIns="0" rtlCol="0" anchor="t">
            <a:spAutoFit/>
          </a:bodyPr>
          <a:lstStyle/>
          <a:p>
            <a:pPr marL="295910" lvl="1" indent="-171450" defTabSz="293431">
              <a:buFont typeface="Arial"/>
              <a:buChar char="•"/>
              <a:defRPr/>
            </a:pPr>
            <a:r>
              <a:rPr lang="da-DK" sz="1400" spc="12">
                <a:latin typeface="Avenir Next"/>
                <a:ea typeface="Avenir Next Thai Modern"/>
                <a:cs typeface="Avenir Next Thai Modern"/>
                <a:sym typeface="Avenir Next Thai Modern"/>
              </a:rPr>
              <a:t>At give lærerne et kreativt værktøj til i højere grad at bruge hinandens erfaringer til at planlægge og videreudvikle gode undervisningsforløb blandt lærerne.</a:t>
            </a:r>
            <a:endParaRPr lang="da-DK" sz="1400" spc="12">
              <a:latin typeface="Avenir Next"/>
              <a:ea typeface="Avenir Next Thai Modern"/>
              <a:cs typeface="Avenir Next Thai Modern"/>
            </a:endParaRPr>
          </a:p>
          <a:p>
            <a:pPr marL="248920" lvl="1" indent="-124460" defTabSz="293431">
              <a:buFont typeface="Arial"/>
              <a:buChar char="•"/>
              <a:defRPr/>
            </a:pPr>
            <a:endParaRPr lang="da-DK" sz="1400" spc="12">
              <a:latin typeface="Avenir Next"/>
              <a:ea typeface="Avenir Next Thai Modern"/>
              <a:cs typeface="Avenir Next Thai Modern"/>
              <a:sym typeface="Avenir Next Thai Modern"/>
            </a:endParaRPr>
          </a:p>
          <a:p>
            <a:pPr marL="248920" lvl="1" indent="-124460" defTabSz="293431">
              <a:buFont typeface="Arial"/>
              <a:buChar char="•"/>
              <a:defRPr/>
            </a:pPr>
            <a:r>
              <a:rPr lang="da-DK" sz="1400" spc="12">
                <a:latin typeface="Avenir Next"/>
                <a:ea typeface="Avenir Next Thai Modern"/>
                <a:cs typeface="Avenir Next Thai Modern"/>
              </a:rPr>
              <a:t>At reducere forberedelsestiden og dermed frigøre ressourcer til pædagogisk </a:t>
            </a:r>
            <a:r>
              <a:rPr lang="da-DK" sz="1400" spc="12" err="1">
                <a:latin typeface="Avenir Next"/>
                <a:ea typeface="Avenir Next Thai Modern"/>
                <a:cs typeface="Avenir Next Thai Modern"/>
              </a:rPr>
              <a:t>relationsarbejde</a:t>
            </a:r>
            <a:r>
              <a:rPr lang="da-DK" sz="1400" spc="12">
                <a:latin typeface="Avenir Next"/>
                <a:ea typeface="Avenir Next Thai Modern"/>
                <a:cs typeface="Avenir Next Thai Modern"/>
              </a:rPr>
              <a:t>.</a:t>
            </a:r>
          </a:p>
        </p:txBody>
      </p:sp>
      <p:sp>
        <p:nvSpPr>
          <p:cNvPr id="33" name="Rektangel 32">
            <a:extLst>
              <a:ext uri="{FF2B5EF4-FFF2-40B4-BE49-F238E27FC236}">
                <a16:creationId xmlns:a16="http://schemas.microsoft.com/office/drawing/2014/main" id="{1803F14C-F5D2-835F-3DCE-FA02094E649B}"/>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solidFill>
            <a:srgbClr val="D6E5F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EC0"/>
                </a:solidFill>
              </a:rPr>
              <a:t>Folkeskole</a:t>
            </a:r>
            <a:endParaRPr lang="da-DK" sz="1200">
              <a:solidFill>
                <a:srgbClr val="377EC0"/>
              </a:solidFill>
            </a:endParaRPr>
          </a:p>
        </p:txBody>
      </p:sp>
      <p:sp>
        <p:nvSpPr>
          <p:cNvPr id="38" name="TextBox 28">
            <a:extLst>
              <a:ext uri="{FF2B5EF4-FFF2-40B4-BE49-F238E27FC236}">
                <a16:creationId xmlns:a16="http://schemas.microsoft.com/office/drawing/2014/main" id="{C6B03AB7-34B3-1659-AE42-9DF029D1C13D}"/>
              </a:ext>
            </a:extLst>
          </p:cNvPr>
          <p:cNvSpPr txBox="1"/>
          <p:nvPr/>
        </p:nvSpPr>
        <p:spPr>
          <a:xfrm>
            <a:off x="7073082" y="3779211"/>
            <a:ext cx="2761711" cy="188513"/>
          </a:xfrm>
          <a:prstGeom prst="rect">
            <a:avLst/>
          </a:prstGeom>
        </p:spPr>
        <p:txBody>
          <a:bodyPr lIns="0" tIns="0" rIns="0" bIns="0" rtlCol="0" anchor="t">
            <a:spAutoFit/>
          </a:bodyPr>
          <a:lstStyle/>
          <a:p>
            <a:pPr defTabSz="293431">
              <a:lnSpc>
                <a:spcPts val="1415"/>
              </a:lnSpc>
              <a:defRPr/>
            </a:pPr>
            <a:r>
              <a:rPr lang="da-DK" sz="1400" b="1">
                <a:solidFill>
                  <a:srgbClr val="377EC0"/>
                </a:solidFill>
                <a:latin typeface="Avenir Next"/>
                <a:ea typeface="Avenir Next Thai Modern Ultra-Bold"/>
                <a:cs typeface="Avenir Next Thai Modern Ultra-Bold"/>
              </a:rPr>
              <a:t>VÆR OPMÆRKSOM PÅ … </a:t>
            </a:r>
            <a:endParaRPr lang="da-DK" sz="1400" b="1" i="0" strike="noStrike" kern="1200" cap="none" spc="0" normalizeH="0" baseline="0" noProof="0">
              <a:ln>
                <a:noFill/>
              </a:ln>
              <a:solidFill>
                <a:srgbClr val="377EC0"/>
              </a:solidFill>
              <a:effectLst/>
              <a:uLnTx/>
              <a:uFillTx/>
              <a:latin typeface="Avenir Next" panose="020B0503020202020204" pitchFamily="34" charset="0"/>
              <a:ea typeface="Avenir Next Thai Modern Ultra-Bold"/>
              <a:cs typeface="Avenir Next Thai Modern Ultra-Bold"/>
            </a:endParaRPr>
          </a:p>
        </p:txBody>
      </p:sp>
      <p:sp>
        <p:nvSpPr>
          <p:cNvPr id="16" name="TextBox 24">
            <a:extLst>
              <a:ext uri="{FF2B5EF4-FFF2-40B4-BE49-F238E27FC236}">
                <a16:creationId xmlns:a16="http://schemas.microsoft.com/office/drawing/2014/main" id="{30E9A3F4-BA05-61A6-E5D3-2E0EAC8446D5}"/>
              </a:ext>
            </a:extLst>
          </p:cNvPr>
          <p:cNvSpPr txBox="1"/>
          <p:nvPr/>
        </p:nvSpPr>
        <p:spPr>
          <a:xfrm>
            <a:off x="7073082" y="4072695"/>
            <a:ext cx="4847909" cy="2462213"/>
          </a:xfrm>
          <a:prstGeom prst="rect">
            <a:avLst/>
          </a:prstGeom>
        </p:spPr>
        <p:txBody>
          <a:bodyPr wrap="square" lIns="0" tIns="0" rIns="0" bIns="0" rtlCol="0" anchor="t">
            <a:spAutoFit/>
          </a:bodyPr>
          <a:lstStyle/>
          <a:p>
            <a:pPr marL="171450" indent="-171450" defTabSz="293431">
              <a:buFont typeface="Arial"/>
              <a:buChar char="•"/>
              <a:defRPr/>
            </a:pPr>
            <a:r>
              <a:rPr lang="da-DK" sz="1400" spc="12">
                <a:ea typeface="+mn-lt"/>
                <a:cs typeface="+mn-lt"/>
              </a:rPr>
              <a:t>At Forløbsbyggeren ikke bliver en for hurtig og let løsning, hvor læreren ikke får sat sin egen kreativitet i spil. </a:t>
            </a:r>
          </a:p>
          <a:p>
            <a:pPr marL="171450" indent="-171450" defTabSz="293431">
              <a:buFont typeface="Arial"/>
              <a:buChar char="•"/>
              <a:defRPr/>
            </a:pPr>
            <a:endParaRPr lang="da-DK" sz="1400" spc="12">
              <a:ea typeface="+mn-lt"/>
              <a:cs typeface="+mn-lt"/>
            </a:endParaRPr>
          </a:p>
          <a:p>
            <a:pPr marL="171450" indent="-171450" defTabSz="293431">
              <a:buFont typeface="Arial"/>
              <a:buChar char="•"/>
              <a:defRPr/>
            </a:pPr>
            <a:r>
              <a:rPr lang="da-DK" sz="1400" spc="12">
                <a:ea typeface="+mn-lt"/>
                <a:cs typeface="+mn-lt"/>
              </a:rPr>
              <a:t>At det er vigtigt, at lærere og elever sammen reflekterer over brugen af AI til at forberede undervisningen.</a:t>
            </a:r>
            <a:br>
              <a:rPr lang="da-DK" sz="1400" spc="12">
                <a:ea typeface="+mn-lt"/>
                <a:cs typeface="+mn-lt"/>
              </a:rPr>
            </a:br>
            <a:endParaRPr lang="da-DK" sz="2000"/>
          </a:p>
          <a:p>
            <a:pPr marL="171450" indent="-171450" defTabSz="293431">
              <a:buFont typeface="Arial" panose="020B0604020202020204" pitchFamily="34" charset="0"/>
              <a:buChar char="•"/>
              <a:defRPr/>
            </a:pPr>
            <a:r>
              <a:rPr lang="da-DK" sz="1400" spc="12">
                <a:ea typeface="+mn-lt"/>
                <a:cs typeface="+mn-lt"/>
              </a:rPr>
              <a:t>At træne den fælles fantasi og tage kritisk stilling til AI-værktøjets styrker og begrænsninger, fx via eksperimenter og prøvehandlinger.</a:t>
            </a:r>
            <a:endParaRPr lang="da-DK" sz="1400" spc="12">
              <a:latin typeface="Avenir Next"/>
            </a:endParaRPr>
          </a:p>
          <a:p>
            <a:pPr marL="171450" indent="-171450" defTabSz="293431">
              <a:buFont typeface="Arial" panose="020B0604020202020204" pitchFamily="34" charset="0"/>
              <a:buChar char="•"/>
              <a:defRPr/>
            </a:pPr>
            <a:endParaRPr lang="da-DK" sz="1400" spc="12">
              <a:latin typeface="Avenir Next"/>
            </a:endParaRPr>
          </a:p>
        </p:txBody>
      </p:sp>
      <p:sp>
        <p:nvSpPr>
          <p:cNvPr id="3" name="Pladsholder til indhold 1">
            <a:extLst>
              <a:ext uri="{FF2B5EF4-FFF2-40B4-BE49-F238E27FC236}">
                <a16:creationId xmlns:a16="http://schemas.microsoft.com/office/drawing/2014/main" id="{F35EC2F4-B4D4-5A08-411D-113C5A639879}"/>
              </a:ext>
              <a:ext uri="{C183D7F6-B498-43B3-948B-1728B52AA6E4}">
                <adec:decorative xmlns:adec="http://schemas.microsoft.com/office/drawing/2017/decorative" val="1"/>
              </a:ext>
            </a:extLst>
          </p:cNvPr>
          <p:cNvSpPr txBox="1">
            <a:spLocks/>
          </p:cNvSpPr>
          <p:nvPr/>
        </p:nvSpPr>
        <p:spPr>
          <a:xfrm>
            <a:off x="11702916" y="6591300"/>
            <a:ext cx="499204" cy="2667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55</a:t>
            </a:fld>
            <a:endParaRPr lang="da-DK" sz="1200"/>
          </a:p>
        </p:txBody>
      </p:sp>
      <p:sp>
        <p:nvSpPr>
          <p:cNvPr id="4" name="Rektangel 3">
            <a:extLst>
              <a:ext uri="{FF2B5EF4-FFF2-40B4-BE49-F238E27FC236}">
                <a16:creationId xmlns:a16="http://schemas.microsoft.com/office/drawing/2014/main" id="{EB242F7D-D9D7-92BA-E52D-FF33CE144DD3}"/>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377EC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9" name="Rektangel 8">
            <a:extLst>
              <a:ext uri="{FF2B5EF4-FFF2-40B4-BE49-F238E27FC236}">
                <a16:creationId xmlns:a16="http://schemas.microsoft.com/office/drawing/2014/main" id="{E774C930-AACF-418E-D42F-AE4F46CCE61F}"/>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0" name="Rektangel 9">
            <a:extLst>
              <a:ext uri="{FF2B5EF4-FFF2-40B4-BE49-F238E27FC236}">
                <a16:creationId xmlns:a16="http://schemas.microsoft.com/office/drawing/2014/main" id="{579A3AB2-E585-E520-5813-CEC4B19AAF5A}"/>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1" name="Rektangel 10">
            <a:extLst>
              <a:ext uri="{FF2B5EF4-FFF2-40B4-BE49-F238E27FC236}">
                <a16:creationId xmlns:a16="http://schemas.microsoft.com/office/drawing/2014/main" id="{597102DB-EC19-232E-DA8B-96AEEF68C953}"/>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2" name="Rektangel 11">
            <a:extLst>
              <a:ext uri="{FF2B5EF4-FFF2-40B4-BE49-F238E27FC236}">
                <a16:creationId xmlns:a16="http://schemas.microsoft.com/office/drawing/2014/main" id="{6CA9D825-4F32-63F8-03CE-2C7863DE66CF}"/>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29" name="Freeform 19">
            <a:extLst>
              <a:ext uri="{FF2B5EF4-FFF2-40B4-BE49-F238E27FC236}">
                <a16:creationId xmlns:a16="http://schemas.microsoft.com/office/drawing/2014/main" id="{D81781E0-064F-EB64-0B74-C3CC593676C6}"/>
              </a:ext>
              <a:ext uri="{C183D7F6-B498-43B3-948B-1728B52AA6E4}">
                <adec:decorative xmlns:adec="http://schemas.microsoft.com/office/drawing/2017/decorative" val="1"/>
              </a:ext>
            </a:extLst>
          </p:cNvPr>
          <p:cNvSpPr/>
          <p:nvPr/>
        </p:nvSpPr>
        <p:spPr>
          <a:xfrm>
            <a:off x="11432285" y="1471288"/>
            <a:ext cx="604196" cy="507626"/>
          </a:xfrm>
          <a:custGeom>
            <a:avLst/>
            <a:gdLst/>
            <a:ahLst/>
            <a:cxnLst/>
            <a:rect l="l" t="t" r="r" b="b"/>
            <a:pathLst>
              <a:path w="1883077" h="1581785">
                <a:moveTo>
                  <a:pt x="0" y="0"/>
                </a:moveTo>
                <a:lnTo>
                  <a:pt x="1883077" y="0"/>
                </a:lnTo>
                <a:lnTo>
                  <a:pt x="1883077" y="1581784"/>
                </a:lnTo>
                <a:lnTo>
                  <a:pt x="0" y="15817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pic>
        <p:nvPicPr>
          <p:cNvPr id="39" name="Grafik 38">
            <a:extLst>
              <a:ext uri="{FF2B5EF4-FFF2-40B4-BE49-F238E27FC236}">
                <a16:creationId xmlns:a16="http://schemas.microsoft.com/office/drawing/2014/main" id="{BC0664D6-5020-EA55-97D5-1DC794A087D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8566" y="3476050"/>
            <a:ext cx="669111" cy="669111"/>
          </a:xfrm>
          <a:prstGeom prst="rect">
            <a:avLst/>
          </a:prstGeom>
        </p:spPr>
      </p:pic>
    </p:spTree>
    <p:extLst>
      <p:ext uri="{BB962C8B-B14F-4D97-AF65-F5344CB8AC3E}">
        <p14:creationId xmlns:p14="http://schemas.microsoft.com/office/powerpoint/2010/main" val="5473102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5E5F2"/>
        </a:solidFill>
        <a:effectLst/>
      </p:bgPr>
    </p:bg>
    <p:spTree>
      <p:nvGrpSpPr>
        <p:cNvPr id="1" name="">
          <a:extLst>
            <a:ext uri="{FF2B5EF4-FFF2-40B4-BE49-F238E27FC236}">
              <a16:creationId xmlns:a16="http://schemas.microsoft.com/office/drawing/2014/main" id="{97F58E52-AB2D-E3B5-919D-155661CB684F}"/>
            </a:ext>
          </a:extLst>
        </p:cNvPr>
        <p:cNvGrpSpPr/>
        <p:nvPr/>
      </p:nvGrpSpPr>
      <p:grpSpPr>
        <a:xfrm>
          <a:off x="0" y="0"/>
          <a:ext cx="0" cy="0"/>
          <a:chOff x="0" y="0"/>
          <a:chExt cx="0" cy="0"/>
        </a:xfrm>
      </p:grpSpPr>
      <p:sp>
        <p:nvSpPr>
          <p:cNvPr id="8" name="Rektangel 7">
            <a:extLst>
              <a:ext uri="{FF2B5EF4-FFF2-40B4-BE49-F238E27FC236}">
                <a16:creationId xmlns:a16="http://schemas.microsoft.com/office/drawing/2014/main" id="{162ED263-5242-6ECB-D958-77CF1243894B}"/>
              </a:ext>
              <a:ext uri="{C183D7F6-B498-43B3-948B-1728B52AA6E4}">
                <adec:decorative xmlns:adec="http://schemas.microsoft.com/office/drawing/2017/decorative" val="0"/>
              </a:ext>
            </a:extLst>
          </p:cNvPr>
          <p:cNvSpPr>
            <a:spLocks noChangeAspect="1"/>
          </p:cNvSpPr>
          <p:nvPr/>
        </p:nvSpPr>
        <p:spPr>
          <a:xfrm>
            <a:off x="-1" y="-2"/>
            <a:ext cx="2869058" cy="462954"/>
          </a:xfrm>
          <a:prstGeom prst="rect">
            <a:avLst/>
          </a:prstGeom>
          <a:solidFill>
            <a:srgbClr val="D6E5F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EC0"/>
                </a:solidFill>
              </a:rPr>
              <a:t>Folkeskole</a:t>
            </a:r>
            <a:endParaRPr lang="da-DK" sz="1200">
              <a:solidFill>
                <a:srgbClr val="377EC0"/>
              </a:solidFill>
            </a:endParaRPr>
          </a:p>
        </p:txBody>
      </p:sp>
      <p:sp>
        <p:nvSpPr>
          <p:cNvPr id="15" name="Rektangel 14">
            <a:extLst>
              <a:ext uri="{FF2B5EF4-FFF2-40B4-BE49-F238E27FC236}">
                <a16:creationId xmlns:a16="http://schemas.microsoft.com/office/drawing/2014/main" id="{3161DFB3-598A-36F2-7CAE-2BF9017C8347}"/>
              </a:ext>
              <a:ext uri="{C183D7F6-B498-43B3-948B-1728B52AA6E4}">
                <adec:decorative xmlns:adec="http://schemas.microsoft.com/office/drawing/2017/decorative" val="0"/>
              </a:ext>
            </a:extLst>
          </p:cNvPr>
          <p:cNvSpPr>
            <a:spLocks noChangeAspect="1"/>
          </p:cNvSpPr>
          <p:nvPr/>
        </p:nvSpPr>
        <p:spPr>
          <a:xfrm>
            <a:off x="4741057" y="-2"/>
            <a:ext cx="1872000" cy="462954"/>
          </a:xfrm>
          <a:prstGeom prst="rect">
            <a:avLst/>
          </a:prstGeom>
          <a:solidFill>
            <a:srgbClr val="377EC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Potentialer</a:t>
            </a:r>
          </a:p>
        </p:txBody>
      </p:sp>
      <p:sp>
        <p:nvSpPr>
          <p:cNvPr id="12" name="Pladsholder til indhold 2">
            <a:extLst>
              <a:ext uri="{FF2B5EF4-FFF2-40B4-BE49-F238E27FC236}">
                <a16:creationId xmlns:a16="http://schemas.microsoft.com/office/drawing/2014/main" id="{CCA1B732-5066-C7E1-24F9-6768F167352A}"/>
              </a:ext>
            </a:extLst>
          </p:cNvPr>
          <p:cNvSpPr txBox="1">
            <a:spLocks noGrp="1"/>
          </p:cNvSpPr>
          <p:nvPr>
            <p:ph type="title" idx="4294967295"/>
          </p:nvPr>
        </p:nvSpPr>
        <p:spPr>
          <a:xfrm>
            <a:off x="441813" y="519317"/>
            <a:ext cx="1001005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Særlige gevinster ved AI i skolen</a:t>
            </a:r>
            <a:endParaRPr kumimoji="0" lang="da-DK" sz="2800" b="1" i="0" u="none" strike="noStrike" kern="1200" cap="none" spc="0" normalizeH="0" baseline="0" noProof="0">
              <a:ln>
                <a:noFill/>
              </a:ln>
              <a:solidFill>
                <a:srgbClr val="000000"/>
              </a:solidFill>
              <a:effectLst/>
              <a:uLnTx/>
              <a:uFillTx/>
              <a:latin typeface="Avenir Next"/>
              <a:ea typeface="+mn-ea"/>
              <a:cs typeface="+mn-cs"/>
            </a:endParaRPr>
          </a:p>
        </p:txBody>
      </p:sp>
      <p:sp>
        <p:nvSpPr>
          <p:cNvPr id="6" name="Rektangel 5">
            <a:extLst>
              <a:ext uri="{FF2B5EF4-FFF2-40B4-BE49-F238E27FC236}">
                <a16:creationId xmlns:a16="http://schemas.microsoft.com/office/drawing/2014/main" id="{625EB5F9-238C-0974-487F-EAAED3457314}"/>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7" name="Rektangel 16">
            <a:extLst>
              <a:ext uri="{FF2B5EF4-FFF2-40B4-BE49-F238E27FC236}">
                <a16:creationId xmlns:a16="http://schemas.microsoft.com/office/drawing/2014/main" id="{A068AE0C-950B-5EB8-572A-B93971C3AEF7}"/>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8" name="Rektangel 17">
            <a:extLst>
              <a:ext uri="{FF2B5EF4-FFF2-40B4-BE49-F238E27FC236}">
                <a16:creationId xmlns:a16="http://schemas.microsoft.com/office/drawing/2014/main" id="{CA00A125-8875-F657-44C0-3BA51372036C}"/>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9" name="Rektangel 18">
            <a:extLst>
              <a:ext uri="{FF2B5EF4-FFF2-40B4-BE49-F238E27FC236}">
                <a16:creationId xmlns:a16="http://schemas.microsoft.com/office/drawing/2014/main" id="{CECCF110-180D-076D-ACF9-A70275829BD9}"/>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10" name="Pladsholder til indhold 1">
            <a:extLst>
              <a:ext uri="{FF2B5EF4-FFF2-40B4-BE49-F238E27FC236}">
                <a16:creationId xmlns:a16="http://schemas.microsoft.com/office/drawing/2014/main" id="{33F95F8E-55D6-8016-81DA-066DAD87C39F}"/>
              </a:ext>
            </a:extLst>
          </p:cNvPr>
          <p:cNvSpPr txBox="1">
            <a:spLocks/>
          </p:cNvSpPr>
          <p:nvPr/>
        </p:nvSpPr>
        <p:spPr>
          <a:xfrm>
            <a:off x="441813" y="1528396"/>
            <a:ext cx="3580462" cy="206915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800" b="1">
                <a:solidFill>
                  <a:srgbClr val="377EC0"/>
                </a:solidFill>
                <a:latin typeface="Avenir Next"/>
              </a:rPr>
              <a:t>Styrket læring </a:t>
            </a:r>
          </a:p>
          <a:p>
            <a:pPr marL="342900" indent="-342900">
              <a:lnSpc>
                <a:spcPct val="100000"/>
              </a:lnSpc>
              <a:buFont typeface="Arial" panose="020B0604020202020204" pitchFamily="34" charset="0"/>
              <a:buChar char="•"/>
            </a:pPr>
            <a:r>
              <a:rPr lang="da-DK" sz="1600">
                <a:latin typeface="Avenir Next"/>
              </a:rPr>
              <a:t>Elever og lærere får værktøjer til at søge og bearbejde viden varieret med inspiration til formater.</a:t>
            </a:r>
          </a:p>
          <a:p>
            <a:pPr marL="342900" indent="-342900">
              <a:lnSpc>
                <a:spcPct val="100000"/>
              </a:lnSpc>
              <a:buFont typeface="Arial" panose="020B0604020202020204" pitchFamily="34" charset="0"/>
              <a:buChar char="•"/>
            </a:pPr>
            <a:r>
              <a:rPr lang="da-DK" sz="1600">
                <a:latin typeface="Avenir Next"/>
              </a:rPr>
              <a:t>Eleverne opnår øget indsigt i teknologiens muligheder og begrænsninger. </a:t>
            </a:r>
            <a:endParaRPr lang="da-DK" sz="1600"/>
          </a:p>
          <a:p>
            <a:pPr marL="342900" indent="-342900">
              <a:lnSpc>
                <a:spcPct val="100000"/>
              </a:lnSpc>
              <a:buFont typeface="Arial" panose="020B0604020202020204" pitchFamily="34" charset="0"/>
              <a:buChar char="•"/>
            </a:pPr>
            <a:endParaRPr lang="da-DK" sz="1600"/>
          </a:p>
        </p:txBody>
      </p:sp>
      <p:sp>
        <p:nvSpPr>
          <p:cNvPr id="14" name="Pladsholder til indhold 1">
            <a:extLst>
              <a:ext uri="{FF2B5EF4-FFF2-40B4-BE49-F238E27FC236}">
                <a16:creationId xmlns:a16="http://schemas.microsoft.com/office/drawing/2014/main" id="{C4D7DD14-71F7-0FAF-8D34-2A23CDF51679}"/>
              </a:ext>
            </a:extLst>
          </p:cNvPr>
          <p:cNvSpPr txBox="1">
            <a:spLocks/>
          </p:cNvSpPr>
          <p:nvPr/>
        </p:nvSpPr>
        <p:spPr>
          <a:xfrm>
            <a:off x="4534226" y="1528396"/>
            <a:ext cx="3600000" cy="226708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da-DK" sz="1800" b="1">
                <a:solidFill>
                  <a:srgbClr val="377EC0"/>
                </a:solidFill>
                <a:latin typeface="Avenir Next"/>
              </a:rPr>
              <a:t>Variation og differentiering</a:t>
            </a:r>
            <a:endParaRPr lang="da-DK" sz="1600" b="1" i="0" u="none" strike="noStrike" kern="1200" cap="none" spc="0" normalizeH="0" baseline="0" noProof="0">
              <a:ln>
                <a:noFill/>
              </a:ln>
              <a:solidFill>
                <a:srgbClr val="377EC0"/>
              </a:solidFill>
              <a:effectLst/>
              <a:uLnTx/>
              <a:uFillTx/>
              <a:latin typeface="Avenir Next"/>
            </a:endParaRPr>
          </a:p>
          <a:p>
            <a:pPr marL="342900" indent="-342900">
              <a:lnSpc>
                <a:spcPct val="100000"/>
              </a:lnSpc>
              <a:buChar char="•"/>
              <a:defRPr/>
            </a:pPr>
            <a:r>
              <a:rPr lang="da-DK" sz="1600">
                <a:solidFill>
                  <a:srgbClr val="000000"/>
                </a:solidFill>
                <a:latin typeface="Avenir Next"/>
              </a:rPr>
              <a:t>Lærere og pædagoger kan bruge AI til at understøtte tilrettelæggelsen af mere varierede og differentierede forløb. </a:t>
            </a:r>
            <a:endParaRPr lang="da-DK" sz="1600">
              <a:latin typeface="Avenir Next"/>
            </a:endParaRPr>
          </a:p>
          <a:p>
            <a:pPr marL="342900" indent="-342900">
              <a:lnSpc>
                <a:spcPct val="100000"/>
              </a:lnSpc>
              <a:buChar char="•"/>
              <a:defRPr/>
            </a:pPr>
            <a:endParaRPr lang="da-DK" sz="1600"/>
          </a:p>
        </p:txBody>
      </p:sp>
      <p:sp>
        <p:nvSpPr>
          <p:cNvPr id="11" name="Pladsholder til indhold 1">
            <a:extLst>
              <a:ext uri="{FF2B5EF4-FFF2-40B4-BE49-F238E27FC236}">
                <a16:creationId xmlns:a16="http://schemas.microsoft.com/office/drawing/2014/main" id="{96253A9A-F951-386A-8D3E-AC84417CC142}"/>
              </a:ext>
            </a:extLst>
          </p:cNvPr>
          <p:cNvSpPr txBox="1">
            <a:spLocks/>
          </p:cNvSpPr>
          <p:nvPr/>
        </p:nvSpPr>
        <p:spPr>
          <a:xfrm>
            <a:off x="441813" y="3932295"/>
            <a:ext cx="3580462" cy="206915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800" b="1">
                <a:solidFill>
                  <a:srgbClr val="377EC0"/>
                </a:solidFill>
                <a:latin typeface="Avenir Next"/>
              </a:rPr>
              <a:t>Didaktisk udvikling</a:t>
            </a:r>
            <a:endParaRPr lang="da-DK" sz="1600" b="1">
              <a:solidFill>
                <a:srgbClr val="377EC0"/>
              </a:solidFill>
              <a:latin typeface="Avenir Next"/>
            </a:endParaRPr>
          </a:p>
          <a:p>
            <a:pPr marL="285750" indent="-285750">
              <a:lnSpc>
                <a:spcPct val="100000"/>
              </a:lnSpc>
              <a:buFont typeface="Arial,Sans-Serif" panose="020B0604020202020204" pitchFamily="34" charset="0"/>
              <a:buChar char="•"/>
            </a:pPr>
            <a:r>
              <a:rPr lang="da-DK" sz="1600">
                <a:latin typeface="Avenir Next"/>
              </a:rPr>
              <a:t>Lærerne får redskaber til at forberede og gennemføre forskellige typer af undervisning. </a:t>
            </a:r>
          </a:p>
          <a:p>
            <a:pPr marL="285750" indent="-285750">
              <a:lnSpc>
                <a:spcPct val="100000"/>
              </a:lnSpc>
              <a:buFont typeface="Arial,Sans-Serif" panose="020B0604020202020204" pitchFamily="34" charset="0"/>
              <a:buChar char="•"/>
            </a:pPr>
            <a:r>
              <a:rPr lang="da-DK" sz="1600">
                <a:latin typeface="Avenir Next"/>
              </a:rPr>
              <a:t>AI kan bringes i spil som et redskab eleverne kan anvende i deres læreprocesser.</a:t>
            </a:r>
          </a:p>
        </p:txBody>
      </p:sp>
      <p:sp>
        <p:nvSpPr>
          <p:cNvPr id="20" name="Pladsholder til indhold 1">
            <a:extLst>
              <a:ext uri="{FF2B5EF4-FFF2-40B4-BE49-F238E27FC236}">
                <a16:creationId xmlns:a16="http://schemas.microsoft.com/office/drawing/2014/main" id="{67F28D7B-9C39-6775-EA2F-4082CDAA9745}"/>
              </a:ext>
            </a:extLst>
          </p:cNvPr>
          <p:cNvSpPr txBox="1">
            <a:spLocks/>
          </p:cNvSpPr>
          <p:nvPr/>
        </p:nvSpPr>
        <p:spPr>
          <a:xfrm>
            <a:off x="4534226" y="3342340"/>
            <a:ext cx="3600000" cy="219520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da-DK" sz="1800" b="1">
                <a:solidFill>
                  <a:srgbClr val="377EC0"/>
                </a:solidFill>
                <a:latin typeface="Avenir Next"/>
              </a:rPr>
              <a:t>Tid til det vigtige </a:t>
            </a:r>
            <a:endParaRPr lang="da-DK" sz="1600" b="1" i="0" u="none" strike="noStrike" kern="1200" cap="none" spc="0" normalizeH="0" baseline="0" noProof="0">
              <a:ln>
                <a:noFill/>
              </a:ln>
              <a:solidFill>
                <a:srgbClr val="377EC0"/>
              </a:solidFill>
              <a:effectLst/>
              <a:uLnTx/>
              <a:uFillTx/>
              <a:latin typeface="Avenir Next"/>
            </a:endParaRPr>
          </a:p>
          <a:p>
            <a:pPr marL="342900" indent="-342900">
              <a:lnSpc>
                <a:spcPct val="100000"/>
              </a:lnSpc>
              <a:buChar char="•"/>
              <a:defRPr/>
            </a:pPr>
            <a:r>
              <a:rPr lang="da-DK" sz="1600">
                <a:solidFill>
                  <a:srgbClr val="000000"/>
                </a:solidFill>
                <a:latin typeface="Avenir Next"/>
              </a:rPr>
              <a:t>AI kan frigøre tid til det faglige og relationelle arbejde med elever og forældre.</a:t>
            </a:r>
            <a:endParaRPr lang="da-DK">
              <a:solidFill>
                <a:srgbClr val="000000"/>
              </a:solidFill>
            </a:endParaRPr>
          </a:p>
          <a:p>
            <a:pPr marL="342900" indent="-342900">
              <a:lnSpc>
                <a:spcPct val="100000"/>
              </a:lnSpc>
              <a:buChar char="•"/>
              <a:defRPr/>
            </a:pPr>
            <a:r>
              <a:rPr lang="da-DK" sz="1600">
                <a:solidFill>
                  <a:srgbClr val="000000"/>
                </a:solidFill>
                <a:latin typeface="Avenir Next"/>
              </a:rPr>
              <a:t>Lærerne kan få større arbejdsglæde, når de bliver aflastet i de rutineprægede opgaver.</a:t>
            </a:r>
            <a:endParaRPr lang="da-DK"/>
          </a:p>
        </p:txBody>
      </p:sp>
      <p:sp>
        <p:nvSpPr>
          <p:cNvPr id="22" name="Rektangel 21">
            <a:extLst>
              <a:ext uri="{FF2B5EF4-FFF2-40B4-BE49-F238E27FC236}">
                <a16:creationId xmlns:a16="http://schemas.microsoft.com/office/drawing/2014/main" id="{9A44AFF9-237B-1203-FE4E-36AA336C3751}"/>
              </a:ext>
              <a:ext uri="{C183D7F6-B498-43B3-948B-1728B52AA6E4}">
                <adec:decorative xmlns:adec="http://schemas.microsoft.com/office/drawing/2017/decorative" val="1"/>
              </a:ext>
            </a:extLst>
          </p:cNvPr>
          <p:cNvSpPr/>
          <p:nvPr/>
        </p:nvSpPr>
        <p:spPr>
          <a:xfrm>
            <a:off x="8854752" y="1776617"/>
            <a:ext cx="2883672" cy="4114648"/>
          </a:xfrm>
          <a:prstGeom prst="rect">
            <a:avLst/>
          </a:prstGeom>
          <a:solidFill>
            <a:srgbClr val="377EC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p:txBody>
      </p:sp>
      <p:pic>
        <p:nvPicPr>
          <p:cNvPr id="9" name="Grafik 8">
            <a:extLst>
              <a:ext uri="{FF2B5EF4-FFF2-40B4-BE49-F238E27FC236}">
                <a16:creationId xmlns:a16="http://schemas.microsoft.com/office/drawing/2014/main" id="{0E45ED05-AEB2-1C0D-603A-C79B3EA293F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9388" y="1841774"/>
            <a:ext cx="914400" cy="914400"/>
          </a:xfrm>
          <a:prstGeom prst="rect">
            <a:avLst/>
          </a:prstGeom>
        </p:spPr>
      </p:pic>
      <p:sp>
        <p:nvSpPr>
          <p:cNvPr id="7" name="Rektangel 6">
            <a:extLst>
              <a:ext uri="{FF2B5EF4-FFF2-40B4-BE49-F238E27FC236}">
                <a16:creationId xmlns:a16="http://schemas.microsoft.com/office/drawing/2014/main" id="{85EA7A39-A95E-03A8-A380-7FE8F83593B4}"/>
              </a:ext>
            </a:extLst>
          </p:cNvPr>
          <p:cNvSpPr/>
          <p:nvPr/>
        </p:nvSpPr>
        <p:spPr>
          <a:xfrm>
            <a:off x="9219573" y="2765421"/>
            <a:ext cx="2154030" cy="29177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377EC0"/>
                </a:solidFill>
              </a:rPr>
              <a:t>Hvilke gevinster og faglige fordele ser vi ved at bruge AI?</a:t>
            </a:r>
          </a:p>
          <a:p>
            <a:endParaRPr lang="da-DK" sz="1600" b="1">
              <a:solidFill>
                <a:srgbClr val="377EC0"/>
              </a:solidFill>
            </a:endParaRPr>
          </a:p>
          <a:p>
            <a:r>
              <a:rPr lang="da-DK" sz="1600" b="1">
                <a:solidFill>
                  <a:srgbClr val="377EC0"/>
                </a:solidFill>
                <a:ea typeface="+mn-lt"/>
                <a:cs typeface="+mn-lt"/>
              </a:rPr>
              <a:t>Hvordan kan AI være med til at styrke vores relationer til elever og  forældre?</a:t>
            </a:r>
            <a:endParaRPr lang="da-DK" sz="1600" b="1">
              <a:solidFill>
                <a:srgbClr val="377EC0"/>
              </a:solidFill>
            </a:endParaRPr>
          </a:p>
        </p:txBody>
      </p:sp>
      <p:sp>
        <p:nvSpPr>
          <p:cNvPr id="5" name="Pladsholder til indhold 2">
            <a:extLst>
              <a:ext uri="{FF2B5EF4-FFF2-40B4-BE49-F238E27FC236}">
                <a16:creationId xmlns:a16="http://schemas.microsoft.com/office/drawing/2014/main" id="{841FAC49-8EB4-5EBD-A628-4FE67ADE8836}"/>
              </a:ext>
            </a:extLst>
          </p:cNvPr>
          <p:cNvSpPr txBox="1">
            <a:spLocks/>
          </p:cNvSpPr>
          <p:nvPr/>
        </p:nvSpPr>
        <p:spPr>
          <a:xfrm>
            <a:off x="5069900" y="5662113"/>
            <a:ext cx="2428377" cy="447040"/>
          </a:xfrm>
          <a:prstGeom prst="rect">
            <a:avLst/>
          </a:prstGeom>
          <a:noFill/>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1200" b="1">
                <a:solidFill>
                  <a:srgbClr val="377EC0"/>
                </a:solidFill>
                <a:hlinkClick r:id="rId5">
                  <a:extLst>
                    <a:ext uri="{A12FA001-AC4F-418D-AE19-62706E023703}">
                      <ahyp:hlinkClr xmlns:ahyp="http://schemas.microsoft.com/office/drawing/2018/hyperlinkcolor" val="tx"/>
                    </a:ext>
                  </a:extLst>
                </a:hlinkClick>
              </a:rPr>
              <a:t>Se introduktionsvideo om potentialer ved AI generelt</a:t>
            </a:r>
            <a:endParaRPr lang="da-DK" b="1">
              <a:solidFill>
                <a:srgbClr val="377EC0"/>
              </a:solidFill>
            </a:endParaRPr>
          </a:p>
        </p:txBody>
      </p:sp>
      <p:grpSp>
        <p:nvGrpSpPr>
          <p:cNvPr id="2" name="Gruppe 1">
            <a:extLst>
              <a:ext uri="{FF2B5EF4-FFF2-40B4-BE49-F238E27FC236}">
                <a16:creationId xmlns:a16="http://schemas.microsoft.com/office/drawing/2014/main" id="{122BBC89-AEF3-86E7-05BD-D9BB2647CBD4}"/>
              </a:ext>
              <a:ext uri="{C183D7F6-B498-43B3-948B-1728B52AA6E4}">
                <adec:decorative xmlns:adec="http://schemas.microsoft.com/office/drawing/2017/decorative" val="1"/>
              </a:ext>
            </a:extLst>
          </p:cNvPr>
          <p:cNvGrpSpPr/>
          <p:nvPr/>
        </p:nvGrpSpPr>
        <p:grpSpPr>
          <a:xfrm>
            <a:off x="4534226" y="5638819"/>
            <a:ext cx="506130" cy="447040"/>
            <a:chOff x="8840135" y="1147967"/>
            <a:chExt cx="506130" cy="447040"/>
          </a:xfrm>
        </p:grpSpPr>
        <p:sp>
          <p:nvSpPr>
            <p:cNvPr id="13" name="Ellipse 12">
              <a:extLst>
                <a:ext uri="{FF2B5EF4-FFF2-40B4-BE49-F238E27FC236}">
                  <a16:creationId xmlns:a16="http://schemas.microsoft.com/office/drawing/2014/main" id="{E8EBA4C3-7FEA-6E8B-15CA-7C46CDDDF6C5}"/>
                </a:ext>
              </a:extLst>
            </p:cNvPr>
            <p:cNvSpPr/>
            <p:nvPr/>
          </p:nvSpPr>
          <p:spPr>
            <a:xfrm>
              <a:off x="8869680" y="1147967"/>
              <a:ext cx="447040" cy="447040"/>
            </a:xfrm>
            <a:prstGeom prst="ellipse">
              <a:avLst/>
            </a:prstGeom>
            <a:solidFill>
              <a:srgbClr val="377EC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4" name="Pladsholder til indhold 17" descr="Præsentation med medier med massiv udfyldning">
              <a:extLst>
                <a:ext uri="{FF2B5EF4-FFF2-40B4-BE49-F238E27FC236}">
                  <a16:creationId xmlns:a16="http://schemas.microsoft.com/office/drawing/2014/main" id="{DA356B3A-1DFE-A232-8B8E-E3F7CEC9BF2C}"/>
                </a:ext>
              </a:extLst>
            </p:cNvPr>
            <p:cNvPicPr>
              <a:picLocks noChangeAspect="1"/>
            </p:cNvPicPr>
            <p:nvPr/>
          </p:nvPicPr>
          <p:blipFill>
            <a:blip r:embed="rId6">
              <a:extLst>
                <a:ext uri="{96DAC541-7B7A-43D3-8B79-37D633B846F1}">
                  <asvg:svgBlip xmlns:asvg="http://schemas.microsoft.com/office/drawing/2016/SVG/main" r:embed="rId7"/>
                </a:ext>
              </a:extLst>
            </a:blip>
            <a:srcRect l="23276" t="25734" r="25246" b="41353"/>
            <a:stretch>
              <a:fillRect/>
            </a:stretch>
          </p:blipFill>
          <p:spPr>
            <a:xfrm>
              <a:off x="8840135" y="1220992"/>
              <a:ext cx="506130" cy="300990"/>
            </a:xfrm>
            <a:prstGeom prst="rect">
              <a:avLst/>
            </a:prstGeom>
          </p:spPr>
        </p:pic>
      </p:grpSp>
    </p:spTree>
    <p:extLst>
      <p:ext uri="{BB962C8B-B14F-4D97-AF65-F5344CB8AC3E}">
        <p14:creationId xmlns:p14="http://schemas.microsoft.com/office/powerpoint/2010/main" val="4257505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5E5F2"/>
        </a:solidFill>
        <a:effectLst/>
      </p:bgPr>
    </p:bg>
    <p:spTree>
      <p:nvGrpSpPr>
        <p:cNvPr id="1" name="">
          <a:extLst>
            <a:ext uri="{FF2B5EF4-FFF2-40B4-BE49-F238E27FC236}">
              <a16:creationId xmlns:a16="http://schemas.microsoft.com/office/drawing/2014/main" id="{CB2094FC-9438-8C81-4928-26DAAB353AE9}"/>
            </a:ext>
          </a:extLst>
        </p:cNvPr>
        <p:cNvGrpSpPr/>
        <p:nvPr/>
      </p:nvGrpSpPr>
      <p:grpSpPr>
        <a:xfrm>
          <a:off x="0" y="0"/>
          <a:ext cx="0" cy="0"/>
          <a:chOff x="0" y="0"/>
          <a:chExt cx="0" cy="0"/>
        </a:xfrm>
      </p:grpSpPr>
      <p:pic>
        <p:nvPicPr>
          <p:cNvPr id="16" name="Billede 15">
            <a:extLst>
              <a:ext uri="{FF2B5EF4-FFF2-40B4-BE49-F238E27FC236}">
                <a16:creationId xmlns:a16="http://schemas.microsoft.com/office/drawing/2014/main" id="{114E0DEA-5A09-A8D7-3D6F-0E80FEEC6AE9}"/>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13601" t="7139" r="24637" b="18350"/>
          <a:stretch>
            <a:fillRect/>
          </a:stretch>
        </p:blipFill>
        <p:spPr>
          <a:xfrm>
            <a:off x="653953" y="2124037"/>
            <a:ext cx="3330000" cy="2123115"/>
          </a:xfrm>
          <a:prstGeom prst="rect">
            <a:avLst/>
          </a:prstGeom>
        </p:spPr>
      </p:pic>
      <p:sp>
        <p:nvSpPr>
          <p:cNvPr id="4" name="Pladsholder til indhold 3">
            <a:extLst>
              <a:ext uri="{FF2B5EF4-FFF2-40B4-BE49-F238E27FC236}">
                <a16:creationId xmlns:a16="http://schemas.microsoft.com/office/drawing/2014/main" id="{25B308FE-8C21-AAA3-5C18-55CFDB68344D}"/>
              </a:ext>
            </a:extLst>
          </p:cNvPr>
          <p:cNvSpPr>
            <a:spLocks noGrp="1"/>
          </p:cNvSpPr>
          <p:nvPr>
            <p:ph type="title" idx="4294967295"/>
          </p:nvPr>
        </p:nvSpPr>
        <p:spPr>
          <a:xfrm>
            <a:off x="566738" y="571500"/>
            <a:ext cx="9766300" cy="11001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0" i="0" u="none" strike="noStrike" kern="1200" cap="none" spc="0" normalizeH="0" baseline="0" noProof="0">
                <a:ln>
                  <a:noFill/>
                </a:ln>
                <a:solidFill>
                  <a:schemeClr val="tx1"/>
                </a:solidFill>
                <a:effectLst/>
                <a:uLnTx/>
                <a:uFillTx/>
                <a:latin typeface="Avenir Next"/>
                <a:ea typeface="+mn-ea"/>
                <a:cs typeface="+mn-cs"/>
              </a:rPr>
              <a:t>Video: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Perspektiver på AI i skolen</a:t>
            </a:r>
          </a:p>
        </p:txBody>
      </p:sp>
      <p:sp>
        <p:nvSpPr>
          <p:cNvPr id="8" name="Rektangel 7">
            <a:extLst>
              <a:ext uri="{FF2B5EF4-FFF2-40B4-BE49-F238E27FC236}">
                <a16:creationId xmlns:a16="http://schemas.microsoft.com/office/drawing/2014/main" id="{F2898936-9E2F-80CB-271D-BE7A95D45191}"/>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solidFill>
            <a:srgbClr val="D6E5F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EC0"/>
                </a:solidFill>
              </a:rPr>
              <a:t>Folkeskole</a:t>
            </a:r>
            <a:endParaRPr lang="da-DK" sz="1200">
              <a:solidFill>
                <a:srgbClr val="377EC0"/>
              </a:solidFill>
            </a:endParaRPr>
          </a:p>
        </p:txBody>
      </p:sp>
      <p:pic>
        <p:nvPicPr>
          <p:cNvPr id="14" name="Pladsholder til indhold 17">
            <a:extLst>
              <a:ext uri="{FF2B5EF4-FFF2-40B4-BE49-F238E27FC236}">
                <a16:creationId xmlns:a16="http://schemas.microsoft.com/office/drawing/2014/main" id="{CFAA7ADE-6FAB-1D75-58D4-61A25F85C91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l="23276" t="25734" r="25246" b="41353"/>
          <a:stretch>
            <a:fillRect/>
          </a:stretch>
        </p:blipFill>
        <p:spPr>
          <a:xfrm>
            <a:off x="895163" y="2361131"/>
            <a:ext cx="2582224" cy="1648925"/>
          </a:xfrm>
          <a:prstGeom prst="rect">
            <a:avLst/>
          </a:prstGeom>
        </p:spPr>
      </p:pic>
      <p:sp>
        <p:nvSpPr>
          <p:cNvPr id="6" name="Rektangel 5">
            <a:extLst>
              <a:ext uri="{FF2B5EF4-FFF2-40B4-BE49-F238E27FC236}">
                <a16:creationId xmlns:a16="http://schemas.microsoft.com/office/drawing/2014/main" id="{0A9BEC8B-843C-C1D7-E39F-337E2F881FC3}"/>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5" name="Rektangel 14">
            <a:extLst>
              <a:ext uri="{FF2B5EF4-FFF2-40B4-BE49-F238E27FC236}">
                <a16:creationId xmlns:a16="http://schemas.microsoft.com/office/drawing/2014/main" id="{0A44FA73-8195-922B-EC6C-0318222FE394}"/>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rgbClr val="377EC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Potentialer</a:t>
            </a:r>
          </a:p>
        </p:txBody>
      </p:sp>
      <p:sp>
        <p:nvSpPr>
          <p:cNvPr id="17" name="Rektangel 16">
            <a:extLst>
              <a:ext uri="{FF2B5EF4-FFF2-40B4-BE49-F238E27FC236}">
                <a16:creationId xmlns:a16="http://schemas.microsoft.com/office/drawing/2014/main" id="{9FB9C591-DA1E-0430-4485-37BEF709EB44}"/>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8" name="Rektangel 17">
            <a:extLst>
              <a:ext uri="{FF2B5EF4-FFF2-40B4-BE49-F238E27FC236}">
                <a16:creationId xmlns:a16="http://schemas.microsoft.com/office/drawing/2014/main" id="{00C5EE74-109D-B9DA-9527-A112555F545C}"/>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9" name="Rektangel 18">
            <a:extLst>
              <a:ext uri="{FF2B5EF4-FFF2-40B4-BE49-F238E27FC236}">
                <a16:creationId xmlns:a16="http://schemas.microsoft.com/office/drawing/2014/main" id="{DB844A06-0520-132C-7AE4-825D39674EA6}"/>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3" name="Pladsholder til indhold 1">
            <a:extLst>
              <a:ext uri="{FF2B5EF4-FFF2-40B4-BE49-F238E27FC236}">
                <a16:creationId xmlns:a16="http://schemas.microsoft.com/office/drawing/2014/main" id="{C9AF8528-1CBF-BC88-E409-A0E8D2F0B044}"/>
              </a:ext>
            </a:extLst>
          </p:cNvPr>
          <p:cNvSpPr>
            <a:spLocks noGrp="1"/>
          </p:cNvSpPr>
          <p:nvPr>
            <p:ph sz="half" idx="1"/>
          </p:nvPr>
        </p:nvSpPr>
        <p:spPr>
          <a:xfrm>
            <a:off x="4499960" y="2120746"/>
            <a:ext cx="3330000" cy="2383657"/>
          </a:xfrm>
        </p:spPr>
        <p:txBody>
          <a:bodyPr vert="horz" lIns="91440" tIns="45720" rIns="91440" bIns="45720" rtlCol="0" anchor="t">
            <a:noAutofit/>
          </a:bodyPr>
          <a:lstStyle/>
          <a:p>
            <a:pPr>
              <a:lnSpc>
                <a:spcPct val="100000"/>
              </a:lnSpc>
            </a:pPr>
            <a:r>
              <a:rPr lang="da-DK" sz="1500"/>
              <a:t>Hvad er det for opgaver, hvor lærere og elever kan have gavn af AI? Hvad kræver det af lærerne? Og hvad er det lærerne især er bekymret for? </a:t>
            </a:r>
          </a:p>
          <a:p>
            <a:pPr>
              <a:lnSpc>
                <a:spcPct val="100000"/>
              </a:lnSpc>
            </a:pPr>
            <a:r>
              <a:rPr lang="da-DK" sz="1500"/>
              <a:t>Mathilde og Mads deler deres tanker om AI i skolen efter at have holdt workshop om det på mere end 50 skoler. </a:t>
            </a:r>
          </a:p>
        </p:txBody>
      </p:sp>
      <p:sp>
        <p:nvSpPr>
          <p:cNvPr id="7" name="Rektangulær billedforklaring 16">
            <a:extLst>
              <a:ext uri="{FF2B5EF4-FFF2-40B4-BE49-F238E27FC236}">
                <a16:creationId xmlns:a16="http://schemas.microsoft.com/office/drawing/2014/main" id="{C85AFA6A-8A73-10F5-2754-576A337A8C43}"/>
              </a:ext>
            </a:extLst>
          </p:cNvPr>
          <p:cNvSpPr/>
          <p:nvPr/>
        </p:nvSpPr>
        <p:spPr>
          <a:xfrm>
            <a:off x="8345967" y="2124038"/>
            <a:ext cx="3330000" cy="2123114"/>
          </a:xfrm>
          <a:prstGeom prst="wedge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a-DK" sz="1500">
                <a:solidFill>
                  <a:schemeClr val="tx1"/>
                </a:solidFill>
                <a:latin typeface="Avenir Next" panose="020B0503020202020204" pitchFamily="34" charset="0"/>
                <a:ea typeface="+mn-lt"/>
                <a:cs typeface="+mn-lt"/>
              </a:rPr>
              <a:t>Lærere og elever skal være gode til at kommunikere om, at AI bliver sluppet løs i klasserummet. Læreren skal være ret tydelig i sine forventninger om, hvad eleverne forventes at bruge og ikke bruge det til.</a:t>
            </a:r>
            <a:endParaRPr lang="da-DK" sz="1500">
              <a:solidFill>
                <a:schemeClr val="tx1"/>
              </a:solidFill>
              <a:latin typeface="Avenir Next" panose="020B0503020202020204" pitchFamily="34" charset="0"/>
            </a:endParaRPr>
          </a:p>
        </p:txBody>
      </p:sp>
      <p:sp>
        <p:nvSpPr>
          <p:cNvPr id="12" name="Tekstfelt 17">
            <a:extLst>
              <a:ext uri="{FF2B5EF4-FFF2-40B4-BE49-F238E27FC236}">
                <a16:creationId xmlns:a16="http://schemas.microsoft.com/office/drawing/2014/main" id="{70DF737A-8870-5E02-AD89-3E288D025721}"/>
              </a:ext>
            </a:extLst>
          </p:cNvPr>
          <p:cNvSpPr txBox="1"/>
          <p:nvPr/>
        </p:nvSpPr>
        <p:spPr>
          <a:xfrm>
            <a:off x="9560826" y="4583195"/>
            <a:ext cx="2460384" cy="461665"/>
          </a:xfrm>
          <a:prstGeom prst="rect">
            <a:avLst/>
          </a:prstGeom>
          <a:noFill/>
        </p:spPr>
        <p:txBody>
          <a:bodyPr wrap="square" lIns="91440" tIns="45720" rIns="91440" bIns="45720" anchor="t">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200" b="1">
                <a:ea typeface="+mn-lt"/>
                <a:cs typeface="+mn-lt"/>
              </a:rPr>
              <a:t>Mathilde Skjøth, </a:t>
            </a:r>
            <a:endParaRPr lang="da-DK" sz="1200">
              <a:ea typeface="+mn-lt"/>
              <a:cs typeface="+mn-lt"/>
            </a:endParaRPr>
          </a:p>
          <a:p>
            <a:r>
              <a:rPr lang="da-DK" sz="1200">
                <a:ea typeface="+mn-lt"/>
                <a:cs typeface="+mn-lt"/>
              </a:rPr>
              <a:t>Teamleder BUFX</a:t>
            </a:r>
            <a:endParaRPr lang="da-DK" sz="1200"/>
          </a:p>
        </p:txBody>
      </p:sp>
      <p:pic>
        <p:nvPicPr>
          <p:cNvPr id="20" name="Grafik 18">
            <a:extLst>
              <a:ext uri="{FF2B5EF4-FFF2-40B4-BE49-F238E27FC236}">
                <a16:creationId xmlns:a16="http://schemas.microsoft.com/office/drawing/2014/main" id="{498B4152-EFCA-8F51-8A0B-CC3B0A6E1446}"/>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16498" y="1388350"/>
            <a:ext cx="1258937" cy="1258937"/>
          </a:xfrm>
          <a:prstGeom prst="rect">
            <a:avLst/>
          </a:prstGeom>
        </p:spPr>
      </p:pic>
      <p:sp>
        <p:nvSpPr>
          <p:cNvPr id="10" name="Rektangel 9">
            <a:extLst>
              <a:ext uri="{FF2B5EF4-FFF2-40B4-BE49-F238E27FC236}">
                <a16:creationId xmlns:a16="http://schemas.microsoft.com/office/drawing/2014/main" id="{FC0655D4-4EAE-F261-99C5-6D161DE96F24}"/>
              </a:ext>
            </a:extLst>
          </p:cNvPr>
          <p:cNvSpPr/>
          <p:nvPr/>
        </p:nvSpPr>
        <p:spPr>
          <a:xfrm>
            <a:off x="5119044" y="4501746"/>
            <a:ext cx="2373827"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400" b="1">
                <a:solidFill>
                  <a:srgbClr val="377EC0"/>
                </a:solidFill>
                <a:latin typeface="Avenir Next" panose="020B0503020202020204" pitchFamily="34" charset="0"/>
              </a:rPr>
              <a:t>Brug videoen til at få perspektiver på AI i skolen</a:t>
            </a:r>
          </a:p>
        </p:txBody>
      </p:sp>
      <p:sp>
        <p:nvSpPr>
          <p:cNvPr id="2" name="Pladsholder til indhold 1">
            <a:extLst>
              <a:ext uri="{FF2B5EF4-FFF2-40B4-BE49-F238E27FC236}">
                <a16:creationId xmlns:a16="http://schemas.microsoft.com/office/drawing/2014/main" id="{A1F6C918-EFA3-CFF0-256F-1B02635DE45B}"/>
              </a:ext>
            </a:extLst>
          </p:cNvPr>
          <p:cNvSpPr txBox="1">
            <a:spLocks/>
          </p:cNvSpPr>
          <p:nvPr/>
        </p:nvSpPr>
        <p:spPr>
          <a:xfrm>
            <a:off x="653953" y="4484247"/>
            <a:ext cx="3330000" cy="152466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500">
                <a:solidFill>
                  <a:srgbClr val="377EC0"/>
                </a:solidFill>
              </a:rPr>
              <a:t>Mathilde Skjøth, Teamleder BUFX</a:t>
            </a:r>
          </a:p>
          <a:p>
            <a:r>
              <a:rPr lang="da-DK" sz="1500">
                <a:solidFill>
                  <a:srgbClr val="377EC0"/>
                </a:solidFill>
              </a:rPr>
              <a:t>Mads Anders Ostermann,</a:t>
            </a:r>
            <a:br>
              <a:rPr lang="da-DK" sz="1500">
                <a:solidFill>
                  <a:srgbClr val="377EC0"/>
                </a:solidFill>
              </a:rPr>
            </a:br>
            <a:r>
              <a:rPr lang="da-DK" sz="1500">
                <a:solidFill>
                  <a:srgbClr val="377EC0"/>
                </a:solidFill>
              </a:rPr>
              <a:t>Underviser BUFX</a:t>
            </a:r>
          </a:p>
          <a:p>
            <a:r>
              <a:rPr lang="da-DK" sz="1500">
                <a:solidFill>
                  <a:srgbClr val="377EC0"/>
                </a:solidFill>
              </a:rPr>
              <a:t>Børne- og Ungdomsforvaltningen</a:t>
            </a:r>
          </a:p>
          <a:p>
            <a:r>
              <a:rPr lang="da-DK" sz="1500">
                <a:solidFill>
                  <a:srgbClr val="377EC0"/>
                </a:solidFill>
              </a:rPr>
              <a:t>Københavns Kommune</a:t>
            </a:r>
          </a:p>
        </p:txBody>
      </p:sp>
      <p:pic>
        <p:nvPicPr>
          <p:cNvPr id="13" name="Grafik 12">
            <a:extLst>
              <a:ext uri="{FF2B5EF4-FFF2-40B4-BE49-F238E27FC236}">
                <a16:creationId xmlns:a16="http://schemas.microsoft.com/office/drawing/2014/main" id="{3757BC4F-7F21-B2B2-A5D2-DF294391D974}"/>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99960" y="4630300"/>
            <a:ext cx="624016" cy="624016"/>
          </a:xfrm>
          <a:prstGeom prst="rect">
            <a:avLst/>
          </a:prstGeom>
        </p:spPr>
      </p:pic>
      <p:sp>
        <p:nvSpPr>
          <p:cNvPr id="9" name="TextBox 8">
            <a:extLst>
              <a:ext uri="{FF2B5EF4-FFF2-40B4-BE49-F238E27FC236}">
                <a16:creationId xmlns:a16="http://schemas.microsoft.com/office/drawing/2014/main" id="{F69BBB0E-4DBA-AB23-C6E2-A025BD4FFB39}"/>
              </a:ext>
            </a:extLst>
          </p:cNvPr>
          <p:cNvSpPr txBox="1"/>
          <p:nvPr/>
        </p:nvSpPr>
        <p:spPr>
          <a:xfrm>
            <a:off x="653953" y="6024731"/>
            <a:ext cx="3330000" cy="523220"/>
          </a:xfrm>
          <a:prstGeom prst="rect">
            <a:avLst/>
          </a:prstGeom>
          <a:noFill/>
        </p:spPr>
        <p:txBody>
          <a:bodyPr wrap="square">
            <a:spAutoFit/>
          </a:bodyPr>
          <a:lstStyle/>
          <a:p>
            <a:r>
              <a:rPr lang="da-DK" sz="1400" b="1" i="1" u="sng">
                <a:solidFill>
                  <a:srgbClr val="377EC0"/>
                </a:solidFill>
                <a:hlinkClick r:id="rId11">
                  <a:extLst>
                    <a:ext uri="{A12FA001-AC4F-418D-AE19-62706E023703}">
                      <ahyp:hlinkClr xmlns:ahyp="http://schemas.microsoft.com/office/drawing/2018/hyperlinkcolor" val="tx"/>
                    </a:ext>
                  </a:extLst>
                </a:hlinkClick>
              </a:rPr>
              <a:t>Se videoen: Praktikerperspektiv på AI i skolen i Københavns Kommune</a:t>
            </a:r>
            <a:r>
              <a:rPr lang="da-DK" sz="1400" b="1" i="1" u="sng">
                <a:solidFill>
                  <a:srgbClr val="377EC0"/>
                </a:solidFill>
              </a:rPr>
              <a:t> </a:t>
            </a:r>
          </a:p>
        </p:txBody>
      </p:sp>
    </p:spTree>
    <p:extLst>
      <p:ext uri="{BB962C8B-B14F-4D97-AF65-F5344CB8AC3E}">
        <p14:creationId xmlns:p14="http://schemas.microsoft.com/office/powerpoint/2010/main" val="2115403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5E5F2"/>
        </a:solidFill>
        <a:effectLst/>
      </p:bgPr>
    </p:bg>
    <p:spTree>
      <p:nvGrpSpPr>
        <p:cNvPr id="1" name="">
          <a:extLst>
            <a:ext uri="{FF2B5EF4-FFF2-40B4-BE49-F238E27FC236}">
              <a16:creationId xmlns:a16="http://schemas.microsoft.com/office/drawing/2014/main" id="{B79BFB4C-E685-0D75-9F50-62383D96982B}"/>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30BB7C8C-339F-3087-40B2-AFF24FDDDF3E}"/>
              </a:ext>
            </a:extLst>
          </p:cNvPr>
          <p:cNvSpPr>
            <a:spLocks noChangeAspect="1"/>
          </p:cNvSpPr>
          <p:nvPr/>
        </p:nvSpPr>
        <p:spPr>
          <a:xfrm>
            <a:off x="-1" y="-2"/>
            <a:ext cx="2869058" cy="462954"/>
          </a:xfrm>
          <a:prstGeom prst="rect">
            <a:avLst/>
          </a:prstGeom>
          <a:solidFill>
            <a:srgbClr val="D6E5F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EC0"/>
                </a:solidFill>
              </a:rPr>
              <a:t>Folkeskole</a:t>
            </a:r>
            <a:endParaRPr lang="da-DK" sz="1200">
              <a:solidFill>
                <a:srgbClr val="377EC0"/>
              </a:solidFill>
            </a:endParaRPr>
          </a:p>
        </p:txBody>
      </p:sp>
      <p:sp>
        <p:nvSpPr>
          <p:cNvPr id="13" name="Rektangel 12">
            <a:extLst>
              <a:ext uri="{FF2B5EF4-FFF2-40B4-BE49-F238E27FC236}">
                <a16:creationId xmlns:a16="http://schemas.microsoft.com/office/drawing/2014/main" id="{74D5C754-C372-FC1F-C0F1-D2306C633149}"/>
              </a:ext>
            </a:extLst>
          </p:cNvPr>
          <p:cNvSpPr>
            <a:spLocks noChangeAspect="1"/>
          </p:cNvSpPr>
          <p:nvPr/>
        </p:nvSpPr>
        <p:spPr>
          <a:xfrm>
            <a:off x="6604590" y="-2"/>
            <a:ext cx="1872000" cy="462954"/>
          </a:xfrm>
          <a:prstGeom prst="rect">
            <a:avLst/>
          </a:prstGeom>
          <a:solidFill>
            <a:srgbClr val="377EC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Udfordringer</a:t>
            </a:r>
          </a:p>
        </p:txBody>
      </p:sp>
      <p:sp>
        <p:nvSpPr>
          <p:cNvPr id="11" name="Pladsholder til indhold 2">
            <a:extLst>
              <a:ext uri="{FF2B5EF4-FFF2-40B4-BE49-F238E27FC236}">
                <a16:creationId xmlns:a16="http://schemas.microsoft.com/office/drawing/2014/main" id="{67A2279E-CF05-E253-9F0F-ADA9BB574FAC}"/>
              </a:ext>
            </a:extLst>
          </p:cNvPr>
          <p:cNvSpPr txBox="1">
            <a:spLocks noGrp="1"/>
          </p:cNvSpPr>
          <p:nvPr>
            <p:ph type="title" idx="4294967295"/>
          </p:nvPr>
        </p:nvSpPr>
        <p:spPr>
          <a:xfrm>
            <a:off x="436994" y="516477"/>
            <a:ext cx="1001005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Særlige risici ved AI i skolen </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3" name="Rektangel 2">
            <a:extLst>
              <a:ext uri="{FF2B5EF4-FFF2-40B4-BE49-F238E27FC236}">
                <a16:creationId xmlns:a16="http://schemas.microsoft.com/office/drawing/2014/main" id="{E8C8E691-60E4-3FD7-8A41-8B3157858B96}"/>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2" name="Rektangel 11">
            <a:extLst>
              <a:ext uri="{FF2B5EF4-FFF2-40B4-BE49-F238E27FC236}">
                <a16:creationId xmlns:a16="http://schemas.microsoft.com/office/drawing/2014/main" id="{0AD40E50-275C-3FAE-6DF0-C05F920DAB3B}"/>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22" name="Rektangel 21">
            <a:extLst>
              <a:ext uri="{FF2B5EF4-FFF2-40B4-BE49-F238E27FC236}">
                <a16:creationId xmlns:a16="http://schemas.microsoft.com/office/drawing/2014/main" id="{4962BCDD-22C3-4A9F-1545-31ADB713D5DA}"/>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4" name="Rektangel 23">
            <a:extLst>
              <a:ext uri="{FF2B5EF4-FFF2-40B4-BE49-F238E27FC236}">
                <a16:creationId xmlns:a16="http://schemas.microsoft.com/office/drawing/2014/main" id="{A7D8B3F8-60D5-7F8A-FE50-6CD85110B7CA}"/>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8" name="Pladsholder til indhold 1">
            <a:extLst>
              <a:ext uri="{FF2B5EF4-FFF2-40B4-BE49-F238E27FC236}">
                <a16:creationId xmlns:a16="http://schemas.microsoft.com/office/drawing/2014/main" id="{1881BCC5-1FED-E67C-E89D-E46CF91ADD34}"/>
              </a:ext>
            </a:extLst>
          </p:cNvPr>
          <p:cNvSpPr>
            <a:spLocks noGrp="1"/>
          </p:cNvSpPr>
          <p:nvPr>
            <p:ph sz="half" idx="1"/>
          </p:nvPr>
        </p:nvSpPr>
        <p:spPr>
          <a:xfrm>
            <a:off x="436994" y="1528396"/>
            <a:ext cx="3839623" cy="4356754"/>
          </a:xfrm>
        </p:spPr>
        <p:txBody>
          <a:bodyPr vert="horz" lIns="91440" tIns="45720" rIns="91440" bIns="45720" rtlCol="0" anchor="t">
            <a:noAutofit/>
          </a:bodyPr>
          <a:lstStyle/>
          <a:p>
            <a:pPr>
              <a:lnSpc>
                <a:spcPct val="100000"/>
              </a:lnSpc>
            </a:pPr>
            <a:r>
              <a:rPr lang="da-DK" sz="1800" b="1">
                <a:solidFill>
                  <a:srgbClr val="377EC0"/>
                </a:solidFill>
                <a:latin typeface="Avenir Next"/>
              </a:rPr>
              <a:t>Risiko for læringstab </a:t>
            </a:r>
            <a:endParaRPr lang="da-DK" sz="1800">
              <a:latin typeface="Avenir Next"/>
            </a:endParaRPr>
          </a:p>
          <a:p>
            <a:pPr marL="285750" indent="-285750">
              <a:lnSpc>
                <a:spcPct val="100000"/>
              </a:lnSpc>
              <a:buChar char="•"/>
            </a:pPr>
            <a:r>
              <a:rPr lang="da-DK" sz="1600">
                <a:latin typeface="Avenir Next"/>
              </a:rPr>
              <a:t>Risiko for, at eleverne bruger AI på måder, så de reelt ikke opnår generelle kompetencer.</a:t>
            </a:r>
          </a:p>
          <a:p>
            <a:pPr marL="285750" indent="-285750">
              <a:lnSpc>
                <a:spcPct val="100000"/>
              </a:lnSpc>
              <a:buChar char="•"/>
            </a:pPr>
            <a:r>
              <a:rPr lang="da-DK" sz="1600">
                <a:latin typeface="Avenir Next"/>
              </a:rPr>
              <a:t>Risiko for, at elever anvender AI uhensigtsmæssigt i lærings-processen – og ikke forstår vigtige præmisser, mellemregninger og sammenhænge. </a:t>
            </a:r>
            <a:endParaRPr lang="da-DK"/>
          </a:p>
          <a:p>
            <a:pPr marL="285750" indent="-285750">
              <a:lnSpc>
                <a:spcPct val="100000"/>
              </a:lnSpc>
              <a:buChar char="•"/>
            </a:pPr>
            <a:r>
              <a:rPr lang="da-DK" sz="1600">
                <a:latin typeface="Avenir Next"/>
              </a:rPr>
              <a:t>Risiko for, at eleverne ikke i tilstrækkelig grad får trænet deres evner til fx at tænke og skrive selv.</a:t>
            </a:r>
          </a:p>
          <a:p>
            <a:pPr marL="285750" indent="-285750">
              <a:lnSpc>
                <a:spcPct val="100000"/>
              </a:lnSpc>
              <a:buChar char="•"/>
            </a:pPr>
            <a:r>
              <a:rPr lang="da-DK" sz="1600">
                <a:latin typeface="Avenir Next"/>
              </a:rPr>
              <a:t>Stort udbud af "falsk information", der skærper behovet for kildekritik og solid </a:t>
            </a:r>
            <a:r>
              <a:rPr lang="da-DK" sz="1600" err="1">
                <a:latin typeface="Avenir Next"/>
              </a:rPr>
              <a:t>videnballast</a:t>
            </a:r>
            <a:r>
              <a:rPr lang="da-DK" sz="1600">
                <a:latin typeface="Avenir Next"/>
              </a:rPr>
              <a:t>.</a:t>
            </a:r>
            <a:endParaRPr lang="da-DK" sz="1600"/>
          </a:p>
          <a:p>
            <a:pPr marL="285750" indent="-285750">
              <a:lnSpc>
                <a:spcPct val="100000"/>
              </a:lnSpc>
              <a:buChar char="•"/>
            </a:pPr>
            <a:endParaRPr lang="da-DK"/>
          </a:p>
        </p:txBody>
      </p:sp>
      <p:grpSp>
        <p:nvGrpSpPr>
          <p:cNvPr id="9" name="Gruppe 8">
            <a:extLst>
              <a:ext uri="{FF2B5EF4-FFF2-40B4-BE49-F238E27FC236}">
                <a16:creationId xmlns:a16="http://schemas.microsoft.com/office/drawing/2014/main" id="{B932C988-1085-127B-F2CB-C14BE95CF73E}"/>
              </a:ext>
              <a:ext uri="{C183D7F6-B498-43B3-948B-1728B52AA6E4}">
                <adec:decorative xmlns:adec="http://schemas.microsoft.com/office/drawing/2017/decorative" val="1"/>
              </a:ext>
            </a:extLst>
          </p:cNvPr>
          <p:cNvGrpSpPr/>
          <p:nvPr/>
        </p:nvGrpSpPr>
        <p:grpSpPr>
          <a:xfrm>
            <a:off x="557373" y="6115163"/>
            <a:ext cx="506130" cy="447040"/>
            <a:chOff x="8840135" y="1147967"/>
            <a:chExt cx="506130" cy="447040"/>
          </a:xfrm>
        </p:grpSpPr>
        <p:sp>
          <p:nvSpPr>
            <p:cNvPr id="10" name="Ellipse 9">
              <a:extLst>
                <a:ext uri="{FF2B5EF4-FFF2-40B4-BE49-F238E27FC236}">
                  <a16:creationId xmlns:a16="http://schemas.microsoft.com/office/drawing/2014/main" id="{02EA938B-3D12-20BE-2140-AE4326E07034}"/>
                </a:ext>
              </a:extLst>
            </p:cNvPr>
            <p:cNvSpPr/>
            <p:nvPr/>
          </p:nvSpPr>
          <p:spPr>
            <a:xfrm>
              <a:off x="8869680" y="1147967"/>
              <a:ext cx="447040" cy="447040"/>
            </a:xfrm>
            <a:prstGeom prst="ellipse">
              <a:avLst/>
            </a:prstGeom>
            <a:solidFill>
              <a:srgbClr val="377EC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14" name="Pladsholder til indhold 17" descr="Præsentation med medier med massiv udfyldning">
              <a:extLst>
                <a:ext uri="{FF2B5EF4-FFF2-40B4-BE49-F238E27FC236}">
                  <a16:creationId xmlns:a16="http://schemas.microsoft.com/office/drawing/2014/main" id="{C404B662-CD75-1634-C8B3-99478C0FDF2C}"/>
                </a:ext>
              </a:extLst>
            </p:cNvPr>
            <p:cNvPicPr>
              <a:picLocks noChangeAspect="1"/>
            </p:cNvPicPr>
            <p:nvPr/>
          </p:nvPicPr>
          <p:blipFill>
            <a:blip r:embed="rId3">
              <a:extLst>
                <a:ext uri="{96DAC541-7B7A-43D3-8B79-37D633B846F1}">
                  <asvg:svgBlip xmlns:asvg="http://schemas.microsoft.com/office/drawing/2016/SVG/main" r:embed="rId4"/>
                </a:ext>
              </a:extLst>
            </a:blip>
            <a:srcRect l="23276" t="25734" r="25246" b="41353"/>
            <a:stretch>
              <a:fillRect/>
            </a:stretch>
          </p:blipFill>
          <p:spPr>
            <a:xfrm>
              <a:off x="8840135" y="1220992"/>
              <a:ext cx="506130" cy="300990"/>
            </a:xfrm>
            <a:prstGeom prst="rect">
              <a:avLst/>
            </a:prstGeom>
          </p:spPr>
        </p:pic>
      </p:grpSp>
      <p:sp>
        <p:nvSpPr>
          <p:cNvPr id="18" name="Pladsholder til indhold 1">
            <a:extLst>
              <a:ext uri="{FF2B5EF4-FFF2-40B4-BE49-F238E27FC236}">
                <a16:creationId xmlns:a16="http://schemas.microsoft.com/office/drawing/2014/main" id="{A6551DD7-B315-7115-0967-1635F20D8566}"/>
              </a:ext>
            </a:extLst>
          </p:cNvPr>
          <p:cNvSpPr txBox="1">
            <a:spLocks/>
          </p:cNvSpPr>
          <p:nvPr/>
        </p:nvSpPr>
        <p:spPr>
          <a:xfrm>
            <a:off x="4538274" y="1528396"/>
            <a:ext cx="3839623" cy="435675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da-DK" sz="1800" b="1">
                <a:solidFill>
                  <a:srgbClr val="377EC0"/>
                </a:solidFill>
                <a:latin typeface="Avenir Next"/>
              </a:rPr>
              <a:t>Halvhjertet indsats</a:t>
            </a:r>
            <a:endParaRPr lang="da-DK" sz="1800"/>
          </a:p>
          <a:p>
            <a:pPr marL="285750" indent="-285750">
              <a:lnSpc>
                <a:spcPct val="100000"/>
              </a:lnSpc>
              <a:buFont typeface="Arial"/>
              <a:buChar char="•"/>
            </a:pPr>
            <a:r>
              <a:rPr lang="da-DK" sz="1600"/>
              <a:t>Fristelse blandt eleverne til at "skyde genvej" med AI, især ved skriftlige opgaver.</a:t>
            </a:r>
          </a:p>
          <a:p>
            <a:pPr marL="285750" indent="-285750">
              <a:lnSpc>
                <a:spcPct val="100000"/>
              </a:lnSpc>
              <a:buFont typeface="Arial"/>
              <a:buChar char="•"/>
            </a:pPr>
            <a:r>
              <a:rPr lang="da-DK" sz="1600"/>
              <a:t>Uklare grænser for, hvad eleverne må bruge AI til. </a:t>
            </a:r>
          </a:p>
          <a:p>
            <a:pPr marL="285750" indent="-285750">
              <a:lnSpc>
                <a:spcPct val="100000"/>
              </a:lnSpc>
              <a:buFont typeface="Arial"/>
              <a:buChar char="•"/>
            </a:pPr>
            <a:r>
              <a:rPr lang="da-DK" sz="1600"/>
              <a:t>Mistænksomhed og mistillid mellem lærer og elev: Er det et selvstændigt arbejde?</a:t>
            </a:r>
          </a:p>
          <a:p>
            <a:pPr marL="285750" indent="-285750">
              <a:lnSpc>
                <a:spcPct val="100000"/>
              </a:lnSpc>
              <a:buFont typeface="Arial"/>
              <a:buChar char="•"/>
            </a:pPr>
            <a:r>
              <a:rPr lang="da-DK" sz="1600"/>
              <a:t>Usikkerhed om bedømmelse af opgaver og om fremtidens prøveformer. </a:t>
            </a:r>
          </a:p>
        </p:txBody>
      </p:sp>
      <p:sp>
        <p:nvSpPr>
          <p:cNvPr id="20" name="Rektangel 19">
            <a:extLst>
              <a:ext uri="{FF2B5EF4-FFF2-40B4-BE49-F238E27FC236}">
                <a16:creationId xmlns:a16="http://schemas.microsoft.com/office/drawing/2014/main" id="{D9AA4C58-2F25-723B-0C87-A8B875EC6C64}"/>
              </a:ext>
              <a:ext uri="{C183D7F6-B498-43B3-948B-1728B52AA6E4}">
                <adec:decorative xmlns:adec="http://schemas.microsoft.com/office/drawing/2017/decorative" val="1"/>
              </a:ext>
            </a:extLst>
          </p:cNvPr>
          <p:cNvSpPr/>
          <p:nvPr/>
        </p:nvSpPr>
        <p:spPr>
          <a:xfrm>
            <a:off x="8854752" y="1776616"/>
            <a:ext cx="2883672" cy="3848679"/>
          </a:xfrm>
          <a:prstGeom prst="rect">
            <a:avLst/>
          </a:prstGeom>
          <a:solidFill>
            <a:srgbClr val="377EC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p:txBody>
      </p:sp>
      <p:sp>
        <p:nvSpPr>
          <p:cNvPr id="2" name="Rektangel 1">
            <a:extLst>
              <a:ext uri="{FF2B5EF4-FFF2-40B4-BE49-F238E27FC236}">
                <a16:creationId xmlns:a16="http://schemas.microsoft.com/office/drawing/2014/main" id="{CE4C3F77-3BF4-2922-82D5-33052AB05663}"/>
              </a:ext>
            </a:extLst>
          </p:cNvPr>
          <p:cNvSpPr/>
          <p:nvPr/>
        </p:nvSpPr>
        <p:spPr>
          <a:xfrm>
            <a:off x="9221344" y="2762581"/>
            <a:ext cx="2197929" cy="26805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377EC0"/>
                </a:solidFill>
              </a:rPr>
              <a:t>Hvilke udfordringer ser vi ved at bruge AI?</a:t>
            </a:r>
          </a:p>
          <a:p>
            <a:endParaRPr lang="da-DK" sz="1600" b="1">
              <a:solidFill>
                <a:srgbClr val="377EC0"/>
              </a:solidFill>
            </a:endParaRPr>
          </a:p>
          <a:p>
            <a:r>
              <a:rPr lang="da-DK" sz="1600" b="1">
                <a:solidFill>
                  <a:srgbClr val="377EC0"/>
                </a:solidFill>
              </a:rPr>
              <a:t>Hvordan kan AI risikere at svække</a:t>
            </a:r>
            <a:r>
              <a:rPr lang="da-DK" sz="1600" b="1">
                <a:solidFill>
                  <a:srgbClr val="FF0000"/>
                </a:solidFill>
              </a:rPr>
              <a:t> </a:t>
            </a:r>
            <a:r>
              <a:rPr lang="da-DK" sz="1600" b="1">
                <a:solidFill>
                  <a:srgbClr val="377EC0"/>
                </a:solidFill>
              </a:rPr>
              <a:t>vores relationer til elever og forældre?</a:t>
            </a:r>
          </a:p>
        </p:txBody>
      </p:sp>
      <p:pic>
        <p:nvPicPr>
          <p:cNvPr id="23" name="Grafik 22">
            <a:extLst>
              <a:ext uri="{FF2B5EF4-FFF2-40B4-BE49-F238E27FC236}">
                <a16:creationId xmlns:a16="http://schemas.microsoft.com/office/drawing/2014/main" id="{6B42B77D-5A39-46AF-9C0A-759E152B2D2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39388" y="1841774"/>
            <a:ext cx="914400" cy="914400"/>
          </a:xfrm>
          <a:prstGeom prst="rect">
            <a:avLst/>
          </a:prstGeom>
        </p:spPr>
      </p:pic>
      <p:sp>
        <p:nvSpPr>
          <p:cNvPr id="7" name="Pladsholder til indhold 2">
            <a:extLst>
              <a:ext uri="{FF2B5EF4-FFF2-40B4-BE49-F238E27FC236}">
                <a16:creationId xmlns:a16="http://schemas.microsoft.com/office/drawing/2014/main" id="{8F17502B-B168-C388-EAA0-954C46896AAE}"/>
              </a:ext>
            </a:extLst>
          </p:cNvPr>
          <p:cNvSpPr txBox="1">
            <a:spLocks/>
          </p:cNvSpPr>
          <p:nvPr/>
        </p:nvSpPr>
        <p:spPr>
          <a:xfrm>
            <a:off x="1209049" y="6136468"/>
            <a:ext cx="2574742" cy="914158"/>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b="1">
                <a:solidFill>
                  <a:srgbClr val="377EC0"/>
                </a:solidFill>
                <a:hlinkClick r:id="rId7">
                  <a:extLst>
                    <a:ext uri="{A12FA001-AC4F-418D-AE19-62706E023703}">
                      <ahyp:hlinkClr xmlns:ahyp="http://schemas.microsoft.com/office/drawing/2018/hyperlinkcolor" val="tx"/>
                    </a:ext>
                  </a:extLst>
                </a:hlinkClick>
              </a:rPr>
              <a:t>Se introduktionsvideo om udfordringer ved AI generelt</a:t>
            </a:r>
            <a:endParaRPr lang="da-DK" b="1">
              <a:solidFill>
                <a:srgbClr val="377EC0"/>
              </a:solidFill>
            </a:endParaRPr>
          </a:p>
        </p:txBody>
      </p:sp>
    </p:spTree>
    <p:extLst>
      <p:ext uri="{BB962C8B-B14F-4D97-AF65-F5344CB8AC3E}">
        <p14:creationId xmlns:p14="http://schemas.microsoft.com/office/powerpoint/2010/main" val="35555597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5E5F2"/>
        </a:solidFill>
        <a:effectLst/>
      </p:bgPr>
    </p:bg>
    <p:spTree>
      <p:nvGrpSpPr>
        <p:cNvPr id="1" name="">
          <a:extLst>
            <a:ext uri="{FF2B5EF4-FFF2-40B4-BE49-F238E27FC236}">
              <a16:creationId xmlns:a16="http://schemas.microsoft.com/office/drawing/2014/main" id="{F1B581E0-805B-8C50-BD4D-D873A1FA6344}"/>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B8AD8D47-4E18-20D1-381D-D3CF0F825102}"/>
              </a:ext>
            </a:extLst>
          </p:cNvPr>
          <p:cNvSpPr>
            <a:spLocks noGrp="1"/>
          </p:cNvSpPr>
          <p:nvPr>
            <p:ph type="title" idx="4294967295"/>
          </p:nvPr>
        </p:nvSpPr>
        <p:spPr>
          <a:xfrm>
            <a:off x="436563" y="515938"/>
            <a:ext cx="11318875"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Dilemmaer til dialog</a:t>
            </a:r>
            <a:endParaRPr kumimoji="0" lang="da-DK" sz="2800" b="1" i="0" u="none" strike="noStrike" kern="1200" cap="none" spc="0" normalizeH="0" baseline="0" noProof="0">
              <a:ln>
                <a:noFill/>
              </a:ln>
              <a:solidFill>
                <a:srgbClr val="FF0000"/>
              </a:solidFill>
              <a:effectLst/>
              <a:uLnTx/>
              <a:uFillTx/>
              <a:latin typeface="Avenir Next"/>
              <a:ea typeface="+mn-ea"/>
              <a:cs typeface="+mn-cs"/>
            </a:endParaRPr>
          </a:p>
        </p:txBody>
      </p:sp>
      <p:sp>
        <p:nvSpPr>
          <p:cNvPr id="6" name="Rektangel 5">
            <a:extLst>
              <a:ext uri="{FF2B5EF4-FFF2-40B4-BE49-F238E27FC236}">
                <a16:creationId xmlns:a16="http://schemas.microsoft.com/office/drawing/2014/main" id="{6563F058-A86F-B397-B7EA-8EEDB909448A}"/>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solidFill>
            <a:srgbClr val="D6E5F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EC0"/>
                </a:solidFill>
              </a:rPr>
              <a:t>Folkeskole</a:t>
            </a:r>
            <a:endParaRPr lang="da-DK" sz="1200">
              <a:solidFill>
                <a:srgbClr val="377EC0"/>
              </a:solidFill>
            </a:endParaRPr>
          </a:p>
        </p:txBody>
      </p:sp>
      <p:sp>
        <p:nvSpPr>
          <p:cNvPr id="3" name="Rektangel 2">
            <a:extLst>
              <a:ext uri="{FF2B5EF4-FFF2-40B4-BE49-F238E27FC236}">
                <a16:creationId xmlns:a16="http://schemas.microsoft.com/office/drawing/2014/main" id="{C6DAC31E-9362-BDE0-7EB3-611A66797331}"/>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2" name="Rektangel 11">
            <a:extLst>
              <a:ext uri="{FF2B5EF4-FFF2-40B4-BE49-F238E27FC236}">
                <a16:creationId xmlns:a16="http://schemas.microsoft.com/office/drawing/2014/main" id="{C232C4FD-4505-46CC-63F6-12FA1B5E7030}"/>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3" name="Rektangel 12">
            <a:extLst>
              <a:ext uri="{FF2B5EF4-FFF2-40B4-BE49-F238E27FC236}">
                <a16:creationId xmlns:a16="http://schemas.microsoft.com/office/drawing/2014/main" id="{9E77AF13-8384-76F8-C3F2-4367EDF4B735}"/>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rgbClr val="377EC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Udfordringer</a:t>
            </a:r>
          </a:p>
        </p:txBody>
      </p:sp>
      <p:sp>
        <p:nvSpPr>
          <p:cNvPr id="22" name="Rektangel 21">
            <a:extLst>
              <a:ext uri="{FF2B5EF4-FFF2-40B4-BE49-F238E27FC236}">
                <a16:creationId xmlns:a16="http://schemas.microsoft.com/office/drawing/2014/main" id="{CE3A5C7A-F1AB-8C6E-D4E2-DB18B406A704}"/>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4" name="Rektangel 23">
            <a:extLst>
              <a:ext uri="{FF2B5EF4-FFF2-40B4-BE49-F238E27FC236}">
                <a16:creationId xmlns:a16="http://schemas.microsoft.com/office/drawing/2014/main" id="{2AD12DA3-1713-2836-60C4-FD5E32C9044B}"/>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7" name="Tekstfelt 6">
            <a:extLst>
              <a:ext uri="{FF2B5EF4-FFF2-40B4-BE49-F238E27FC236}">
                <a16:creationId xmlns:a16="http://schemas.microsoft.com/office/drawing/2014/main" id="{7D1D346E-29DD-2013-CCA2-D3E20312C164}"/>
              </a:ext>
            </a:extLst>
          </p:cNvPr>
          <p:cNvSpPr txBox="1"/>
          <p:nvPr/>
        </p:nvSpPr>
        <p:spPr>
          <a:xfrm>
            <a:off x="1968085" y="1827300"/>
            <a:ext cx="3708972"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2800" b="1">
                <a:solidFill>
                  <a:srgbClr val="377EC0"/>
                </a:solidFill>
              </a:rPr>
              <a:t>Læring</a:t>
            </a:r>
            <a:endParaRPr lang="da-DK" sz="2800"/>
          </a:p>
          <a:p>
            <a:pPr algn="ctr"/>
            <a:endParaRPr lang="da-DK" sz="1600">
              <a:solidFill>
                <a:srgbClr val="000000"/>
              </a:solidFill>
              <a:ea typeface="+mn-lt"/>
              <a:cs typeface="+mn-lt"/>
            </a:endParaRPr>
          </a:p>
          <a:p>
            <a:pPr algn="ctr"/>
            <a:r>
              <a:rPr lang="da-DK" sz="1600">
                <a:solidFill>
                  <a:srgbClr val="000000"/>
                </a:solidFill>
                <a:ea typeface="+mn-lt"/>
                <a:cs typeface="+mn-lt"/>
              </a:rPr>
              <a:t>Eleverne kan bruge AI til at springe over, hvor gærdet er lavest – så de mister læring og faglig fordybelse. Men AI kan også give værdifulde input til nye erkendelser og stærke redskaber til at forstå og formidle stoffet på kreative måder.</a:t>
            </a:r>
            <a:br>
              <a:rPr lang="da-DK" sz="1600">
                <a:ea typeface="+mn-lt"/>
                <a:cs typeface="+mn-lt"/>
              </a:rPr>
            </a:br>
            <a:endParaRPr lang="da-DK" sz="1600">
              <a:solidFill>
                <a:srgbClr val="000000"/>
              </a:solidFill>
              <a:ea typeface="+mn-lt"/>
              <a:cs typeface="+mn-lt"/>
            </a:endParaRPr>
          </a:p>
          <a:p>
            <a:pPr algn="ctr"/>
            <a:r>
              <a:rPr lang="da-DK" sz="1600">
                <a:ea typeface="+mn-lt"/>
                <a:cs typeface="+mn-lt"/>
              </a:rPr>
              <a:t>Hvad er vores vurdering:</a:t>
            </a:r>
          </a:p>
          <a:p>
            <a:pPr algn="ctr"/>
            <a:r>
              <a:rPr lang="da-DK" sz="1600" b="1">
                <a:solidFill>
                  <a:srgbClr val="000000"/>
                </a:solidFill>
                <a:ea typeface="+mn-lt"/>
                <a:cs typeface="+mn-lt"/>
              </a:rPr>
              <a:t>Fremmer eller hæmmer brugen af AI elevernes læring?</a:t>
            </a:r>
          </a:p>
        </p:txBody>
      </p:sp>
      <p:sp>
        <p:nvSpPr>
          <p:cNvPr id="5" name="Tekstfelt 4">
            <a:extLst>
              <a:ext uri="{FF2B5EF4-FFF2-40B4-BE49-F238E27FC236}">
                <a16:creationId xmlns:a16="http://schemas.microsoft.com/office/drawing/2014/main" id="{7C03AAF1-D6C2-B5D5-3281-A88B2CE73239}"/>
              </a:ext>
            </a:extLst>
          </p:cNvPr>
          <p:cNvSpPr txBox="1"/>
          <p:nvPr/>
        </p:nvSpPr>
        <p:spPr>
          <a:xfrm>
            <a:off x="6514943" y="1827300"/>
            <a:ext cx="3708972"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2800" b="1">
                <a:solidFill>
                  <a:srgbClr val="377EC0"/>
                </a:solidFill>
              </a:rPr>
              <a:t>Faglig identitet</a:t>
            </a:r>
            <a:endParaRPr lang="da-DK" sz="2800"/>
          </a:p>
          <a:p>
            <a:pPr algn="ctr"/>
            <a:endParaRPr lang="da-DK" sz="1600">
              <a:solidFill>
                <a:srgbClr val="377EC0"/>
              </a:solidFill>
            </a:endParaRPr>
          </a:p>
          <a:p>
            <a:pPr algn="ctr"/>
            <a:r>
              <a:rPr lang="da-DK" sz="1600">
                <a:solidFill>
                  <a:srgbClr val="000000"/>
                </a:solidFill>
              </a:rPr>
              <a:t>AI kan hjælpe os med fx at tilrettelægge undervisningsforløb og opgaver lynhurtigt. Men får vi samme faglige ejerskab til det AI-producerede materiale – og udhuler vi dermed vores faglige stolthed og identitet?</a:t>
            </a:r>
          </a:p>
          <a:p>
            <a:pPr algn="ctr"/>
            <a:r>
              <a:rPr lang="da-DK" sz="1600">
                <a:solidFill>
                  <a:srgbClr val="000000"/>
                </a:solidFill>
              </a:rPr>
              <a:t> </a:t>
            </a:r>
            <a:br>
              <a:rPr lang="da-DK" sz="1600"/>
            </a:br>
            <a:r>
              <a:rPr lang="da-DK" sz="1600"/>
              <a:t>Hvad er vores vurdering:</a:t>
            </a:r>
            <a:r>
              <a:rPr lang="da-DK" sz="1600" b="1"/>
              <a:t> </a:t>
            </a:r>
            <a:br>
              <a:rPr lang="da-DK" sz="1600" b="1"/>
            </a:br>
            <a:r>
              <a:rPr lang="da-DK" sz="1600" b="1"/>
              <a:t>Styrker eller svækker AI vores faglige identitet?</a:t>
            </a:r>
            <a:endParaRPr lang="da-DK"/>
          </a:p>
        </p:txBody>
      </p:sp>
    </p:spTree>
    <p:extLst>
      <p:ext uri="{BB962C8B-B14F-4D97-AF65-F5344CB8AC3E}">
        <p14:creationId xmlns:p14="http://schemas.microsoft.com/office/powerpoint/2010/main" val="144438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217EA-2FCF-E184-546A-C6CE01FA8F48}"/>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3BCCF47F-463A-4D45-43C9-45274361A8BF}"/>
              </a:ext>
            </a:extLst>
          </p:cNvPr>
          <p:cNvSpPr>
            <a:spLocks noGrp="1"/>
          </p:cNvSpPr>
          <p:nvPr>
            <p:ph type="title" idx="4294967295"/>
          </p:nvPr>
        </p:nvSpPr>
        <p:spPr>
          <a:xfrm>
            <a:off x="436563" y="577850"/>
            <a:ext cx="761523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4000" b="1" i="0" u="none" strike="noStrike" kern="1200" cap="none" spc="0" normalizeH="0" baseline="0" noProof="0">
                <a:ln>
                  <a:noFill/>
                </a:ln>
                <a:solidFill>
                  <a:schemeClr val="tx1"/>
                </a:solidFill>
                <a:effectLst/>
                <a:uLnTx/>
                <a:uFillTx/>
                <a:latin typeface="Avenir Next"/>
                <a:ea typeface="+mn-ea"/>
                <a:cs typeface="+mn-cs"/>
              </a:rPr>
              <a:t>Materialets opbygning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5" name="Pladsholder til indhold 1">
            <a:extLst>
              <a:ext uri="{FF2B5EF4-FFF2-40B4-BE49-F238E27FC236}">
                <a16:creationId xmlns:a16="http://schemas.microsoft.com/office/drawing/2014/main" id="{259AC12B-1F5F-6FA0-4E17-6386BC470228}"/>
              </a:ext>
            </a:extLst>
          </p:cNvPr>
          <p:cNvSpPr txBox="1">
            <a:spLocks/>
          </p:cNvSpPr>
          <p:nvPr/>
        </p:nvSpPr>
        <p:spPr>
          <a:xfrm>
            <a:off x="495814" y="1260081"/>
            <a:ext cx="10271204" cy="152851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1400">
                <a:latin typeface="Avenir Next"/>
              </a:rPr>
              <a:t>Materialet indeholder </a:t>
            </a:r>
            <a:r>
              <a:rPr lang="da-DK" sz="1400">
                <a:solidFill>
                  <a:srgbClr val="000000"/>
                </a:solidFill>
                <a:latin typeface="Avenir Next"/>
              </a:rPr>
              <a:t>seks sektioner: </a:t>
            </a:r>
            <a:r>
              <a:rPr lang="da-DK" sz="1400" b="1">
                <a:solidFill>
                  <a:srgbClr val="000000"/>
                </a:solidFill>
                <a:latin typeface="Avenir Next"/>
              </a:rPr>
              <a:t>AI Generelt</a:t>
            </a:r>
            <a:r>
              <a:rPr lang="da-DK" sz="1400">
                <a:solidFill>
                  <a:srgbClr val="000000"/>
                </a:solidFill>
                <a:latin typeface="Avenir Next"/>
              </a:rPr>
              <a:t>, </a:t>
            </a:r>
            <a:r>
              <a:rPr lang="da-DK" sz="1400">
                <a:latin typeface="Avenir Next"/>
              </a:rPr>
              <a:t>der kan bruges uanset fagområde, og fagspecifikke sektioner på fire udvalgte fagområder: </a:t>
            </a:r>
            <a:r>
              <a:rPr lang="da-DK" sz="1400" b="1">
                <a:latin typeface="Avenir Next"/>
              </a:rPr>
              <a:t>folkeskole</a:t>
            </a:r>
            <a:r>
              <a:rPr lang="da-DK" sz="1400">
                <a:latin typeface="Avenir Next"/>
              </a:rPr>
              <a:t>, </a:t>
            </a:r>
            <a:r>
              <a:rPr lang="da-DK" sz="1400" b="1">
                <a:latin typeface="Avenir Next"/>
              </a:rPr>
              <a:t>ældrepleje</a:t>
            </a:r>
            <a:r>
              <a:rPr lang="da-DK" sz="1400">
                <a:latin typeface="Avenir Next"/>
              </a:rPr>
              <a:t>, </a:t>
            </a:r>
            <a:r>
              <a:rPr lang="da-DK" sz="1400" b="1">
                <a:latin typeface="Avenir Next"/>
              </a:rPr>
              <a:t>administration</a:t>
            </a:r>
            <a:r>
              <a:rPr lang="da-DK" sz="1400">
                <a:latin typeface="Avenir Next"/>
              </a:rPr>
              <a:t> og </a:t>
            </a:r>
            <a:r>
              <a:rPr lang="da-DK" sz="1400" b="1">
                <a:latin typeface="Avenir Next"/>
              </a:rPr>
              <a:t>byudvikling</a:t>
            </a:r>
            <a:r>
              <a:rPr lang="da-DK" sz="1400">
                <a:latin typeface="Avenir Next"/>
              </a:rPr>
              <a:t>. I kan frit kombinere generelle og fagspecifikke slides efter behov. Derudover indeholder materialet en sektion med </a:t>
            </a:r>
            <a:r>
              <a:rPr lang="da-DK" sz="1400" b="1">
                <a:latin typeface="Avenir Next"/>
              </a:rPr>
              <a:t>dialogværktøjer</a:t>
            </a:r>
            <a:r>
              <a:rPr lang="da-DK" sz="1400">
                <a:latin typeface="Avenir Next"/>
              </a:rPr>
              <a:t>.</a:t>
            </a:r>
          </a:p>
        </p:txBody>
      </p:sp>
      <p:sp>
        <p:nvSpPr>
          <p:cNvPr id="16" name="Afrundet rektangel 11">
            <a:extLst>
              <a:ext uri="{FF2B5EF4-FFF2-40B4-BE49-F238E27FC236}">
                <a16:creationId xmlns:a16="http://schemas.microsoft.com/office/drawing/2014/main" id="{CCAAE131-6D43-5CE7-A6BE-8BEB61E54E08}"/>
              </a:ext>
            </a:extLst>
          </p:cNvPr>
          <p:cNvSpPr/>
          <p:nvPr/>
        </p:nvSpPr>
        <p:spPr>
          <a:xfrm>
            <a:off x="617864" y="2321906"/>
            <a:ext cx="10148808" cy="949271"/>
          </a:xfrm>
          <a:prstGeom prst="roundRect">
            <a:avLst/>
          </a:prstGeom>
          <a:solidFill>
            <a:srgbClr val="14B4A3">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600" b="1">
                <a:solidFill>
                  <a:schemeClr val="tx1"/>
                </a:solidFill>
              </a:rPr>
              <a:t>AI generelt</a:t>
            </a:r>
          </a:p>
          <a:p>
            <a:pPr algn="ctr"/>
            <a:r>
              <a:rPr lang="da-DK" sz="1600" i="1">
                <a:solidFill>
                  <a:schemeClr val="tx1"/>
                </a:solidFill>
              </a:rPr>
              <a:t>Se side 8-36</a:t>
            </a:r>
          </a:p>
        </p:txBody>
      </p:sp>
      <p:sp>
        <p:nvSpPr>
          <p:cNvPr id="12" name="Afrundet rektangel 11">
            <a:extLst>
              <a:ext uri="{FF2B5EF4-FFF2-40B4-BE49-F238E27FC236}">
                <a16:creationId xmlns:a16="http://schemas.microsoft.com/office/drawing/2014/main" id="{0F00C9A7-31B7-D0BA-702F-86D2B7345084}"/>
              </a:ext>
            </a:extLst>
          </p:cNvPr>
          <p:cNvSpPr/>
          <p:nvPr/>
        </p:nvSpPr>
        <p:spPr>
          <a:xfrm>
            <a:off x="618210" y="3554635"/>
            <a:ext cx="10148808" cy="949271"/>
          </a:xfrm>
          <a:prstGeom prst="roundRect">
            <a:avLst/>
          </a:prstGeom>
          <a:solidFill>
            <a:srgbClr val="7030A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600" b="1">
                <a:solidFill>
                  <a:schemeClr val="tx1"/>
                </a:solidFill>
              </a:rPr>
              <a:t>Dialogværktøjer</a:t>
            </a:r>
            <a:endParaRPr lang="da-DK">
              <a:solidFill>
                <a:schemeClr val="tx1"/>
              </a:solidFill>
            </a:endParaRPr>
          </a:p>
          <a:p>
            <a:pPr algn="ctr"/>
            <a:r>
              <a:rPr lang="da-DK" sz="1600" i="1">
                <a:solidFill>
                  <a:schemeClr val="tx1"/>
                </a:solidFill>
              </a:rPr>
              <a:t>Se side 37-50</a:t>
            </a:r>
          </a:p>
        </p:txBody>
      </p:sp>
      <p:sp>
        <p:nvSpPr>
          <p:cNvPr id="8" name="Afrundet rektangel 7">
            <a:extLst>
              <a:ext uri="{FF2B5EF4-FFF2-40B4-BE49-F238E27FC236}">
                <a16:creationId xmlns:a16="http://schemas.microsoft.com/office/drawing/2014/main" id="{C98E1A7C-7DDE-0BD4-83BD-532D4148A6FC}"/>
              </a:ext>
            </a:extLst>
          </p:cNvPr>
          <p:cNvSpPr/>
          <p:nvPr/>
        </p:nvSpPr>
        <p:spPr>
          <a:xfrm>
            <a:off x="618210" y="4748006"/>
            <a:ext cx="2154265" cy="1146874"/>
          </a:xfrm>
          <a:prstGeom prst="roundRect">
            <a:avLst/>
          </a:prstGeom>
          <a:solidFill>
            <a:srgbClr val="377EC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600" b="1">
                <a:solidFill>
                  <a:schemeClr val="tx1"/>
                </a:solidFill>
              </a:rPr>
              <a:t>Folkeskole</a:t>
            </a:r>
          </a:p>
          <a:p>
            <a:pPr algn="ctr"/>
            <a:r>
              <a:rPr lang="da-DK" sz="1600" i="1">
                <a:solidFill>
                  <a:schemeClr val="tx1"/>
                </a:solidFill>
              </a:rPr>
              <a:t>Se side 51-63</a:t>
            </a:r>
          </a:p>
        </p:txBody>
      </p:sp>
      <p:sp>
        <p:nvSpPr>
          <p:cNvPr id="9" name="Afrundet rektangel 8">
            <a:extLst>
              <a:ext uri="{FF2B5EF4-FFF2-40B4-BE49-F238E27FC236}">
                <a16:creationId xmlns:a16="http://schemas.microsoft.com/office/drawing/2014/main" id="{70439959-18EF-E096-3D43-BE66FC3A11B5}"/>
              </a:ext>
            </a:extLst>
          </p:cNvPr>
          <p:cNvSpPr/>
          <p:nvPr/>
        </p:nvSpPr>
        <p:spPr>
          <a:xfrm>
            <a:off x="3255505" y="4748006"/>
            <a:ext cx="2154265" cy="1146874"/>
          </a:xfrm>
          <a:prstGeom prst="roundRect">
            <a:avLst/>
          </a:prstGeom>
          <a:solidFill>
            <a:srgbClr val="FA9D8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600" b="1">
                <a:solidFill>
                  <a:schemeClr val="tx1"/>
                </a:solidFill>
              </a:rPr>
              <a:t>Ældrepleje </a:t>
            </a:r>
            <a:br>
              <a:rPr lang="da-DK" sz="1600" b="1"/>
            </a:br>
            <a:r>
              <a:rPr lang="da-DK" sz="1600" i="1">
                <a:solidFill>
                  <a:schemeClr val="tx1"/>
                </a:solidFill>
              </a:rPr>
              <a:t>Se side 64-75</a:t>
            </a:r>
          </a:p>
        </p:txBody>
      </p:sp>
      <p:sp>
        <p:nvSpPr>
          <p:cNvPr id="10" name="Afrundet rektangel 9">
            <a:extLst>
              <a:ext uri="{FF2B5EF4-FFF2-40B4-BE49-F238E27FC236}">
                <a16:creationId xmlns:a16="http://schemas.microsoft.com/office/drawing/2014/main" id="{6CD18CD2-9D39-0440-13A2-8FF8185FB47C}"/>
              </a:ext>
            </a:extLst>
          </p:cNvPr>
          <p:cNvSpPr/>
          <p:nvPr/>
        </p:nvSpPr>
        <p:spPr>
          <a:xfrm>
            <a:off x="5975458" y="4761411"/>
            <a:ext cx="2154265" cy="1146874"/>
          </a:xfrm>
          <a:prstGeom prst="roundRect">
            <a:avLst/>
          </a:prstGeom>
          <a:solidFill>
            <a:srgbClr val="DF7C85">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600" b="1">
                <a:solidFill>
                  <a:schemeClr val="tx1"/>
                </a:solidFill>
              </a:rPr>
              <a:t>Administration</a:t>
            </a:r>
          </a:p>
          <a:p>
            <a:pPr algn="ctr"/>
            <a:r>
              <a:rPr lang="da-DK" sz="1600" i="1">
                <a:solidFill>
                  <a:schemeClr val="tx1"/>
                </a:solidFill>
              </a:rPr>
              <a:t>Se side 76-87</a:t>
            </a:r>
          </a:p>
        </p:txBody>
      </p:sp>
      <p:sp>
        <p:nvSpPr>
          <p:cNvPr id="11" name="Afrundet rektangel 10">
            <a:extLst>
              <a:ext uri="{FF2B5EF4-FFF2-40B4-BE49-F238E27FC236}">
                <a16:creationId xmlns:a16="http://schemas.microsoft.com/office/drawing/2014/main" id="{C23DFAB5-553E-CB5A-9D2F-11D94026F58E}"/>
              </a:ext>
            </a:extLst>
          </p:cNvPr>
          <p:cNvSpPr/>
          <p:nvPr/>
        </p:nvSpPr>
        <p:spPr>
          <a:xfrm>
            <a:off x="8612753" y="4748006"/>
            <a:ext cx="2154265" cy="1146874"/>
          </a:xfrm>
          <a:prstGeom prst="roundRect">
            <a:avLst/>
          </a:prstGeom>
          <a:solidFill>
            <a:srgbClr val="37775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600" b="1">
                <a:solidFill>
                  <a:schemeClr val="tx1"/>
                </a:solidFill>
              </a:rPr>
              <a:t>Byudvikling</a:t>
            </a:r>
          </a:p>
          <a:p>
            <a:pPr algn="ctr"/>
            <a:r>
              <a:rPr lang="da-DK" sz="1600" i="1">
                <a:solidFill>
                  <a:schemeClr val="tx1"/>
                </a:solidFill>
              </a:rPr>
              <a:t>Se side 88-99</a:t>
            </a:r>
          </a:p>
        </p:txBody>
      </p:sp>
    </p:spTree>
    <p:extLst>
      <p:ext uri="{BB962C8B-B14F-4D97-AF65-F5344CB8AC3E}">
        <p14:creationId xmlns:p14="http://schemas.microsoft.com/office/powerpoint/2010/main" val="35361418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5E5F2"/>
        </a:solidFill>
        <a:effectLst/>
      </p:bgPr>
    </p:bg>
    <p:spTree>
      <p:nvGrpSpPr>
        <p:cNvPr id="1" name="">
          <a:extLst>
            <a:ext uri="{FF2B5EF4-FFF2-40B4-BE49-F238E27FC236}">
              <a16:creationId xmlns:a16="http://schemas.microsoft.com/office/drawing/2014/main" id="{2C40A1A3-641E-DD32-B9EE-F748FE5AD5BD}"/>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57F01683-0352-DF61-7C48-03EB246B3263}"/>
              </a:ext>
            </a:extLst>
          </p:cNvPr>
          <p:cNvSpPr>
            <a:spLocks noChangeAspect="1"/>
          </p:cNvSpPr>
          <p:nvPr/>
        </p:nvSpPr>
        <p:spPr>
          <a:xfrm>
            <a:off x="-1" y="-2"/>
            <a:ext cx="2869058" cy="462954"/>
          </a:xfrm>
          <a:prstGeom prst="rect">
            <a:avLst/>
          </a:prstGeom>
          <a:solidFill>
            <a:srgbClr val="D6E5F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EC0"/>
                </a:solidFill>
              </a:rPr>
              <a:t>Folkeskole</a:t>
            </a:r>
            <a:endParaRPr lang="da-DK" sz="1200">
              <a:solidFill>
                <a:srgbClr val="377EC0"/>
              </a:solidFill>
            </a:endParaRPr>
          </a:p>
        </p:txBody>
      </p:sp>
      <p:sp>
        <p:nvSpPr>
          <p:cNvPr id="23" name="Rektangel 22">
            <a:extLst>
              <a:ext uri="{FF2B5EF4-FFF2-40B4-BE49-F238E27FC236}">
                <a16:creationId xmlns:a16="http://schemas.microsoft.com/office/drawing/2014/main" id="{7C325D4B-58AF-D5F4-158D-A768F808F6E0}"/>
              </a:ext>
            </a:extLst>
          </p:cNvPr>
          <p:cNvSpPr>
            <a:spLocks noChangeAspect="1"/>
          </p:cNvSpPr>
          <p:nvPr/>
        </p:nvSpPr>
        <p:spPr>
          <a:xfrm>
            <a:off x="8468123" y="0"/>
            <a:ext cx="1872000" cy="462954"/>
          </a:xfrm>
          <a:prstGeom prst="rect">
            <a:avLst/>
          </a:prstGeom>
          <a:solidFill>
            <a:srgbClr val="377EC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Forudsætninger</a:t>
            </a:r>
          </a:p>
        </p:txBody>
      </p:sp>
      <p:sp>
        <p:nvSpPr>
          <p:cNvPr id="4" name="Pladsholder til indhold 3">
            <a:extLst>
              <a:ext uri="{FF2B5EF4-FFF2-40B4-BE49-F238E27FC236}">
                <a16:creationId xmlns:a16="http://schemas.microsoft.com/office/drawing/2014/main" id="{9C9C87CD-31F3-A098-3D73-253845E43F4C}"/>
              </a:ext>
            </a:extLst>
          </p:cNvPr>
          <p:cNvSpPr>
            <a:spLocks noGrp="1"/>
          </p:cNvSpPr>
          <p:nvPr>
            <p:ph type="title" idx="4294967295"/>
          </p:nvPr>
        </p:nvSpPr>
        <p:spPr>
          <a:xfrm>
            <a:off x="436563" y="592138"/>
            <a:ext cx="7615237" cy="10207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panose="020B0503020202020204" pitchFamily="34" charset="0"/>
                <a:ea typeface="+mn-ea"/>
                <a:cs typeface="+mn-cs"/>
              </a:rPr>
              <a:t>Forudsætninger for brugen af AI</a:t>
            </a:r>
            <a:endParaRPr kumimoji="0" lang="da-DK" sz="2800" b="1" i="0" u="none" strike="noStrike" kern="1200" cap="none" spc="0" normalizeH="0" baseline="0" noProof="0">
              <a:ln>
                <a:noFill/>
              </a:ln>
              <a:solidFill>
                <a:srgbClr val="FF0000"/>
              </a:solidFill>
              <a:effectLst/>
              <a:uLnTx/>
              <a:uFillTx/>
              <a:latin typeface="Avenir Next" panose="020B0503020202020204" pitchFamily="34" charset="0"/>
              <a:ea typeface="+mn-ea"/>
              <a:cs typeface="+mn-cs"/>
            </a:endParaRPr>
          </a:p>
        </p:txBody>
      </p:sp>
      <p:sp>
        <p:nvSpPr>
          <p:cNvPr id="20" name="Rektangel 19">
            <a:extLst>
              <a:ext uri="{FF2B5EF4-FFF2-40B4-BE49-F238E27FC236}">
                <a16:creationId xmlns:a16="http://schemas.microsoft.com/office/drawing/2014/main" id="{47D29FCA-1157-B7F8-3051-4841B580D0E7}"/>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21" name="Rektangel 20">
            <a:extLst>
              <a:ext uri="{FF2B5EF4-FFF2-40B4-BE49-F238E27FC236}">
                <a16:creationId xmlns:a16="http://schemas.microsoft.com/office/drawing/2014/main" id="{1F116FBE-5721-0BDA-212D-6D0AB66BD0CE}"/>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22" name="Rektangel 21">
            <a:extLst>
              <a:ext uri="{FF2B5EF4-FFF2-40B4-BE49-F238E27FC236}">
                <a16:creationId xmlns:a16="http://schemas.microsoft.com/office/drawing/2014/main" id="{C935BF76-72BB-0116-61DF-7F32B64ADD67}"/>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24" name="Rektangel 23">
            <a:extLst>
              <a:ext uri="{FF2B5EF4-FFF2-40B4-BE49-F238E27FC236}">
                <a16:creationId xmlns:a16="http://schemas.microsoft.com/office/drawing/2014/main" id="{12154241-5704-C989-C434-4DF84E85B154}"/>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2" name="Tekstfelt 1">
            <a:extLst>
              <a:ext uri="{FF2B5EF4-FFF2-40B4-BE49-F238E27FC236}">
                <a16:creationId xmlns:a16="http://schemas.microsoft.com/office/drawing/2014/main" id="{267510CE-7559-F380-4595-B7A836831373}"/>
              </a:ext>
            </a:extLst>
          </p:cNvPr>
          <p:cNvSpPr txBox="1"/>
          <p:nvPr/>
        </p:nvSpPr>
        <p:spPr>
          <a:xfrm>
            <a:off x="438568" y="1528396"/>
            <a:ext cx="3482624"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377EC0"/>
                </a:solidFill>
              </a:rPr>
              <a:t>Politik og strategi</a:t>
            </a:r>
          </a:p>
          <a:p>
            <a:endParaRPr lang="da-DK" sz="1600">
              <a:solidFill>
                <a:srgbClr val="000000"/>
              </a:solidFill>
            </a:endParaRPr>
          </a:p>
          <a:p>
            <a:pPr marL="285750" indent="-285750">
              <a:buFont typeface="Arial" panose="020B0604020202020204" pitchFamily="34" charset="0"/>
              <a:buChar char="•"/>
            </a:pPr>
            <a:r>
              <a:rPr lang="da-DK" sz="1300">
                <a:solidFill>
                  <a:srgbClr val="000000"/>
                </a:solidFill>
              </a:rPr>
              <a:t>Der kan være kommunale politikker og strategier for digitalisering og/eller for skoleområdet, som påvirker jeres rammer for at bruge AI.</a:t>
            </a:r>
          </a:p>
          <a:p>
            <a:pPr marL="285750" indent="-285750">
              <a:buFont typeface="Arial" panose="020B0604020202020204" pitchFamily="34" charset="0"/>
              <a:buChar char="•"/>
            </a:pPr>
            <a:endParaRPr lang="da-DK" sz="1300">
              <a:solidFill>
                <a:srgbClr val="000000"/>
              </a:solidFill>
            </a:endParaRPr>
          </a:p>
          <a:p>
            <a:pPr marL="285750" indent="-285750">
              <a:buFont typeface="Arial" panose="020B0604020202020204" pitchFamily="34" charset="0"/>
              <a:buChar char="•"/>
            </a:pPr>
            <a:r>
              <a:rPr lang="da-DK" sz="1300">
                <a:solidFill>
                  <a:srgbClr val="000000"/>
                </a:solidFill>
              </a:rPr>
              <a:t>AI spiller ind i en bredere debat om brugen af digitale redskaber i skolen.</a:t>
            </a:r>
          </a:p>
          <a:p>
            <a:pPr marL="285750" indent="-285750">
              <a:buFont typeface="Arial" panose="020B0604020202020204" pitchFamily="34" charset="0"/>
              <a:buChar char="•"/>
            </a:pPr>
            <a:endParaRPr lang="da-DK" sz="1300">
              <a:solidFill>
                <a:srgbClr val="000000"/>
              </a:solidFill>
            </a:endParaRPr>
          </a:p>
          <a:p>
            <a:pPr marL="285750" indent="-285750">
              <a:buFont typeface="Arial" panose="020B0604020202020204" pitchFamily="34" charset="0"/>
              <a:buChar char="•"/>
            </a:pPr>
            <a:r>
              <a:rPr lang="da-DK" sz="1300">
                <a:solidFill>
                  <a:srgbClr val="000000"/>
                </a:solidFill>
              </a:rPr>
              <a:t>STUK har udgivet syv anbefalinger til brugen af generativ AI i folkeskolen.</a:t>
            </a:r>
          </a:p>
        </p:txBody>
      </p:sp>
      <p:sp>
        <p:nvSpPr>
          <p:cNvPr id="13" name="Rektangel 12">
            <a:extLst>
              <a:ext uri="{FF2B5EF4-FFF2-40B4-BE49-F238E27FC236}">
                <a16:creationId xmlns:a16="http://schemas.microsoft.com/office/drawing/2014/main" id="{C06238EF-4672-2606-D4C4-2476FE98FCF9}"/>
              </a:ext>
            </a:extLst>
          </p:cNvPr>
          <p:cNvSpPr/>
          <p:nvPr/>
        </p:nvSpPr>
        <p:spPr>
          <a:xfrm>
            <a:off x="1074644" y="4803950"/>
            <a:ext cx="2631831"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rPr>
              <a:t>Hvilke politiske og strategiske rammer har vi for brugen af AI i skolen?</a:t>
            </a:r>
          </a:p>
        </p:txBody>
      </p:sp>
      <p:sp>
        <p:nvSpPr>
          <p:cNvPr id="8" name="Pladsholder til indhold 2">
            <a:extLst>
              <a:ext uri="{FF2B5EF4-FFF2-40B4-BE49-F238E27FC236}">
                <a16:creationId xmlns:a16="http://schemas.microsoft.com/office/drawing/2014/main" id="{503B84F0-86D5-6C4B-D2F2-6BA9BE1B2C9B}"/>
              </a:ext>
            </a:extLst>
          </p:cNvPr>
          <p:cNvSpPr txBox="1">
            <a:spLocks/>
          </p:cNvSpPr>
          <p:nvPr/>
        </p:nvSpPr>
        <p:spPr>
          <a:xfrm>
            <a:off x="1247001" y="5663844"/>
            <a:ext cx="2574742" cy="914158"/>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a:solidFill>
                  <a:srgbClr val="000000"/>
                </a:solidFill>
                <a:hlinkClick r:id="rId3">
                  <a:extLst>
                    <a:ext uri="{A12FA001-AC4F-418D-AE19-62706E023703}">
                      <ahyp:hlinkClr xmlns:ahyp="http://schemas.microsoft.com/office/drawing/2018/hyperlinkcolor" val="tx"/>
                    </a:ext>
                  </a:extLst>
                </a:hlinkClick>
              </a:rPr>
              <a:t>Se syv anbefalinger til generativ AI i undervisningen (STUK)</a:t>
            </a:r>
            <a:endParaRPr lang="da-DK" sz="1200">
              <a:solidFill>
                <a:srgbClr val="000000"/>
              </a:solidFill>
            </a:endParaRPr>
          </a:p>
        </p:txBody>
      </p:sp>
      <p:sp>
        <p:nvSpPr>
          <p:cNvPr id="11" name="Tekstfelt 10">
            <a:extLst>
              <a:ext uri="{FF2B5EF4-FFF2-40B4-BE49-F238E27FC236}">
                <a16:creationId xmlns:a16="http://schemas.microsoft.com/office/drawing/2014/main" id="{CD70AF87-979D-DC69-8E6E-A76016889888}"/>
              </a:ext>
            </a:extLst>
          </p:cNvPr>
          <p:cNvSpPr txBox="1"/>
          <p:nvPr/>
        </p:nvSpPr>
        <p:spPr>
          <a:xfrm>
            <a:off x="4309892" y="1528396"/>
            <a:ext cx="3484732"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377EC0"/>
                </a:solidFill>
              </a:rPr>
              <a:t>Teknik</a:t>
            </a:r>
          </a:p>
          <a:p>
            <a:endParaRPr lang="da-DK" sz="1400">
              <a:solidFill>
                <a:srgbClr val="000000"/>
              </a:solidFill>
            </a:endParaRPr>
          </a:p>
          <a:p>
            <a:pPr marL="285750" indent="-285750">
              <a:buFont typeface="Arial" panose="020B0604020202020204" pitchFamily="34" charset="0"/>
              <a:buChar char="•"/>
            </a:pPr>
            <a:r>
              <a:rPr lang="da-DK" sz="1300"/>
              <a:t>Der findes åbne og gratis AI-løsninger, som elever og medarbejdere selv kan tage i brug. Se også Lovgivning. </a:t>
            </a:r>
          </a:p>
          <a:p>
            <a:pPr marL="285750" lvl="0" indent="-285750">
              <a:buFont typeface="Arial" panose="020B0604020202020204" pitchFamily="34" charset="0"/>
              <a:buChar char="•"/>
            </a:pPr>
            <a:endParaRPr lang="da-DK" sz="1300"/>
          </a:p>
          <a:p>
            <a:pPr marL="285750" lvl="0" indent="-285750">
              <a:buFont typeface="Arial" panose="020B0604020202020204" pitchFamily="34" charset="0"/>
              <a:buChar char="•"/>
            </a:pPr>
            <a:r>
              <a:rPr lang="da-DK" sz="1300"/>
              <a:t>Nogle AI-løsninger kræver licenser for en PRO-udgave.</a:t>
            </a:r>
          </a:p>
          <a:p>
            <a:pPr marL="285750" lvl="0" indent="-285750">
              <a:buFont typeface="Arial" panose="020B0604020202020204" pitchFamily="34" charset="0"/>
              <a:buChar char="•"/>
            </a:pPr>
            <a:endParaRPr lang="da-DK" sz="1300"/>
          </a:p>
          <a:p>
            <a:pPr marL="285750" indent="-285750">
              <a:buFont typeface="Arial" panose="020B0604020202020204" pitchFamily="34" charset="0"/>
              <a:buChar char="•"/>
            </a:pPr>
            <a:r>
              <a:rPr lang="da-DK" sz="1300"/>
              <a:t>Hvis AI skal understøtte medarbejdernes fælles forberedelse, skal det være integreret i deres fælles forberedelsessystemer (LMS).</a:t>
            </a:r>
          </a:p>
        </p:txBody>
      </p:sp>
      <p:sp>
        <p:nvSpPr>
          <p:cNvPr id="15" name="Rektangel 14">
            <a:extLst>
              <a:ext uri="{FF2B5EF4-FFF2-40B4-BE49-F238E27FC236}">
                <a16:creationId xmlns:a16="http://schemas.microsoft.com/office/drawing/2014/main" id="{1A425927-B3A7-6191-7DA6-0D22565B04C8}"/>
              </a:ext>
            </a:extLst>
          </p:cNvPr>
          <p:cNvSpPr/>
          <p:nvPr/>
        </p:nvSpPr>
        <p:spPr>
          <a:xfrm>
            <a:off x="5055729" y="4803950"/>
            <a:ext cx="2631831"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rPr>
              <a:t>Hvilke AI-teknologier har vi adgang til at bruge?</a:t>
            </a:r>
          </a:p>
        </p:txBody>
      </p:sp>
      <p:sp>
        <p:nvSpPr>
          <p:cNvPr id="3" name="Tekstfelt 2">
            <a:extLst>
              <a:ext uri="{FF2B5EF4-FFF2-40B4-BE49-F238E27FC236}">
                <a16:creationId xmlns:a16="http://schemas.microsoft.com/office/drawing/2014/main" id="{7E3A4BE9-7B9B-4ACE-0F08-D89080578D2F}"/>
              </a:ext>
            </a:extLst>
          </p:cNvPr>
          <p:cNvSpPr txBox="1"/>
          <p:nvPr/>
        </p:nvSpPr>
        <p:spPr>
          <a:xfrm>
            <a:off x="5219883" y="5649761"/>
            <a:ext cx="25747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000000"/>
                </a:solidFill>
                <a:hlinkClick r:id="rId4">
                  <a:extLst>
                    <a:ext uri="{A12FA001-AC4F-418D-AE19-62706E023703}">
                      <ahyp:hlinkClr xmlns:ahyp="http://schemas.microsoft.com/office/drawing/2018/hyperlinkcolor" val="tx"/>
                    </a:ext>
                  </a:extLst>
                </a:hlinkClick>
              </a:rPr>
              <a:t>Se modenheden af teknologier i Teknologiradar på skoleområdet (KL)</a:t>
            </a:r>
            <a:endParaRPr lang="en-US" sz="1200">
              <a:solidFill>
                <a:srgbClr val="000000"/>
              </a:solidFill>
            </a:endParaRPr>
          </a:p>
        </p:txBody>
      </p:sp>
      <p:sp>
        <p:nvSpPr>
          <p:cNvPr id="12" name="Tekstfelt 11">
            <a:extLst>
              <a:ext uri="{FF2B5EF4-FFF2-40B4-BE49-F238E27FC236}">
                <a16:creationId xmlns:a16="http://schemas.microsoft.com/office/drawing/2014/main" id="{BA97E465-D415-5324-904D-502AC527235E}"/>
              </a:ext>
            </a:extLst>
          </p:cNvPr>
          <p:cNvSpPr txBox="1"/>
          <p:nvPr/>
        </p:nvSpPr>
        <p:spPr>
          <a:xfrm>
            <a:off x="8183324" y="1528396"/>
            <a:ext cx="3669152"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377EC0"/>
                </a:solidFill>
              </a:rPr>
              <a:t>Lovgivning</a:t>
            </a:r>
          </a:p>
          <a:p>
            <a:endParaRPr lang="da-DK" sz="1600">
              <a:solidFill>
                <a:srgbClr val="000000"/>
              </a:solidFill>
            </a:endParaRPr>
          </a:p>
          <a:p>
            <a:pPr marL="285750" indent="-285750">
              <a:buFont typeface="Arial" panose="020B0604020202020204" pitchFamily="34" charset="0"/>
              <a:buChar char="•"/>
            </a:pPr>
            <a:r>
              <a:rPr lang="da-DK" sz="1300">
                <a:solidFill>
                  <a:srgbClr val="000000"/>
                </a:solidFill>
              </a:rPr>
              <a:t>GDPR-lovgivningens beskyttelse af persondata og AI-forordningen gælder også for brugen af AI i folkeskolen. Det betyder, at der er krav til bl.a. </a:t>
            </a:r>
            <a:r>
              <a:rPr lang="da-DK" sz="1300">
                <a:solidFill>
                  <a:srgbClr val="000000"/>
                </a:solidFill>
                <a:ea typeface="+mn-lt"/>
                <a:cs typeface="+mn-lt"/>
              </a:rPr>
              <a:t>databehandleraftaler, konsekvensanalyse samt retningslinjer for AI-brug.</a:t>
            </a:r>
          </a:p>
          <a:p>
            <a:pPr marL="285750" indent="-285750">
              <a:buFont typeface="Arial,Sans-Serif" panose="020B0604020202020204" pitchFamily="34" charset="0"/>
              <a:buChar char="•"/>
            </a:pPr>
            <a:endParaRPr lang="da-DK" sz="1300">
              <a:solidFill>
                <a:srgbClr val="000000"/>
              </a:solidFill>
              <a:ea typeface="+mn-lt"/>
              <a:cs typeface="+mn-lt"/>
            </a:endParaRPr>
          </a:p>
          <a:p>
            <a:pPr marL="285750" indent="-285750">
              <a:buFont typeface="Arial" panose="020B0604020202020204" pitchFamily="34" charset="0"/>
              <a:buChar char="•"/>
            </a:pPr>
            <a:r>
              <a:rPr lang="da-DK" sz="1300">
                <a:solidFill>
                  <a:srgbClr val="000000"/>
                </a:solidFill>
                <a:ea typeface="+mn-lt"/>
                <a:cs typeface="+mn-lt"/>
              </a:rPr>
              <a:t>GDPR-udfordringerne er større, når eleverne er involveret, </a:t>
            </a:r>
            <a:r>
              <a:rPr lang="da-DK" sz="1300">
                <a:solidFill>
                  <a:srgbClr val="000000"/>
                </a:solidFill>
              </a:rPr>
              <a:t>end hvis lærerne blot bruger AI i deres forberedelse.</a:t>
            </a:r>
            <a:endParaRPr lang="da-DK" sz="1300"/>
          </a:p>
          <a:p>
            <a:pPr marL="285750" indent="-285750">
              <a:buFont typeface="Arial" panose="020B0604020202020204" pitchFamily="34" charset="0"/>
              <a:buChar char="•"/>
            </a:pPr>
            <a:endParaRPr lang="da-DK" sz="1300">
              <a:solidFill>
                <a:srgbClr val="000000"/>
              </a:solidFill>
            </a:endParaRPr>
          </a:p>
          <a:p>
            <a:pPr marL="285750" indent="-285750">
              <a:buFont typeface="Arial" panose="020B0604020202020204" pitchFamily="34" charset="0"/>
              <a:buChar char="•"/>
            </a:pPr>
            <a:r>
              <a:rPr lang="da-DK" sz="1300">
                <a:solidFill>
                  <a:srgbClr val="000000"/>
                </a:solidFill>
              </a:rPr>
              <a:t>STIL har lavet en vejledning til lovlig brug af AI</a:t>
            </a:r>
          </a:p>
          <a:p>
            <a:pPr marL="285750" indent="-285750">
              <a:buFont typeface="Arial" panose="020B0604020202020204" pitchFamily="34" charset="0"/>
              <a:buChar char="•"/>
            </a:pPr>
            <a:endParaRPr lang="da-DK" sz="1300">
              <a:solidFill>
                <a:srgbClr val="000000"/>
              </a:solidFill>
            </a:endParaRPr>
          </a:p>
          <a:p>
            <a:pPr marL="285750" indent="-285750">
              <a:buFont typeface="Arial" panose="020B0604020202020204" pitchFamily="34" charset="0"/>
              <a:buChar char="•"/>
            </a:pPr>
            <a:endParaRPr lang="da-DK" sz="1400">
              <a:solidFill>
                <a:srgbClr val="000000"/>
              </a:solidFill>
            </a:endParaRPr>
          </a:p>
        </p:txBody>
      </p:sp>
      <p:sp>
        <p:nvSpPr>
          <p:cNvPr id="17" name="Rektangel 16">
            <a:extLst>
              <a:ext uri="{FF2B5EF4-FFF2-40B4-BE49-F238E27FC236}">
                <a16:creationId xmlns:a16="http://schemas.microsoft.com/office/drawing/2014/main" id="{E809D185-E574-F3DF-ABA3-73125EEE146C}"/>
              </a:ext>
            </a:extLst>
          </p:cNvPr>
          <p:cNvSpPr/>
          <p:nvPr/>
        </p:nvSpPr>
        <p:spPr>
          <a:xfrm>
            <a:off x="9096306" y="4764578"/>
            <a:ext cx="2631831"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rPr>
              <a:t>Hvordan sikrer vi, at vi har en lovlig AI-praksis både blandt medarbejdere og elever?</a:t>
            </a:r>
            <a:endParaRPr lang="da-DK">
              <a:solidFill>
                <a:schemeClr val="tx1"/>
              </a:solidFill>
            </a:endParaRPr>
          </a:p>
        </p:txBody>
      </p:sp>
      <p:sp>
        <p:nvSpPr>
          <p:cNvPr id="5" name="Tekstfelt 4">
            <a:extLst>
              <a:ext uri="{FF2B5EF4-FFF2-40B4-BE49-F238E27FC236}">
                <a16:creationId xmlns:a16="http://schemas.microsoft.com/office/drawing/2014/main" id="{DB196192-C40D-7CB6-21BC-6C74CDE3D84C}"/>
              </a:ext>
            </a:extLst>
          </p:cNvPr>
          <p:cNvSpPr txBox="1"/>
          <p:nvPr/>
        </p:nvSpPr>
        <p:spPr>
          <a:xfrm>
            <a:off x="9192765" y="5649760"/>
            <a:ext cx="28115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hlinkClick r:id="rId5">
                  <a:extLst>
                    <a:ext uri="{A12FA001-AC4F-418D-AE19-62706E023703}">
                      <ahyp:hlinkClr xmlns:ahyp="http://schemas.microsoft.com/office/drawing/2018/hyperlinkcolor" val="tx"/>
                    </a:ext>
                  </a:extLst>
                </a:hlinkClick>
              </a:rPr>
              <a:t>Se vejledning om lovlig brug af kunstig intelligens for uddannelsesinstitutionerne (</a:t>
            </a:r>
            <a:r>
              <a:rPr lang="en-US" sz="1200">
                <a:ea typeface="+mn-lt"/>
                <a:cs typeface="+mn-lt"/>
                <a:hlinkClick r:id="rId5">
                  <a:extLst>
                    <a:ext uri="{A12FA001-AC4F-418D-AE19-62706E023703}">
                      <ahyp:hlinkClr xmlns:ahyp="http://schemas.microsoft.com/office/drawing/2018/hyperlinkcolor" val="tx"/>
                    </a:ext>
                  </a:extLst>
                </a:hlinkClick>
              </a:rPr>
              <a:t>STIL</a:t>
            </a:r>
            <a:r>
              <a:rPr lang="en-US" sz="1200">
                <a:hlinkClick r:id="rId5">
                  <a:extLst>
                    <a:ext uri="{A12FA001-AC4F-418D-AE19-62706E023703}">
                      <ahyp:hlinkClr xmlns:ahyp="http://schemas.microsoft.com/office/drawing/2018/hyperlinkcolor" val="tx"/>
                    </a:ext>
                  </a:extLst>
                </a:hlinkClick>
              </a:rPr>
              <a:t>) </a:t>
            </a:r>
            <a:endParaRPr lang="en-US" sz="1200"/>
          </a:p>
        </p:txBody>
      </p:sp>
      <p:pic>
        <p:nvPicPr>
          <p:cNvPr id="16" name="Grafik 15">
            <a:extLst>
              <a:ext uri="{FF2B5EF4-FFF2-40B4-BE49-F238E27FC236}">
                <a16:creationId xmlns:a16="http://schemas.microsoft.com/office/drawing/2014/main" id="{DFD5DE68-97D2-842A-A7E6-C4C27B348A8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6160" y="4905761"/>
            <a:ext cx="628183" cy="628183"/>
          </a:xfrm>
          <a:prstGeom prst="rect">
            <a:avLst/>
          </a:prstGeom>
        </p:spPr>
      </p:pic>
      <p:pic>
        <p:nvPicPr>
          <p:cNvPr id="18" name="Grafik 17">
            <a:extLst>
              <a:ext uri="{FF2B5EF4-FFF2-40B4-BE49-F238E27FC236}">
                <a16:creationId xmlns:a16="http://schemas.microsoft.com/office/drawing/2014/main" id="{BED1FA99-251E-315C-2228-7B26CAC52342}"/>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68123" y="4905761"/>
            <a:ext cx="628183" cy="628183"/>
          </a:xfrm>
          <a:prstGeom prst="rect">
            <a:avLst/>
          </a:prstGeom>
        </p:spPr>
      </p:pic>
      <p:pic>
        <p:nvPicPr>
          <p:cNvPr id="14" name="Grafik 13">
            <a:extLst>
              <a:ext uri="{FF2B5EF4-FFF2-40B4-BE49-F238E27FC236}">
                <a16:creationId xmlns:a16="http://schemas.microsoft.com/office/drawing/2014/main" id="{05DD3AB3-F564-F170-6C3F-17FEB6BA9F3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6650" y="4905762"/>
            <a:ext cx="628183" cy="628183"/>
          </a:xfrm>
          <a:prstGeom prst="rect">
            <a:avLst/>
          </a:prstGeom>
        </p:spPr>
      </p:pic>
      <p:pic>
        <p:nvPicPr>
          <p:cNvPr id="26" name="Grafik 25">
            <a:extLst>
              <a:ext uri="{FF2B5EF4-FFF2-40B4-BE49-F238E27FC236}">
                <a16:creationId xmlns:a16="http://schemas.microsoft.com/office/drawing/2014/main" id="{05281415-650D-C55F-3586-F182C371A002}"/>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528053" y="5645701"/>
            <a:ext cx="431815" cy="468000"/>
          </a:xfrm>
          <a:prstGeom prst="rect">
            <a:avLst/>
          </a:prstGeom>
        </p:spPr>
      </p:pic>
      <p:pic>
        <p:nvPicPr>
          <p:cNvPr id="7" name="Grafik 6">
            <a:extLst>
              <a:ext uri="{FF2B5EF4-FFF2-40B4-BE49-F238E27FC236}">
                <a16:creationId xmlns:a16="http://schemas.microsoft.com/office/drawing/2014/main" id="{77A8FB40-7C02-02F0-6428-92A4F0D9E1F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8559495" y="5645701"/>
            <a:ext cx="431815" cy="468000"/>
          </a:xfrm>
          <a:prstGeom prst="rect">
            <a:avLst/>
          </a:prstGeom>
        </p:spPr>
      </p:pic>
      <p:pic>
        <p:nvPicPr>
          <p:cNvPr id="36" name="Grafik 35">
            <a:extLst>
              <a:ext uri="{FF2B5EF4-FFF2-40B4-BE49-F238E27FC236}">
                <a16:creationId xmlns:a16="http://schemas.microsoft.com/office/drawing/2014/main" id="{B4EABEA0-EE62-1514-3764-641462BA4DB7}"/>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4508386" y="5645701"/>
            <a:ext cx="431815" cy="468000"/>
          </a:xfrm>
          <a:prstGeom prst="rect">
            <a:avLst/>
          </a:prstGeom>
        </p:spPr>
      </p:pic>
    </p:spTree>
    <p:extLst>
      <p:ext uri="{BB962C8B-B14F-4D97-AF65-F5344CB8AC3E}">
        <p14:creationId xmlns:p14="http://schemas.microsoft.com/office/powerpoint/2010/main" val="3933586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5E5F2"/>
        </a:solidFill>
        <a:effectLst/>
      </p:bgPr>
    </p:bg>
    <p:spTree>
      <p:nvGrpSpPr>
        <p:cNvPr id="1" name="">
          <a:extLst>
            <a:ext uri="{FF2B5EF4-FFF2-40B4-BE49-F238E27FC236}">
              <a16:creationId xmlns:a16="http://schemas.microsoft.com/office/drawing/2014/main" id="{87BE4FA2-C96C-2F5B-A47C-C2249694F79C}"/>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D4011555-82C6-97FD-9FB5-04A2FC7186F3}"/>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solidFill>
            <a:srgbClr val="D6E5F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EC0"/>
                </a:solidFill>
              </a:rPr>
              <a:t>Folkeskole</a:t>
            </a:r>
            <a:endParaRPr lang="da-DK" sz="1200">
              <a:solidFill>
                <a:srgbClr val="377EC0"/>
              </a:solidFill>
            </a:endParaRPr>
          </a:p>
        </p:txBody>
      </p:sp>
      <p:sp>
        <p:nvSpPr>
          <p:cNvPr id="13" name="Rektangel 1">
            <a:extLst>
              <a:ext uri="{FF2B5EF4-FFF2-40B4-BE49-F238E27FC236}">
                <a16:creationId xmlns:a16="http://schemas.microsoft.com/office/drawing/2014/main" id="{C7635234-7E19-46FC-832D-F93DE81D8DA0}"/>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4" name="Rektangel 2">
            <a:extLst>
              <a:ext uri="{FF2B5EF4-FFF2-40B4-BE49-F238E27FC236}">
                <a16:creationId xmlns:a16="http://schemas.microsoft.com/office/drawing/2014/main" id="{BD726D5C-BB59-4B92-CE76-1FC034BCFAC7}"/>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5" name="Rektangel 10">
            <a:extLst>
              <a:ext uri="{FF2B5EF4-FFF2-40B4-BE49-F238E27FC236}">
                <a16:creationId xmlns:a16="http://schemas.microsoft.com/office/drawing/2014/main" id="{B7A57EE6-046D-920D-6EF2-5A476C0A8E70}"/>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6" name="Rektangel 12">
            <a:extLst>
              <a:ext uri="{FF2B5EF4-FFF2-40B4-BE49-F238E27FC236}">
                <a16:creationId xmlns:a16="http://schemas.microsoft.com/office/drawing/2014/main" id="{E9A54B6B-4116-B436-51A4-08B5835F53F9}"/>
              </a:ext>
              <a:ext uri="{C183D7F6-B498-43B3-948B-1728B52AA6E4}">
                <adec:decorative xmlns:adec="http://schemas.microsoft.com/office/drawing/2017/decorative" val="1"/>
              </a:ext>
            </a:extLst>
          </p:cNvPr>
          <p:cNvSpPr>
            <a:spLocks noGrp="1" noChangeAspect="1"/>
          </p:cNvSpPr>
          <p:nvPr>
            <p:ph type="title" idx="4294967295"/>
          </p:nvPr>
        </p:nvSpPr>
        <p:spPr>
          <a:xfrm>
            <a:off x="8468123" y="0"/>
            <a:ext cx="1872000" cy="462954"/>
          </a:xfrm>
          <a:prstGeom prst="rect">
            <a:avLst/>
          </a:prstGeom>
          <a:solidFill>
            <a:srgbClr val="377EC0"/>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mn-lt"/>
                <a:ea typeface="+mn-ea"/>
                <a:cs typeface="+mn-cs"/>
              </a:rPr>
              <a:t>Forudsætninger</a:t>
            </a:r>
          </a:p>
        </p:txBody>
      </p:sp>
      <p:sp>
        <p:nvSpPr>
          <p:cNvPr id="17" name="Rektangel 13">
            <a:extLst>
              <a:ext uri="{FF2B5EF4-FFF2-40B4-BE49-F238E27FC236}">
                <a16:creationId xmlns:a16="http://schemas.microsoft.com/office/drawing/2014/main" id="{F488E4F4-A59A-16DF-6AC0-F29C49402A90}"/>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18" name="Tekstfelt 17">
            <a:extLst>
              <a:ext uri="{FF2B5EF4-FFF2-40B4-BE49-F238E27FC236}">
                <a16:creationId xmlns:a16="http://schemas.microsoft.com/office/drawing/2014/main" id="{1D2DCDBE-1474-16BC-8E37-61E9D2D76FC0}"/>
              </a:ext>
            </a:extLst>
          </p:cNvPr>
          <p:cNvSpPr txBox="1"/>
          <p:nvPr/>
        </p:nvSpPr>
        <p:spPr>
          <a:xfrm>
            <a:off x="605346" y="774060"/>
            <a:ext cx="4816200" cy="47448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377EC0"/>
                </a:solidFill>
              </a:rPr>
              <a:t>Kompetencer</a:t>
            </a:r>
            <a:endParaRPr lang="da-DK"/>
          </a:p>
          <a:p>
            <a:endParaRPr lang="da-DK" sz="1600">
              <a:solidFill>
                <a:srgbClr val="000000"/>
              </a:solidFill>
            </a:endParaRPr>
          </a:p>
          <a:p>
            <a:r>
              <a:rPr lang="da-DK" sz="1400"/>
              <a:t>Både lærere, pædagoger, ledere, administration og elever i folkeskolen kan have behov for et kompetencemæssigt løft i brugen af AI.</a:t>
            </a:r>
          </a:p>
          <a:p>
            <a:endParaRPr lang="da-DK" sz="1400"/>
          </a:p>
          <a:p>
            <a:pPr>
              <a:spcBef>
                <a:spcPts val="1000"/>
              </a:spcBef>
            </a:pPr>
            <a:r>
              <a:rPr lang="da-DK" sz="1400" b="1"/>
              <a:t>Nye AI-kompetencer på skoleområdet kan fx være:</a:t>
            </a:r>
            <a:endParaRPr lang="en-US" sz="1400" b="1"/>
          </a:p>
          <a:p>
            <a:pPr marL="342900" indent="-342900">
              <a:spcBef>
                <a:spcPts val="1000"/>
              </a:spcBef>
              <a:buFont typeface="Arial,Sans-Serif"/>
              <a:buChar char="•"/>
            </a:pPr>
            <a:r>
              <a:rPr lang="da-DK" sz="1400"/>
              <a:t>Ekspertise i at skrive den rette prompt.</a:t>
            </a:r>
            <a:endParaRPr lang="en-US" sz="1400"/>
          </a:p>
          <a:p>
            <a:pPr marL="342900" indent="-342900">
              <a:spcBef>
                <a:spcPts val="1000"/>
              </a:spcBef>
              <a:buFont typeface="Arial,Sans-Serif"/>
              <a:buChar char="•"/>
            </a:pPr>
            <a:r>
              <a:rPr lang="da-DK" sz="1400"/>
              <a:t>Didaktiske kompetencer til at bruge AI kreativt som et læringsredskab.</a:t>
            </a:r>
            <a:endParaRPr lang="en-US" sz="1400"/>
          </a:p>
          <a:p>
            <a:pPr marL="342900" indent="-342900">
              <a:spcBef>
                <a:spcPts val="1000"/>
              </a:spcBef>
              <a:buFont typeface="Arial,Sans-Serif"/>
              <a:buChar char="•"/>
            </a:pPr>
            <a:r>
              <a:rPr lang="da-DK" sz="1400"/>
              <a:t>Kritisk tænkning og kildekritik i forhold til brug af AI.</a:t>
            </a:r>
            <a:br>
              <a:rPr lang="da-DK" sz="1400"/>
            </a:br>
            <a:endParaRPr lang="da-DK" sz="1400"/>
          </a:p>
          <a:p>
            <a:pPr>
              <a:spcBef>
                <a:spcPts val="1000"/>
              </a:spcBef>
            </a:pPr>
            <a:r>
              <a:rPr lang="da-DK" sz="1400" b="1"/>
              <a:t>Mulige tilgange til kompetenceudvikling:</a:t>
            </a:r>
          </a:p>
          <a:p>
            <a:pPr marL="342900" indent="-342900">
              <a:spcBef>
                <a:spcPts val="1000"/>
              </a:spcBef>
              <a:buFont typeface="Arial,Sans-Serif"/>
              <a:buChar char="•"/>
            </a:pPr>
            <a:r>
              <a:rPr lang="da-DK" sz="1400"/>
              <a:t>Drøftelse af dilemmaer om etik, fejl og bias med kollegaer og elever.</a:t>
            </a:r>
            <a:endParaRPr lang="en-US" sz="1400"/>
          </a:p>
          <a:p>
            <a:pPr marL="342900" indent="-342900">
              <a:spcBef>
                <a:spcPts val="1000"/>
              </a:spcBef>
              <a:buFont typeface="Arial,Sans-Serif"/>
              <a:buChar char="•"/>
            </a:pPr>
            <a:r>
              <a:rPr lang="da-DK" sz="1400"/>
              <a:t>Lærende afprøvning af AI i såvel forberedelse som undervisning.</a:t>
            </a:r>
          </a:p>
        </p:txBody>
      </p:sp>
      <p:sp>
        <p:nvSpPr>
          <p:cNvPr id="22" name="Rektangel 21">
            <a:extLst>
              <a:ext uri="{FF2B5EF4-FFF2-40B4-BE49-F238E27FC236}">
                <a16:creationId xmlns:a16="http://schemas.microsoft.com/office/drawing/2014/main" id="{49478E92-07E0-6CC5-E709-2D14FB90AF1F}"/>
              </a:ext>
            </a:extLst>
          </p:cNvPr>
          <p:cNvSpPr/>
          <p:nvPr/>
        </p:nvSpPr>
        <p:spPr>
          <a:xfrm>
            <a:off x="1104752" y="5524565"/>
            <a:ext cx="4137688" cy="4646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ea typeface="+mn-lt"/>
                <a:cs typeface="+mn-lt"/>
              </a:rPr>
              <a:t>Hvilke nye kompetencer har vi særligt behov for? </a:t>
            </a:r>
            <a:endParaRPr lang="da-DK" sz="1200" b="1">
              <a:solidFill>
                <a:schemeClr val="tx1"/>
              </a:solidFill>
            </a:endParaRPr>
          </a:p>
          <a:p>
            <a:endParaRPr lang="da-DK">
              <a:solidFill>
                <a:schemeClr val="tx1"/>
              </a:solidFill>
            </a:endParaRPr>
          </a:p>
        </p:txBody>
      </p:sp>
      <p:sp>
        <p:nvSpPr>
          <p:cNvPr id="34" name="Pladsholder til indhold 2">
            <a:extLst>
              <a:ext uri="{FF2B5EF4-FFF2-40B4-BE49-F238E27FC236}">
                <a16:creationId xmlns:a16="http://schemas.microsoft.com/office/drawing/2014/main" id="{591B949C-81D0-425D-FDAC-8A32C9192A72}"/>
              </a:ext>
            </a:extLst>
          </p:cNvPr>
          <p:cNvSpPr txBox="1">
            <a:spLocks/>
          </p:cNvSpPr>
          <p:nvPr/>
        </p:nvSpPr>
        <p:spPr>
          <a:xfrm>
            <a:off x="1207376" y="6120041"/>
            <a:ext cx="3817527" cy="484158"/>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a:solidFill>
                  <a:srgbClr val="000000"/>
                </a:solidFill>
                <a:hlinkClick r:id="rId3">
                  <a:extLst>
                    <a:ext uri="{A12FA001-AC4F-418D-AE19-62706E023703}">
                      <ahyp:hlinkClr xmlns:ahyp="http://schemas.microsoft.com/office/drawing/2018/hyperlinkcolor" val="tx"/>
                    </a:ext>
                  </a:extLst>
                </a:hlinkClick>
              </a:rPr>
              <a:t>Se fem eksempler på arbejdet med AI-færdigheder for medarbejdere pi folkeskolen (KL)</a:t>
            </a:r>
          </a:p>
        </p:txBody>
      </p:sp>
      <p:sp>
        <p:nvSpPr>
          <p:cNvPr id="20" name="Tekstfelt 19">
            <a:extLst>
              <a:ext uri="{FF2B5EF4-FFF2-40B4-BE49-F238E27FC236}">
                <a16:creationId xmlns:a16="http://schemas.microsoft.com/office/drawing/2014/main" id="{E18B7F5E-AEB0-F864-1759-2964AB443C21}"/>
              </a:ext>
            </a:extLst>
          </p:cNvPr>
          <p:cNvSpPr txBox="1"/>
          <p:nvPr/>
        </p:nvSpPr>
        <p:spPr>
          <a:xfrm>
            <a:off x="6336715" y="774060"/>
            <a:ext cx="4802947"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377EC0"/>
                </a:solidFill>
              </a:rPr>
              <a:t>Ledelse</a:t>
            </a:r>
          </a:p>
          <a:p>
            <a:endParaRPr lang="da-DK" sz="1400" b="1">
              <a:solidFill>
                <a:srgbClr val="000000"/>
              </a:solidFill>
            </a:endParaRPr>
          </a:p>
          <a:p>
            <a:r>
              <a:rPr lang="da-DK" sz="1400">
                <a:ea typeface="+mn-lt"/>
                <a:cs typeface="+mn-lt"/>
              </a:rPr>
              <a:t>Som skoleleder eller teamleder kan det være godt: </a:t>
            </a:r>
            <a:br>
              <a:rPr lang="da-DK" sz="1400">
                <a:ea typeface="+mn-lt"/>
                <a:cs typeface="+mn-lt"/>
              </a:rPr>
            </a:br>
            <a:endParaRPr lang="da-DK" sz="1400"/>
          </a:p>
          <a:p>
            <a:pPr marL="285750" indent="-285750">
              <a:buFont typeface="Arial"/>
              <a:buChar char="•"/>
            </a:pPr>
            <a:r>
              <a:rPr lang="da-DK" sz="1400">
                <a:ea typeface="+mn-lt"/>
                <a:cs typeface="+mn-lt"/>
              </a:rPr>
              <a:t>At gøre rammerne for at bruge AI tydelige. .</a:t>
            </a:r>
          </a:p>
          <a:p>
            <a:pPr marL="285750" indent="-285750">
              <a:buFont typeface="Arial"/>
              <a:buChar char="•"/>
            </a:pPr>
            <a:endParaRPr lang="da-DK" sz="1400">
              <a:ea typeface="+mn-lt"/>
              <a:cs typeface="+mn-lt"/>
            </a:endParaRPr>
          </a:p>
          <a:p>
            <a:pPr marL="285750" indent="-285750">
              <a:buFont typeface="Arial"/>
              <a:buChar char="•"/>
            </a:pPr>
            <a:r>
              <a:rPr lang="da-DK" sz="1400">
                <a:ea typeface="+mn-lt"/>
                <a:cs typeface="+mn-lt"/>
              </a:rPr>
              <a:t>At facilitere den lokale dialog med medarbejderne om brugen af AI.</a:t>
            </a:r>
            <a:endParaRPr lang="da-DK"/>
          </a:p>
          <a:p>
            <a:pPr marL="285750" indent="-285750">
              <a:buFont typeface="Arial"/>
              <a:buChar char="•"/>
            </a:pPr>
            <a:endParaRPr lang="da-DK" sz="1400">
              <a:ea typeface="+mn-lt"/>
              <a:cs typeface="+mn-lt"/>
            </a:endParaRPr>
          </a:p>
          <a:p>
            <a:pPr marL="285750" indent="-285750">
              <a:buFont typeface="Arial"/>
              <a:buChar char="•"/>
            </a:pPr>
            <a:r>
              <a:rPr lang="da-DK" sz="1400">
                <a:ea typeface="+mn-lt"/>
                <a:cs typeface="+mn-lt"/>
              </a:rPr>
              <a:t>At sikre adgang til AI-løsningerne, så det ikke er manglende licenser, der står i vejen for at afprøve teknologien. </a:t>
            </a:r>
            <a:endParaRPr lang="da-DK" sz="1400"/>
          </a:p>
          <a:p>
            <a:pPr marL="285750" indent="-285750">
              <a:buFont typeface="Arial"/>
              <a:buChar char="•"/>
            </a:pPr>
            <a:endParaRPr lang="da-DK" sz="1400"/>
          </a:p>
          <a:p>
            <a:pPr marL="285750" indent="-285750">
              <a:buFont typeface="Arial"/>
              <a:buChar char="•"/>
            </a:pPr>
            <a:r>
              <a:rPr lang="da-DK" sz="1400">
                <a:ea typeface="+mn-lt"/>
                <a:cs typeface="+mn-lt"/>
              </a:rPr>
              <a:t>At drøfte de etiske og læringsmæssige aspekter af AI med elever og forældre.</a:t>
            </a:r>
            <a:endParaRPr lang="da-DK" sz="1400"/>
          </a:p>
          <a:p>
            <a:pPr marL="285750" indent="-285750">
              <a:buFont typeface="Arial"/>
              <a:buChar char="•"/>
            </a:pPr>
            <a:endParaRPr lang="da-DK" sz="1400"/>
          </a:p>
          <a:p>
            <a:pPr marL="285750" indent="-285750">
              <a:buFont typeface="Arial"/>
              <a:buChar char="•"/>
            </a:pPr>
            <a:r>
              <a:rPr lang="da-DK" sz="1400"/>
              <a:t>At afprøve de nye AI-muligheder selv. Det er nemmere at lede noget, man selv har erfaring med. </a:t>
            </a:r>
            <a:endParaRPr lang="da-DK"/>
          </a:p>
          <a:p>
            <a:pPr marL="285750" indent="-285750">
              <a:buFont typeface="Arial,Sans-Serif"/>
              <a:buChar char="•"/>
            </a:pPr>
            <a:endParaRPr lang="da-DK" sz="1400"/>
          </a:p>
          <a:p>
            <a:pPr marL="285750" indent="-285750">
              <a:buFont typeface="Arial"/>
              <a:buChar char="•"/>
            </a:pPr>
            <a:endParaRPr lang="da-DK" sz="1400"/>
          </a:p>
        </p:txBody>
      </p:sp>
      <p:pic>
        <p:nvPicPr>
          <p:cNvPr id="24" name="Grafik 23">
            <a:extLst>
              <a:ext uri="{FF2B5EF4-FFF2-40B4-BE49-F238E27FC236}">
                <a16:creationId xmlns:a16="http://schemas.microsoft.com/office/drawing/2014/main" id="{4C603D0D-A51A-E8ED-B85C-85240EA4FA4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2468" y="5491858"/>
            <a:ext cx="628183" cy="628183"/>
          </a:xfrm>
          <a:prstGeom prst="rect">
            <a:avLst/>
          </a:prstGeom>
        </p:spPr>
      </p:pic>
      <p:sp>
        <p:nvSpPr>
          <p:cNvPr id="26" name="Rektangel 25">
            <a:extLst>
              <a:ext uri="{FF2B5EF4-FFF2-40B4-BE49-F238E27FC236}">
                <a16:creationId xmlns:a16="http://schemas.microsoft.com/office/drawing/2014/main" id="{91CE3E2E-2724-5701-5B0E-1F89A366FD94}"/>
              </a:ext>
            </a:extLst>
          </p:cNvPr>
          <p:cNvSpPr/>
          <p:nvPr/>
        </p:nvSpPr>
        <p:spPr>
          <a:xfrm>
            <a:off x="7028948" y="5455328"/>
            <a:ext cx="3848086" cy="6281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rPr>
              <a:t>Hvilke forventninger har vi til ledelsens rolle i vores arbejde med AI? </a:t>
            </a:r>
          </a:p>
        </p:txBody>
      </p:sp>
      <p:pic>
        <p:nvPicPr>
          <p:cNvPr id="28" name="Grafik 27">
            <a:extLst>
              <a:ext uri="{FF2B5EF4-FFF2-40B4-BE49-F238E27FC236}">
                <a16:creationId xmlns:a16="http://schemas.microsoft.com/office/drawing/2014/main" id="{7BDEFCAB-3A82-B09D-EDBC-CEECE3FC415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00767" y="5483339"/>
            <a:ext cx="628183" cy="628183"/>
          </a:xfrm>
          <a:prstGeom prst="rect">
            <a:avLst/>
          </a:prstGeom>
        </p:spPr>
      </p:pic>
      <p:sp>
        <p:nvSpPr>
          <p:cNvPr id="2" name="Rektangel 1">
            <a:extLst>
              <a:ext uri="{FF2B5EF4-FFF2-40B4-BE49-F238E27FC236}">
                <a16:creationId xmlns:a16="http://schemas.microsoft.com/office/drawing/2014/main" id="{F3E70E52-3892-C168-AE08-DFCF0CC7B4E7}"/>
              </a:ext>
            </a:extLst>
          </p:cNvPr>
          <p:cNvSpPr/>
          <p:nvPr/>
        </p:nvSpPr>
        <p:spPr>
          <a:xfrm>
            <a:off x="7028948" y="5987927"/>
            <a:ext cx="3321944" cy="6281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a:solidFill>
                  <a:schemeClr val="tx1"/>
                </a:solidFill>
              </a:rPr>
              <a:t>Se mere om forudsætninger i afsnittet  </a:t>
            </a:r>
            <a:r>
              <a:rPr lang="da-DK" sz="1200" b="1" i="1">
                <a:solidFill>
                  <a:schemeClr val="tx1"/>
                </a:solidFill>
              </a:rPr>
              <a:t>AI generelt</a:t>
            </a:r>
          </a:p>
        </p:txBody>
      </p:sp>
      <p:pic>
        <p:nvPicPr>
          <p:cNvPr id="4" name="Grafik 3">
            <a:extLst>
              <a:ext uri="{FF2B5EF4-FFF2-40B4-BE49-F238E27FC236}">
                <a16:creationId xmlns:a16="http://schemas.microsoft.com/office/drawing/2014/main" id="{12FEBC34-1FBF-5B66-8AE6-70B99657A6D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79028" y="6111522"/>
            <a:ext cx="431815" cy="468000"/>
          </a:xfrm>
          <a:prstGeom prst="rect">
            <a:avLst/>
          </a:prstGeom>
        </p:spPr>
      </p:pic>
      <p:pic>
        <p:nvPicPr>
          <p:cNvPr id="7" name="Grafik 6">
            <a:extLst>
              <a:ext uri="{FF2B5EF4-FFF2-40B4-BE49-F238E27FC236}">
                <a16:creationId xmlns:a16="http://schemas.microsoft.com/office/drawing/2014/main" id="{EC2C7A4A-BFD0-96C5-DFE2-D3475B1023B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498950" y="6111522"/>
            <a:ext cx="431815" cy="468000"/>
          </a:xfrm>
          <a:prstGeom prst="rect">
            <a:avLst/>
          </a:prstGeom>
        </p:spPr>
      </p:pic>
    </p:spTree>
    <p:extLst>
      <p:ext uri="{BB962C8B-B14F-4D97-AF65-F5344CB8AC3E}">
        <p14:creationId xmlns:p14="http://schemas.microsoft.com/office/powerpoint/2010/main" val="1209363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5E5F2"/>
        </a:solidFill>
        <a:effectLst/>
      </p:bgPr>
    </p:bg>
    <p:spTree>
      <p:nvGrpSpPr>
        <p:cNvPr id="1" name="">
          <a:extLst>
            <a:ext uri="{FF2B5EF4-FFF2-40B4-BE49-F238E27FC236}">
              <a16:creationId xmlns:a16="http://schemas.microsoft.com/office/drawing/2014/main" id="{9FA63144-AAD8-2542-66A7-41B6155E5388}"/>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0BEEF47F-5851-ECF5-FC68-B9C44EF5150C}"/>
              </a:ext>
            </a:extLst>
          </p:cNvPr>
          <p:cNvSpPr>
            <a:spLocks noChangeAspect="1"/>
          </p:cNvSpPr>
          <p:nvPr/>
        </p:nvSpPr>
        <p:spPr>
          <a:xfrm>
            <a:off x="-1" y="-2"/>
            <a:ext cx="2869058" cy="462954"/>
          </a:xfrm>
          <a:prstGeom prst="rect">
            <a:avLst/>
          </a:prstGeom>
          <a:solidFill>
            <a:srgbClr val="D6E5F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EC0"/>
                </a:solidFill>
              </a:rPr>
              <a:t>Folkeskole</a:t>
            </a:r>
            <a:endParaRPr lang="da-DK" sz="1200">
              <a:solidFill>
                <a:srgbClr val="377EC0"/>
              </a:solidFill>
            </a:endParaRPr>
          </a:p>
        </p:txBody>
      </p:sp>
      <p:sp>
        <p:nvSpPr>
          <p:cNvPr id="15" name="Rektangel 14">
            <a:extLst>
              <a:ext uri="{FF2B5EF4-FFF2-40B4-BE49-F238E27FC236}">
                <a16:creationId xmlns:a16="http://schemas.microsoft.com/office/drawing/2014/main" id="{0167D8DE-0F13-62C7-DEC1-9F9D15F8D559}"/>
              </a:ext>
            </a:extLst>
          </p:cNvPr>
          <p:cNvSpPr>
            <a:spLocks noChangeAspect="1"/>
          </p:cNvSpPr>
          <p:nvPr/>
        </p:nvSpPr>
        <p:spPr>
          <a:xfrm>
            <a:off x="10333429" y="0"/>
            <a:ext cx="1872000" cy="462954"/>
          </a:xfrm>
          <a:prstGeom prst="rect">
            <a:avLst/>
          </a:prstGeom>
          <a:solidFill>
            <a:srgbClr val="377EC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Næste skridt</a:t>
            </a:r>
          </a:p>
        </p:txBody>
      </p:sp>
      <p:sp>
        <p:nvSpPr>
          <p:cNvPr id="4" name="Pladsholder til indhold 3">
            <a:extLst>
              <a:ext uri="{FF2B5EF4-FFF2-40B4-BE49-F238E27FC236}">
                <a16:creationId xmlns:a16="http://schemas.microsoft.com/office/drawing/2014/main" id="{A510A149-98B4-CAFE-FD87-7BD0F92007F7}"/>
              </a:ext>
            </a:extLst>
          </p:cNvPr>
          <p:cNvSpPr>
            <a:spLocks noGrp="1"/>
          </p:cNvSpPr>
          <p:nvPr>
            <p:ph type="title" idx="4294967295"/>
          </p:nvPr>
        </p:nvSpPr>
        <p:spPr>
          <a:xfrm>
            <a:off x="423863" y="576263"/>
            <a:ext cx="10674350" cy="842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rgbClr val="000000"/>
                </a:solidFill>
                <a:effectLst/>
                <a:uLnTx/>
                <a:uFillTx/>
                <a:latin typeface="Avenir Next"/>
                <a:ea typeface="+mn-ea"/>
                <a:cs typeface="+mn-cs"/>
              </a:rPr>
              <a:t>Sådan kommer I videre</a:t>
            </a:r>
            <a:endParaRPr kumimoji="0" lang="da-DK" sz="2800" b="1" i="0" u="none" strike="noStrike" kern="1200" cap="none" spc="0" normalizeH="0" baseline="0" noProof="0">
              <a:ln>
                <a:noFill/>
              </a:ln>
              <a:solidFill>
                <a:schemeClr val="tx1"/>
              </a:solidFill>
              <a:effectLst/>
              <a:uLnTx/>
              <a:uFillTx/>
              <a:latin typeface="Avenir Next"/>
              <a:ea typeface="+mn-ea"/>
              <a:cs typeface="+mn-cs"/>
            </a:endParaRPr>
          </a:p>
        </p:txBody>
      </p:sp>
      <p:sp>
        <p:nvSpPr>
          <p:cNvPr id="2" name="Pladsholder til indhold 1">
            <a:extLst>
              <a:ext uri="{FF2B5EF4-FFF2-40B4-BE49-F238E27FC236}">
                <a16:creationId xmlns:a16="http://schemas.microsoft.com/office/drawing/2014/main" id="{1E2F9CFE-341F-7ADF-2512-1DAEFDE23A63}"/>
              </a:ext>
            </a:extLst>
          </p:cNvPr>
          <p:cNvSpPr>
            <a:spLocks noGrp="1"/>
          </p:cNvSpPr>
          <p:nvPr>
            <p:ph sz="half" idx="1"/>
          </p:nvPr>
        </p:nvSpPr>
        <p:spPr>
          <a:xfrm>
            <a:off x="424258" y="1375682"/>
            <a:ext cx="8150949" cy="843841"/>
          </a:xfrm>
        </p:spPr>
        <p:txBody>
          <a:bodyPr vert="horz" lIns="91440" tIns="45720" rIns="91440" bIns="45720" rtlCol="0" anchor="t">
            <a:normAutofit/>
          </a:bodyPr>
          <a:lstStyle/>
          <a:p>
            <a:pPr>
              <a:lnSpc>
                <a:spcPct val="110000"/>
              </a:lnSpc>
            </a:pPr>
            <a:r>
              <a:rPr lang="da-DK" sz="1400">
                <a:latin typeface="Avenir Next"/>
              </a:rPr>
              <a:t>Afhængig af, hvor langt I er med at afklare jeres brug af AI, kan I vælge en eller flere af nedenstående næste skridt. De kan efter behov drøftes i personalegruppen, i skolebestyrelsen, i MED-systemet eller på tværs af skoler.</a:t>
            </a:r>
          </a:p>
          <a:p>
            <a:endParaRPr lang="da-DK" sz="1500" b="1">
              <a:solidFill>
                <a:srgbClr val="377EC0"/>
              </a:solidFill>
              <a:latin typeface="Avenir Next"/>
            </a:endParaRPr>
          </a:p>
          <a:p>
            <a:endParaRPr lang="da-DK" sz="1500" b="1">
              <a:solidFill>
                <a:srgbClr val="000000"/>
              </a:solidFill>
              <a:latin typeface="Avenir Next"/>
            </a:endParaRPr>
          </a:p>
          <a:p>
            <a:pPr marL="742950" lvl="1" indent="-285750">
              <a:buChar char="•"/>
            </a:pPr>
            <a:endParaRPr lang="da-DK" sz="1500">
              <a:solidFill>
                <a:srgbClr val="000000"/>
              </a:solidFill>
            </a:endParaRPr>
          </a:p>
          <a:p>
            <a:pPr marL="742950" lvl="1" indent="-285750">
              <a:buChar char="•"/>
            </a:pPr>
            <a:endParaRPr lang="da-DK" sz="1500"/>
          </a:p>
          <a:p>
            <a:endParaRPr lang="da-DK" sz="1500" b="1"/>
          </a:p>
          <a:p>
            <a:endParaRPr lang="da-DK" sz="1500" b="1"/>
          </a:p>
          <a:p>
            <a:endParaRPr lang="da-DK" sz="1500" b="1"/>
          </a:p>
        </p:txBody>
      </p:sp>
      <p:sp>
        <p:nvSpPr>
          <p:cNvPr id="8" name="Tekstfelt 7">
            <a:extLst>
              <a:ext uri="{FF2B5EF4-FFF2-40B4-BE49-F238E27FC236}">
                <a16:creationId xmlns:a16="http://schemas.microsoft.com/office/drawing/2014/main" id="{5BE8B49C-A671-BF09-A883-2B39B5E59D07}"/>
              </a:ext>
            </a:extLst>
          </p:cNvPr>
          <p:cNvSpPr txBox="1"/>
          <p:nvPr/>
        </p:nvSpPr>
        <p:spPr>
          <a:xfrm>
            <a:off x="424258" y="2219523"/>
            <a:ext cx="3941235" cy="42934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b="1">
                <a:solidFill>
                  <a:srgbClr val="377EC0"/>
                </a:solidFill>
              </a:rPr>
              <a:t>Fortsæt dialogen</a:t>
            </a:r>
          </a:p>
          <a:p>
            <a:endParaRPr lang="da-DK" sz="1500"/>
          </a:p>
          <a:p>
            <a:r>
              <a:rPr lang="da-DK" sz="1500"/>
              <a:t>Brug dialogværktøjerne til at afklare – få overblik på næste side:</a:t>
            </a:r>
          </a:p>
          <a:p>
            <a:pPr marL="285750" indent="-285750">
              <a:buFont typeface="Arial"/>
              <a:buChar char="•"/>
            </a:pPr>
            <a:r>
              <a:rPr lang="da-DK" sz="1500"/>
              <a:t>Relevante måder at bruge AI på.</a:t>
            </a:r>
          </a:p>
          <a:p>
            <a:pPr marL="285750" indent="-285750">
              <a:buFont typeface="Arial"/>
              <a:buChar char="•"/>
            </a:pPr>
            <a:r>
              <a:rPr lang="da-DK" sz="1500"/>
              <a:t>Balancen mellem fordele og ulemper ved et konkret AI-tiltag.</a:t>
            </a:r>
          </a:p>
          <a:p>
            <a:pPr marL="285750" indent="-285750">
              <a:buFont typeface="Arial"/>
              <a:buChar char="•"/>
            </a:pPr>
            <a:r>
              <a:rPr lang="da-DK" sz="1500"/>
              <a:t>Dilemmaer i tilgangen til arbejdet med AI.</a:t>
            </a:r>
          </a:p>
          <a:p>
            <a:pPr marL="285750" indent="-285750">
              <a:buFont typeface="Arial"/>
              <a:buChar char="•"/>
            </a:pPr>
            <a:endParaRPr lang="da-DK" sz="1600">
              <a:solidFill>
                <a:srgbClr val="377EC0"/>
              </a:solidFill>
            </a:endParaRPr>
          </a:p>
          <a:p>
            <a:r>
              <a:rPr lang="da-DK" sz="1600" b="1">
                <a:solidFill>
                  <a:srgbClr val="377EC0"/>
                </a:solidFill>
              </a:rPr>
              <a:t>Bliv enige om fælles principper</a:t>
            </a:r>
          </a:p>
          <a:p>
            <a:endParaRPr lang="da-DK" sz="1500"/>
          </a:p>
          <a:p>
            <a:r>
              <a:rPr lang="da-DK" sz="1500"/>
              <a:t>Lad jeres dialog munde ud i et fælles formål og sæt spilleregler for,  hvordan I ønsker at anvende AI. </a:t>
            </a:r>
          </a:p>
          <a:p>
            <a:endParaRPr lang="da-DK" sz="1500"/>
          </a:p>
          <a:p>
            <a:r>
              <a:rPr lang="da-DK" sz="1500"/>
              <a:t>Der er inspiration at hente i andre kommuner og i anbefalinger fra STUK. </a:t>
            </a:r>
            <a:endParaRPr lang="da-DK"/>
          </a:p>
        </p:txBody>
      </p:sp>
      <p:sp>
        <p:nvSpPr>
          <p:cNvPr id="9" name="Tekstfelt 8">
            <a:extLst>
              <a:ext uri="{FF2B5EF4-FFF2-40B4-BE49-F238E27FC236}">
                <a16:creationId xmlns:a16="http://schemas.microsoft.com/office/drawing/2014/main" id="{B4EF5FEF-386D-6078-DF6A-4CF576A54DA7}"/>
              </a:ext>
            </a:extLst>
          </p:cNvPr>
          <p:cNvSpPr txBox="1"/>
          <p:nvPr/>
        </p:nvSpPr>
        <p:spPr>
          <a:xfrm>
            <a:off x="4633972" y="2219523"/>
            <a:ext cx="3941235" cy="45089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b="1">
                <a:solidFill>
                  <a:srgbClr val="377EC0"/>
                </a:solidFill>
              </a:rPr>
              <a:t>Inddrag elever og forældre</a:t>
            </a:r>
          </a:p>
          <a:p>
            <a:endParaRPr lang="da-DK" sz="1500"/>
          </a:p>
          <a:p>
            <a:r>
              <a:rPr lang="da-DK" sz="1500"/>
              <a:t>Udbredelsen af AI kan skabe usikkerhed om, hvordan teknologien bruges – både i skolen og hjemme. Invitér elevers og forældres perspektiver med i dialogen – og del tankerne bag jeres tilgang til AI.</a:t>
            </a:r>
          </a:p>
          <a:p>
            <a:pPr marL="285750" indent="-285750">
              <a:buFont typeface="Arial"/>
              <a:buChar char="•"/>
            </a:pPr>
            <a:endParaRPr lang="da-DK" sz="1500">
              <a:solidFill>
                <a:srgbClr val="377EC0"/>
              </a:solidFill>
            </a:endParaRPr>
          </a:p>
          <a:p>
            <a:r>
              <a:rPr lang="da-DK" sz="1600" b="1">
                <a:solidFill>
                  <a:srgbClr val="377EC0"/>
                </a:solidFill>
              </a:rPr>
              <a:t>Bliv klogere sammen</a:t>
            </a:r>
            <a:endParaRPr lang="da-DK" sz="1600">
              <a:solidFill>
                <a:srgbClr val="000000"/>
              </a:solidFill>
            </a:endParaRPr>
          </a:p>
          <a:p>
            <a:endParaRPr lang="da-DK" sz="1500"/>
          </a:p>
          <a:p>
            <a:r>
              <a:rPr lang="da-DK" sz="1500"/>
              <a:t>Der er løbende brug for at søge viden og inspiration om brugen af AI – og for at gøre fælles erfaringer med teknologien.</a:t>
            </a:r>
            <a:br>
              <a:rPr lang="da-DK" sz="1500"/>
            </a:br>
            <a:br>
              <a:rPr lang="da-DK" sz="1500"/>
            </a:br>
            <a:r>
              <a:rPr lang="da-DK" sz="1500"/>
              <a:t>Tilrettelæg forløb, som klæder jer kollektivt på til sammen at drøfte og udnytte mulighederne i AI.</a:t>
            </a:r>
          </a:p>
          <a:p>
            <a:r>
              <a:rPr lang="da-DK" sz="1500"/>
              <a:t> </a:t>
            </a:r>
            <a:r>
              <a:rPr lang="da-DK" sz="1500" b="1">
                <a:solidFill>
                  <a:srgbClr val="377EC0"/>
                </a:solidFill>
              </a:rPr>
              <a:t> </a:t>
            </a:r>
            <a:br>
              <a:rPr lang="da-DK" sz="1500" b="1">
                <a:solidFill>
                  <a:srgbClr val="377EC0"/>
                </a:solidFill>
              </a:rPr>
            </a:br>
            <a:endParaRPr lang="da-DK" sz="1500"/>
          </a:p>
        </p:txBody>
      </p:sp>
      <p:sp>
        <p:nvSpPr>
          <p:cNvPr id="12" name="Rektangel 11">
            <a:extLst>
              <a:ext uri="{FF2B5EF4-FFF2-40B4-BE49-F238E27FC236}">
                <a16:creationId xmlns:a16="http://schemas.microsoft.com/office/drawing/2014/main" id="{36481654-C15F-F321-802E-0697E3E2F2F0}"/>
              </a:ext>
            </a:extLst>
          </p:cNvPr>
          <p:cNvSpPr/>
          <p:nvPr/>
        </p:nvSpPr>
        <p:spPr>
          <a:xfrm>
            <a:off x="9074552" y="2209138"/>
            <a:ext cx="2693189" cy="4073035"/>
          </a:xfrm>
          <a:prstGeom prst="rect">
            <a:avLst/>
          </a:prstGeom>
          <a:solidFill>
            <a:srgbClr val="0070C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chemeClr val="tx1"/>
                </a:solidFill>
              </a:rPr>
              <a:t>Inspiration til det videre arbejde</a:t>
            </a:r>
          </a:p>
          <a:p>
            <a:endParaRPr lang="da-DK" sz="1600" b="1">
              <a:solidFill>
                <a:schemeClr val="tx1"/>
              </a:solidFill>
            </a:endParaRPr>
          </a:p>
          <a:p>
            <a:pPr marL="285750" indent="-285750">
              <a:buFont typeface="Arial" panose="020B0604020202020204" pitchFamily="34" charset="0"/>
              <a:buChar char="•"/>
            </a:pPr>
            <a:r>
              <a:rPr lang="da-DK" sz="1400">
                <a:solidFill>
                  <a:schemeClr val="tx1"/>
                </a:solidFill>
                <a:ea typeface="+mn-lt"/>
                <a:cs typeface="+mn-lt"/>
                <a:hlinkClick r:id="rId3">
                  <a:extLst>
                    <a:ext uri="{A12FA001-AC4F-418D-AE19-62706E023703}">
                      <ahyp:hlinkClr xmlns:ahyp="http://schemas.microsoft.com/office/drawing/2018/hyperlinkcolor" val="tx"/>
                    </a:ext>
                  </a:extLst>
                </a:hlinkClick>
              </a:rPr>
              <a:t>AI i forberedelsen (KL)</a:t>
            </a:r>
          </a:p>
          <a:p>
            <a:pPr marL="285750" indent="-285750">
              <a:buFont typeface="Arial" panose="020B0604020202020204" pitchFamily="34" charset="0"/>
              <a:buChar char="•"/>
            </a:pPr>
            <a:endParaRPr lang="da-DK" sz="1400">
              <a:solidFill>
                <a:schemeClr val="tx1"/>
              </a:solidFill>
              <a:ea typeface="+mn-lt"/>
              <a:cs typeface="+mn-lt"/>
            </a:endParaRPr>
          </a:p>
          <a:p>
            <a:pPr marL="285750" indent="-285750">
              <a:buFont typeface="Arial" panose="020B0604020202020204" pitchFamily="34" charset="0"/>
              <a:buChar char="•"/>
            </a:pPr>
            <a:r>
              <a:rPr lang="da-DK" sz="1400">
                <a:solidFill>
                  <a:schemeClr val="tx1"/>
                </a:solidFill>
                <a:ea typeface="+mn-lt"/>
                <a:cs typeface="+mn-lt"/>
                <a:hlinkClick r:id="rId4">
                  <a:extLst>
                    <a:ext uri="{A12FA001-AC4F-418D-AE19-62706E023703}">
                      <ahyp:hlinkClr xmlns:ahyp="http://schemas.microsoft.com/office/drawing/2018/hyperlinkcolor" val="tx"/>
                    </a:ext>
                  </a:extLst>
                </a:hlinkClick>
              </a:rPr>
              <a:t>AI i klasselokalet: Se, hvordan otte kommuner griber det an (KL)</a:t>
            </a:r>
            <a:endParaRPr lang="da-DK" sz="1400">
              <a:solidFill>
                <a:schemeClr val="tx1"/>
              </a:solidFill>
              <a:ea typeface="+mn-lt"/>
              <a:cs typeface="+mn-lt"/>
            </a:endParaRPr>
          </a:p>
          <a:p>
            <a:pPr marL="285750" indent="-285750">
              <a:buFont typeface="Arial" panose="020B0604020202020204" pitchFamily="34" charset="0"/>
              <a:buChar char="•"/>
            </a:pPr>
            <a:endParaRPr lang="da-DK" sz="1400">
              <a:solidFill>
                <a:schemeClr val="tx1"/>
              </a:solidFill>
              <a:ea typeface="+mn-lt"/>
              <a:cs typeface="+mn-lt"/>
            </a:endParaRPr>
          </a:p>
          <a:p>
            <a:pPr marL="285750" indent="-285750">
              <a:buFont typeface="Arial" panose="020B0604020202020204" pitchFamily="34" charset="0"/>
              <a:buChar char="•"/>
            </a:pPr>
            <a:r>
              <a:rPr lang="da-DK" sz="1400">
                <a:solidFill>
                  <a:schemeClr val="tx1"/>
                </a:solidFill>
                <a:ea typeface="+mn-lt"/>
                <a:cs typeface="+mn-lt"/>
                <a:hlinkClick r:id="rId5">
                  <a:extLst>
                    <a:ext uri="{A12FA001-AC4F-418D-AE19-62706E023703}">
                      <ahyp:hlinkClr xmlns:ahyp="http://schemas.microsoft.com/office/drawing/2018/hyperlinkcolor" val="tx"/>
                    </a:ext>
                  </a:extLst>
                </a:hlinkClick>
              </a:rPr>
              <a:t>AI er et spark "et vist sted" til undervisningen (artikel på VPT)</a:t>
            </a:r>
            <a:endParaRPr lang="da-DK" sz="1400">
              <a:solidFill>
                <a:schemeClr val="tx1"/>
              </a:solidFill>
            </a:endParaRPr>
          </a:p>
          <a:p>
            <a:endParaRPr lang="da-DK" sz="1400">
              <a:solidFill>
                <a:schemeClr val="tx1"/>
              </a:solidFill>
            </a:endParaRPr>
          </a:p>
          <a:p>
            <a:pPr marL="285750" indent="-285750">
              <a:buFont typeface="Arial" panose="020B0604020202020204" pitchFamily="34" charset="0"/>
              <a:buChar char="•"/>
            </a:pPr>
            <a:r>
              <a:rPr lang="da-DK" sz="1400">
                <a:solidFill>
                  <a:schemeClr val="tx1"/>
                </a:solidFill>
                <a:hlinkClick r:id="rId6">
                  <a:extLst>
                    <a:ext uri="{A12FA001-AC4F-418D-AE19-62706E023703}">
                      <ahyp:hlinkClr xmlns:ahyp="http://schemas.microsoft.com/office/drawing/2018/hyperlinkcolor" val="tx"/>
                    </a:ext>
                  </a:extLst>
                </a:hlinkClick>
              </a:rPr>
              <a:t>Eksempel på retningslinjer for AI i skolen (Vallensbæk Kommune)</a:t>
            </a:r>
          </a:p>
        </p:txBody>
      </p:sp>
      <p:sp>
        <p:nvSpPr>
          <p:cNvPr id="3" name="Rektangel 2">
            <a:extLst>
              <a:ext uri="{FF2B5EF4-FFF2-40B4-BE49-F238E27FC236}">
                <a16:creationId xmlns:a16="http://schemas.microsoft.com/office/drawing/2014/main" id="{C9EB7C96-EFBF-C3BC-1E26-F7EF436761C7}"/>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1" name="Rektangel 10">
            <a:extLst>
              <a:ext uri="{FF2B5EF4-FFF2-40B4-BE49-F238E27FC236}">
                <a16:creationId xmlns:a16="http://schemas.microsoft.com/office/drawing/2014/main" id="{A635215A-60E2-4231-06FD-196137EE0AE2}"/>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3" name="Rektangel 12">
            <a:extLst>
              <a:ext uri="{FF2B5EF4-FFF2-40B4-BE49-F238E27FC236}">
                <a16:creationId xmlns:a16="http://schemas.microsoft.com/office/drawing/2014/main" id="{C1D790FA-34A4-9B3B-F27C-AF2FDAC450DB}"/>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4" name="Rektangel 13">
            <a:extLst>
              <a:ext uri="{FF2B5EF4-FFF2-40B4-BE49-F238E27FC236}">
                <a16:creationId xmlns:a16="http://schemas.microsoft.com/office/drawing/2014/main" id="{939FE469-FC7A-74F9-1628-B112A17798F5}"/>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Tree>
    <p:extLst>
      <p:ext uri="{BB962C8B-B14F-4D97-AF65-F5344CB8AC3E}">
        <p14:creationId xmlns:p14="http://schemas.microsoft.com/office/powerpoint/2010/main" val="35963324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5E5F2"/>
        </a:solidFill>
        <a:effectLst/>
      </p:bgPr>
    </p:bg>
    <p:spTree>
      <p:nvGrpSpPr>
        <p:cNvPr id="1" name="">
          <a:extLst>
            <a:ext uri="{FF2B5EF4-FFF2-40B4-BE49-F238E27FC236}">
              <a16:creationId xmlns:a16="http://schemas.microsoft.com/office/drawing/2014/main" id="{271293F9-9F97-1BBC-6B14-1FC69674DC70}"/>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A7FB08CF-E93D-E37A-893A-32B1F1AA4CAB}"/>
              </a:ext>
            </a:extLst>
          </p:cNvPr>
          <p:cNvSpPr>
            <a:spLocks noGrp="1"/>
          </p:cNvSpPr>
          <p:nvPr>
            <p:ph type="title" idx="4294967295"/>
          </p:nvPr>
        </p:nvSpPr>
        <p:spPr>
          <a:xfrm>
            <a:off x="419100" y="636588"/>
            <a:ext cx="10672763" cy="844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rgbClr val="000000"/>
                </a:solidFill>
                <a:effectLst/>
                <a:uLnTx/>
                <a:uFillTx/>
                <a:latin typeface="Avenir Next"/>
                <a:ea typeface="+mn-ea"/>
                <a:cs typeface="+mn-cs"/>
              </a:rPr>
              <a:t>Værktøjer til den videre dialog</a:t>
            </a:r>
            <a:endParaRPr kumimoji="0" lang="da-DK" sz="2800" b="1" i="0" u="none" strike="noStrike" kern="1200" cap="none" spc="0" normalizeH="0" baseline="0" noProof="0">
              <a:ln>
                <a:noFill/>
              </a:ln>
              <a:solidFill>
                <a:schemeClr val="tx1"/>
              </a:solidFill>
              <a:effectLst/>
              <a:uLnTx/>
              <a:uFillTx/>
              <a:latin typeface="Avenir Next"/>
              <a:ea typeface="+mn-ea"/>
              <a:cs typeface="+mn-cs"/>
            </a:endParaRPr>
          </a:p>
        </p:txBody>
      </p:sp>
      <p:sp>
        <p:nvSpPr>
          <p:cNvPr id="6" name="Rektangel 5">
            <a:extLst>
              <a:ext uri="{FF2B5EF4-FFF2-40B4-BE49-F238E27FC236}">
                <a16:creationId xmlns:a16="http://schemas.microsoft.com/office/drawing/2014/main" id="{881198F7-2C39-0A27-6001-1344E955A096}"/>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solidFill>
            <a:srgbClr val="D6E5F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EC0"/>
                </a:solidFill>
              </a:rPr>
              <a:t>Folkeskole</a:t>
            </a:r>
            <a:endParaRPr lang="da-DK" sz="1200">
              <a:solidFill>
                <a:srgbClr val="377EC0"/>
              </a:solidFill>
            </a:endParaRPr>
          </a:p>
        </p:txBody>
      </p:sp>
      <p:sp>
        <p:nvSpPr>
          <p:cNvPr id="3" name="Rektangel 2">
            <a:extLst>
              <a:ext uri="{FF2B5EF4-FFF2-40B4-BE49-F238E27FC236}">
                <a16:creationId xmlns:a16="http://schemas.microsoft.com/office/drawing/2014/main" id="{FA34C53E-7EC2-32B7-BF8D-7ED7C2CCA442}"/>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1" name="Rektangel 10">
            <a:extLst>
              <a:ext uri="{FF2B5EF4-FFF2-40B4-BE49-F238E27FC236}">
                <a16:creationId xmlns:a16="http://schemas.microsoft.com/office/drawing/2014/main" id="{5CD29A12-3E3E-D791-A59E-C1943CE884EB}"/>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3" name="Rektangel 12">
            <a:extLst>
              <a:ext uri="{FF2B5EF4-FFF2-40B4-BE49-F238E27FC236}">
                <a16:creationId xmlns:a16="http://schemas.microsoft.com/office/drawing/2014/main" id="{B35B25D5-EB94-9BFE-2FCC-B6E04154257F}"/>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4" name="Rektangel 13">
            <a:extLst>
              <a:ext uri="{FF2B5EF4-FFF2-40B4-BE49-F238E27FC236}">
                <a16:creationId xmlns:a16="http://schemas.microsoft.com/office/drawing/2014/main" id="{A9C60300-E456-443F-4BC0-7C9924C652F0}"/>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5" name="Rektangel 14">
            <a:extLst>
              <a:ext uri="{FF2B5EF4-FFF2-40B4-BE49-F238E27FC236}">
                <a16:creationId xmlns:a16="http://schemas.microsoft.com/office/drawing/2014/main" id="{86445BE7-8934-80EB-7A73-338459BB28DA}"/>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rgbClr val="377EC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Næste skridt</a:t>
            </a:r>
          </a:p>
        </p:txBody>
      </p:sp>
      <p:sp>
        <p:nvSpPr>
          <p:cNvPr id="12" name="Pladsholder til indhold 1">
            <a:extLst>
              <a:ext uri="{FF2B5EF4-FFF2-40B4-BE49-F238E27FC236}">
                <a16:creationId xmlns:a16="http://schemas.microsoft.com/office/drawing/2014/main" id="{E9596538-3A4A-3829-4874-AD4C38720872}"/>
              </a:ext>
            </a:extLst>
          </p:cNvPr>
          <p:cNvSpPr>
            <a:spLocks noGrp="1"/>
          </p:cNvSpPr>
          <p:nvPr>
            <p:ph sz="half" idx="1"/>
          </p:nvPr>
        </p:nvSpPr>
        <p:spPr>
          <a:xfrm>
            <a:off x="418506" y="1499491"/>
            <a:ext cx="7607894" cy="5076720"/>
          </a:xfrm>
        </p:spPr>
        <p:txBody>
          <a:bodyPr vert="horz" lIns="91440" tIns="45720" rIns="91440" bIns="45720" rtlCol="0" anchor="t">
            <a:normAutofit/>
          </a:bodyPr>
          <a:lstStyle/>
          <a:p>
            <a:pPr>
              <a:lnSpc>
                <a:spcPct val="100000"/>
              </a:lnSpc>
            </a:pPr>
            <a:r>
              <a:rPr lang="da-DK" sz="1600">
                <a:latin typeface="Avenir Next"/>
              </a:rPr>
              <a:t>Afhængig af hvor I er i jeres overvejelser om at bruge AI, kan I bruge et eller flere af disse værktøjer til den videre dialog frem mod en fælles beslutning.</a:t>
            </a:r>
            <a:endParaRPr lang="da-DK" sz="1600"/>
          </a:p>
          <a:p>
            <a:pPr>
              <a:lnSpc>
                <a:spcPct val="100000"/>
              </a:lnSpc>
            </a:pPr>
            <a:r>
              <a:rPr lang="da-DK" sz="1600">
                <a:latin typeface="Avenir Next"/>
              </a:rPr>
              <a:t>I kan finde information og downloade værktøjer på </a:t>
            </a:r>
            <a:r>
              <a:rPr lang="da-DK" sz="1600">
                <a:latin typeface="Avenir Next"/>
                <a:hlinkClick r:id="rId3">
                  <a:extLst>
                    <a:ext uri="{A12FA001-AC4F-418D-AE19-62706E023703}">
                      <ahyp:hlinkClr xmlns:ahyp="http://schemas.microsoft.com/office/drawing/2018/hyperlinkcolor" val="tx"/>
                    </a:ext>
                  </a:extLst>
                </a:hlinkClick>
              </a:rPr>
              <a:t>VPTs projektside</a:t>
            </a:r>
            <a:r>
              <a:rPr lang="da-DK" sz="1600">
                <a:latin typeface="Avenir Next"/>
              </a:rPr>
              <a:t> eller læse mere i afsnittet </a:t>
            </a:r>
            <a:r>
              <a:rPr lang="da-DK" sz="1600" i="1">
                <a:latin typeface="Avenir Next"/>
              </a:rPr>
              <a:t>Værktøjer</a:t>
            </a:r>
            <a:endParaRPr lang="da-DK" sz="1600"/>
          </a:p>
          <a:p>
            <a:pPr marL="342900" indent="-342900">
              <a:lnSpc>
                <a:spcPct val="100000"/>
              </a:lnSpc>
              <a:buAutoNum type="arabicPeriod"/>
            </a:pPr>
            <a:r>
              <a:rPr lang="da-DK" sz="1600" b="1">
                <a:solidFill>
                  <a:srgbClr val="377EC0"/>
                </a:solidFill>
                <a:latin typeface="Avenir Next"/>
              </a:rPr>
              <a:t>Strategisk afsæt for AI-arbejdet</a:t>
            </a:r>
            <a:br>
              <a:rPr lang="da-DK" sz="1600" b="1">
                <a:latin typeface="Avenir Next"/>
              </a:rPr>
            </a:br>
            <a:r>
              <a:rPr lang="da-DK" sz="1600">
                <a:solidFill>
                  <a:srgbClr val="000000"/>
                </a:solidFill>
                <a:latin typeface="Avenir Next"/>
              </a:rPr>
              <a:t>Afklar den overordnede strategiske ambition for arbejdet med AI.</a:t>
            </a:r>
          </a:p>
          <a:p>
            <a:pPr marL="342900" indent="-342900">
              <a:lnSpc>
                <a:spcPct val="100000"/>
              </a:lnSpc>
              <a:buFont typeface="Arial" panose="020B0604020202020204" pitchFamily="34" charset="0"/>
              <a:buAutoNum type="arabicPeriod"/>
            </a:pPr>
            <a:r>
              <a:rPr lang="da-DK" sz="1600" b="1">
                <a:solidFill>
                  <a:srgbClr val="377EC0"/>
                </a:solidFill>
                <a:latin typeface="Avenir Next"/>
              </a:rPr>
              <a:t>Fire forandringsbalancer</a:t>
            </a:r>
            <a:br>
              <a:rPr lang="da-DK" sz="1600" b="1">
                <a:latin typeface="Avenir Next"/>
              </a:rPr>
            </a:br>
            <a:r>
              <a:rPr lang="da-DK" sz="1600">
                <a:solidFill>
                  <a:srgbClr val="000000"/>
                </a:solidFill>
                <a:latin typeface="Avenir Next"/>
              </a:rPr>
              <a:t>Afstem</a:t>
            </a:r>
            <a:r>
              <a:rPr lang="da-DK" sz="1600">
                <a:latin typeface="Avenir Next"/>
              </a:rPr>
              <a:t> forventninger til AI-indsatsen</a:t>
            </a:r>
            <a:endParaRPr lang="da-DK" sz="1600">
              <a:solidFill>
                <a:srgbClr val="000000"/>
              </a:solidFill>
              <a:latin typeface="Avenir Next"/>
            </a:endParaRPr>
          </a:p>
          <a:p>
            <a:pPr marL="342900" indent="-342900">
              <a:lnSpc>
                <a:spcPct val="100000"/>
              </a:lnSpc>
              <a:buAutoNum type="arabicPeriod"/>
            </a:pPr>
            <a:r>
              <a:rPr lang="da-DK" sz="1600" b="1">
                <a:solidFill>
                  <a:srgbClr val="377EC0"/>
                </a:solidFill>
                <a:latin typeface="Avenir Next"/>
              </a:rPr>
              <a:t>Hvordan kan vi bruge AI?</a:t>
            </a:r>
            <a:br>
              <a:rPr lang="da-DK" sz="1600" b="1">
                <a:latin typeface="Avenir Next"/>
              </a:rPr>
            </a:br>
            <a:r>
              <a:rPr lang="da-DK" sz="1600">
                <a:solidFill>
                  <a:srgbClr val="000000"/>
                </a:solidFill>
                <a:latin typeface="Avenir Next"/>
              </a:rPr>
              <a:t>Skab overblik over opgaver/arbejdsgange, hvor AI måske kan være en støtte</a:t>
            </a:r>
            <a:endParaRPr lang="da-DK" sz="1600"/>
          </a:p>
          <a:p>
            <a:pPr marL="342900" indent="-342900">
              <a:lnSpc>
                <a:spcPct val="100000"/>
              </a:lnSpc>
              <a:buAutoNum type="arabicPeriod"/>
            </a:pPr>
            <a:r>
              <a:rPr lang="da-DK" sz="1600" b="1">
                <a:solidFill>
                  <a:srgbClr val="377EC0"/>
                </a:solidFill>
                <a:latin typeface="Avenir Next"/>
              </a:rPr>
              <a:t>Skal vi tage denne AI-løsning i brug?</a:t>
            </a:r>
            <a:br>
              <a:rPr lang="da-DK" sz="1600" b="1">
                <a:latin typeface="Avenir Next"/>
              </a:rPr>
            </a:br>
            <a:r>
              <a:rPr lang="da-DK" sz="1600">
                <a:solidFill>
                  <a:srgbClr val="000000"/>
                </a:solidFill>
                <a:latin typeface="Avenir Next"/>
              </a:rPr>
              <a:t>Overvej både teknik, lovgivning, værdi og etik</a:t>
            </a:r>
          </a:p>
          <a:p>
            <a:pPr marL="342900" indent="-342900">
              <a:lnSpc>
                <a:spcPct val="100000"/>
              </a:lnSpc>
              <a:buAutoNum type="arabicPeriod"/>
            </a:pPr>
            <a:r>
              <a:rPr lang="da-DK" sz="1600" b="1">
                <a:solidFill>
                  <a:srgbClr val="377EC0"/>
                </a:solidFill>
                <a:latin typeface="Avenir Next"/>
              </a:rPr>
              <a:t>Med eller uden AI – fordele og ulemper</a:t>
            </a:r>
            <a:br>
              <a:rPr lang="da-DK" sz="1600" b="1">
                <a:latin typeface="Avenir Next"/>
              </a:rPr>
            </a:br>
            <a:r>
              <a:rPr lang="da-DK" sz="1600">
                <a:solidFill>
                  <a:srgbClr val="000000"/>
                </a:solidFill>
                <a:latin typeface="Avenir Next"/>
              </a:rPr>
              <a:t>Vurder prisen for og gevinsten ved en forandring</a:t>
            </a:r>
            <a:endParaRPr lang="da-DK" sz="1600" b="1">
              <a:solidFill>
                <a:srgbClr val="2AB4A3"/>
              </a:solidFill>
              <a:latin typeface="Avenir Next"/>
            </a:endParaRPr>
          </a:p>
          <a:p>
            <a:pPr marL="342900" indent="-342900">
              <a:lnSpc>
                <a:spcPct val="100000"/>
              </a:lnSpc>
              <a:buAutoNum type="arabicPeriod"/>
            </a:pPr>
            <a:r>
              <a:rPr lang="da-DK" sz="1600" b="1">
                <a:solidFill>
                  <a:srgbClr val="377EC0"/>
                </a:solidFill>
                <a:latin typeface="Avenir Next"/>
              </a:rPr>
              <a:t>Vores næste skridt er at …</a:t>
            </a:r>
            <a:br>
              <a:rPr lang="da-DK" sz="1600" b="1"/>
            </a:br>
            <a:r>
              <a:rPr lang="da-DK" sz="1600">
                <a:latin typeface="Avenir Next"/>
              </a:rPr>
              <a:t>Bliv enige om, hvordan I kommer videre</a:t>
            </a:r>
          </a:p>
        </p:txBody>
      </p:sp>
      <p:sp>
        <p:nvSpPr>
          <p:cNvPr id="2" name="Pladsholder til indhold 2">
            <a:extLst>
              <a:ext uri="{FF2B5EF4-FFF2-40B4-BE49-F238E27FC236}">
                <a16:creationId xmlns:a16="http://schemas.microsoft.com/office/drawing/2014/main" id="{E94AD2E5-C515-1F50-B767-411256223FE0}"/>
              </a:ext>
            </a:extLst>
          </p:cNvPr>
          <p:cNvSpPr txBox="1">
            <a:spLocks/>
          </p:cNvSpPr>
          <p:nvPr/>
        </p:nvSpPr>
        <p:spPr>
          <a:xfrm>
            <a:off x="9885217" y="5869082"/>
            <a:ext cx="2574742" cy="914158"/>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b="1">
                <a:solidFill>
                  <a:srgbClr val="377EC0"/>
                </a:solidFill>
                <a:hlinkClick r:id="rId4">
                  <a:extLst>
                    <a:ext uri="{A12FA001-AC4F-418D-AE19-62706E023703}">
                      <ahyp:hlinkClr xmlns:ahyp="http://schemas.microsoft.com/office/drawing/2018/hyperlinkcolor" val="tx"/>
                    </a:ext>
                  </a:extLst>
                </a:hlinkClick>
              </a:rPr>
              <a:t>Se introduktionsvideo</a:t>
            </a:r>
            <a:br>
              <a:rPr lang="da-DK" sz="1200" b="1">
                <a:solidFill>
                  <a:srgbClr val="377EC0"/>
                </a:solidFill>
                <a:hlinkClick r:id="rId4">
                  <a:extLst>
                    <a:ext uri="{A12FA001-AC4F-418D-AE19-62706E023703}">
                      <ahyp:hlinkClr xmlns:ahyp="http://schemas.microsoft.com/office/drawing/2018/hyperlinkcolor" val="tx"/>
                    </a:ext>
                  </a:extLst>
                </a:hlinkClick>
              </a:rPr>
            </a:br>
            <a:r>
              <a:rPr lang="da-DK" sz="1200" b="1">
                <a:solidFill>
                  <a:srgbClr val="377EC0"/>
                </a:solidFill>
                <a:hlinkClick r:id="rId4">
                  <a:extLst>
                    <a:ext uri="{A12FA001-AC4F-418D-AE19-62706E023703}">
                      <ahyp:hlinkClr xmlns:ahyp="http://schemas.microsoft.com/office/drawing/2018/hyperlinkcolor" val="tx"/>
                    </a:ext>
                  </a:extLst>
                </a:hlinkClick>
              </a:rPr>
              <a:t>om værktøjerne</a:t>
            </a:r>
            <a:endParaRPr lang="da-DK" b="1">
              <a:solidFill>
                <a:srgbClr val="377EC0"/>
              </a:solidFill>
            </a:endParaRPr>
          </a:p>
        </p:txBody>
      </p:sp>
      <p:grpSp>
        <p:nvGrpSpPr>
          <p:cNvPr id="5" name="Gruppe 4">
            <a:extLst>
              <a:ext uri="{FF2B5EF4-FFF2-40B4-BE49-F238E27FC236}">
                <a16:creationId xmlns:a16="http://schemas.microsoft.com/office/drawing/2014/main" id="{4736E44E-64BB-6A12-CDED-2C43BCEBE67A}"/>
              </a:ext>
              <a:ext uri="{C183D7F6-B498-43B3-948B-1728B52AA6E4}">
                <adec:decorative xmlns:adec="http://schemas.microsoft.com/office/drawing/2017/decorative" val="1"/>
              </a:ext>
            </a:extLst>
          </p:cNvPr>
          <p:cNvGrpSpPr/>
          <p:nvPr/>
        </p:nvGrpSpPr>
        <p:grpSpPr>
          <a:xfrm>
            <a:off x="9233541" y="5847777"/>
            <a:ext cx="506130" cy="447040"/>
            <a:chOff x="8840135" y="1147967"/>
            <a:chExt cx="506130" cy="447040"/>
          </a:xfrm>
        </p:grpSpPr>
        <p:sp>
          <p:nvSpPr>
            <p:cNvPr id="7" name="Ellipse 6">
              <a:extLst>
                <a:ext uri="{FF2B5EF4-FFF2-40B4-BE49-F238E27FC236}">
                  <a16:creationId xmlns:a16="http://schemas.microsoft.com/office/drawing/2014/main" id="{EBBAB60B-D8F8-2154-6AC2-3938B6BBE048}"/>
                </a:ext>
              </a:extLst>
            </p:cNvPr>
            <p:cNvSpPr/>
            <p:nvPr/>
          </p:nvSpPr>
          <p:spPr>
            <a:xfrm>
              <a:off x="8869680" y="1147967"/>
              <a:ext cx="447040" cy="447040"/>
            </a:xfrm>
            <a:prstGeom prst="ellipse">
              <a:avLst/>
            </a:prstGeom>
            <a:solidFill>
              <a:srgbClr val="377EC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9" name="Pladsholder til indhold 17" descr="Præsentation med medier med massiv udfyldning">
              <a:extLst>
                <a:ext uri="{FF2B5EF4-FFF2-40B4-BE49-F238E27FC236}">
                  <a16:creationId xmlns:a16="http://schemas.microsoft.com/office/drawing/2014/main" id="{93C9F827-C367-729B-8FF9-4F24C0AFD2FF}"/>
                </a:ext>
              </a:extLst>
            </p:cNvPr>
            <p:cNvPicPr>
              <a:picLocks noChangeAspect="1"/>
            </p:cNvPicPr>
            <p:nvPr/>
          </p:nvPicPr>
          <p:blipFill>
            <a:blip r:embed="rId5">
              <a:extLst>
                <a:ext uri="{96DAC541-7B7A-43D3-8B79-37D633B846F1}">
                  <asvg:svgBlip xmlns:asvg="http://schemas.microsoft.com/office/drawing/2016/SVG/main" r:embed="rId6"/>
                </a:ext>
              </a:extLst>
            </a:blip>
            <a:srcRect l="23276" t="25734" r="25246" b="41353"/>
            <a:stretch>
              <a:fillRect/>
            </a:stretch>
          </p:blipFill>
          <p:spPr>
            <a:xfrm>
              <a:off x="8840135" y="1220992"/>
              <a:ext cx="506130" cy="300990"/>
            </a:xfrm>
            <a:prstGeom prst="rect">
              <a:avLst/>
            </a:prstGeom>
          </p:spPr>
        </p:pic>
      </p:grpSp>
    </p:spTree>
    <p:extLst>
      <p:ext uri="{BB962C8B-B14F-4D97-AF65-F5344CB8AC3E}">
        <p14:creationId xmlns:p14="http://schemas.microsoft.com/office/powerpoint/2010/main" val="41669452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A9D84"/>
        </a:solidFill>
        <a:effectLst/>
      </p:bgPr>
    </p:bg>
    <p:spTree>
      <p:nvGrpSpPr>
        <p:cNvPr id="1" name="">
          <a:extLst>
            <a:ext uri="{FF2B5EF4-FFF2-40B4-BE49-F238E27FC236}">
              <a16:creationId xmlns:a16="http://schemas.microsoft.com/office/drawing/2014/main" id="{34CC3387-AD7E-C512-68CF-80CBC2826080}"/>
            </a:ext>
          </a:extLst>
        </p:cNvPr>
        <p:cNvGrpSpPr/>
        <p:nvPr/>
      </p:nvGrpSpPr>
      <p:grpSpPr>
        <a:xfrm>
          <a:off x="0" y="0"/>
          <a:ext cx="0" cy="0"/>
          <a:chOff x="0" y="0"/>
          <a:chExt cx="0" cy="0"/>
        </a:xfrm>
      </p:grpSpPr>
      <p:sp>
        <p:nvSpPr>
          <p:cNvPr id="2" name="Undertitel 1">
            <a:extLst>
              <a:ext uri="{FF2B5EF4-FFF2-40B4-BE49-F238E27FC236}">
                <a16:creationId xmlns:a16="http://schemas.microsoft.com/office/drawing/2014/main" id="{779F9B55-DC5A-73CD-554B-2A90BF0344AC}"/>
              </a:ext>
            </a:extLst>
          </p:cNvPr>
          <p:cNvSpPr>
            <a:spLocks noGrp="1"/>
          </p:cNvSpPr>
          <p:nvPr>
            <p:ph type="title" idx="4294967295"/>
          </p:nvPr>
        </p:nvSpPr>
        <p:spPr>
          <a:xfrm>
            <a:off x="661988" y="2398713"/>
            <a:ext cx="6804025" cy="3381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a-DK" sz="6000" b="1" i="0" u="none" strike="noStrike" kern="1200" cap="none" spc="0" normalizeH="0" baseline="0" noProof="0">
                <a:ln>
                  <a:noFill/>
                </a:ln>
                <a:solidFill>
                  <a:srgbClr val="FCEDE8"/>
                </a:solidFill>
                <a:effectLst/>
                <a:uLnTx/>
                <a:uFillTx/>
                <a:latin typeface="Avenir Next"/>
                <a:ea typeface="+mn-ea"/>
                <a:cs typeface="+mn-cs"/>
              </a:rPr>
              <a:t>Ældrepleje</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a-DK" sz="2400" b="0" i="0" u="none" strike="noStrike" kern="1200" cap="none" spc="0" normalizeH="0" baseline="0" noProof="0">
                <a:ln>
                  <a:noFill/>
                </a:ln>
                <a:solidFill>
                  <a:srgbClr val="FCEDE8"/>
                </a:solidFill>
                <a:effectLst/>
                <a:uLnTx/>
                <a:uFillTx/>
                <a:latin typeface="Avenir Next"/>
                <a:ea typeface="+mn-ea"/>
                <a:cs typeface="+mn-cs"/>
              </a:rPr>
              <a:t>Inspiration til dialog om brugen af AI </a:t>
            </a:r>
          </a:p>
        </p:txBody>
      </p:sp>
      <p:pic>
        <p:nvPicPr>
          <p:cNvPr id="3" name="Grafik 2">
            <a:extLst>
              <a:ext uri="{FF2B5EF4-FFF2-40B4-BE49-F238E27FC236}">
                <a16:creationId xmlns:a16="http://schemas.microsoft.com/office/drawing/2014/main" id="{7B1F84F4-5AD2-E298-308A-B9F760781BD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6734" y="5727490"/>
            <a:ext cx="2657475" cy="923925"/>
          </a:xfrm>
          <a:prstGeom prst="rect">
            <a:avLst/>
          </a:prstGeom>
        </p:spPr>
      </p:pic>
      <p:pic>
        <p:nvPicPr>
          <p:cNvPr id="4" name="Grafik 3">
            <a:extLst>
              <a:ext uri="{FF2B5EF4-FFF2-40B4-BE49-F238E27FC236}">
                <a16:creationId xmlns:a16="http://schemas.microsoft.com/office/drawing/2014/main" id="{442CD129-F27F-A05C-B921-7A90DD12164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0784" y="6161387"/>
            <a:ext cx="1800000" cy="241353"/>
          </a:xfrm>
          <a:prstGeom prst="rect">
            <a:avLst/>
          </a:prstGeom>
        </p:spPr>
      </p:pic>
      <p:pic>
        <p:nvPicPr>
          <p:cNvPr id="7" name="Billede 6">
            <a:extLst>
              <a:ext uri="{FF2B5EF4-FFF2-40B4-BE49-F238E27FC236}">
                <a16:creationId xmlns:a16="http://schemas.microsoft.com/office/drawing/2014/main" id="{7E78D5F5-3243-FDD6-66E0-C9FCF41D2FA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166734" y="401309"/>
            <a:ext cx="2657475" cy="2657475"/>
          </a:xfrm>
          <a:prstGeom prst="rect">
            <a:avLst/>
          </a:prstGeom>
        </p:spPr>
      </p:pic>
      <p:sp>
        <p:nvSpPr>
          <p:cNvPr id="5" name="Tekstfelt 4">
            <a:extLst>
              <a:ext uri="{FF2B5EF4-FFF2-40B4-BE49-F238E27FC236}">
                <a16:creationId xmlns:a16="http://schemas.microsoft.com/office/drawing/2014/main" id="{3B67F8B9-8752-07DE-A108-577FEC3BC029}"/>
              </a:ext>
              <a:ext uri="{C183D7F6-B498-43B3-948B-1728B52AA6E4}">
                <adec:decorative xmlns:adec="http://schemas.microsoft.com/office/drawing/2017/decorative" val="1"/>
              </a:ext>
            </a:extLst>
          </p:cNvPr>
          <p:cNvSpPr txBox="1"/>
          <p:nvPr/>
        </p:nvSpPr>
        <p:spPr>
          <a:xfrm>
            <a:off x="9727645" y="6568798"/>
            <a:ext cx="2285519" cy="261610"/>
          </a:xfrm>
          <a:prstGeom prst="rect">
            <a:avLst/>
          </a:prstGeom>
          <a:noFill/>
        </p:spPr>
        <p:txBody>
          <a:bodyPr wrap="square" rtlCol="0">
            <a:spAutoFit/>
          </a:bodyPr>
          <a:lstStyle/>
          <a:p>
            <a:r>
              <a:rPr lang="da-DK" sz="1100" i="1">
                <a:solidFill>
                  <a:srgbClr val="FCEDE8"/>
                </a:solidFill>
              </a:rPr>
              <a:t>Illustrationen er genereret af AI</a:t>
            </a:r>
          </a:p>
        </p:txBody>
      </p:sp>
    </p:spTree>
    <p:extLst>
      <p:ext uri="{BB962C8B-B14F-4D97-AF65-F5344CB8AC3E}">
        <p14:creationId xmlns:p14="http://schemas.microsoft.com/office/powerpoint/2010/main" val="38588515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A9D84"/>
        </a:solidFill>
        <a:effectLst/>
      </p:bgPr>
    </p:bg>
    <p:spTree>
      <p:nvGrpSpPr>
        <p:cNvPr id="1" name="">
          <a:extLst>
            <a:ext uri="{FF2B5EF4-FFF2-40B4-BE49-F238E27FC236}">
              <a16:creationId xmlns:a16="http://schemas.microsoft.com/office/drawing/2014/main" id="{11EDA097-1BEF-234C-F1DE-543BD3F50F60}"/>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1A2C76AC-86C3-5C8F-027A-5DC7C49A6F41}"/>
              </a:ext>
            </a:extLst>
          </p:cNvPr>
          <p:cNvSpPr>
            <a:spLocks noGrp="1"/>
          </p:cNvSpPr>
          <p:nvPr>
            <p:ph type="title" idx="4294967295"/>
          </p:nvPr>
        </p:nvSpPr>
        <p:spPr>
          <a:xfrm>
            <a:off x="379413" y="601663"/>
            <a:ext cx="8297862" cy="1265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rgbClr val="FCEDE8"/>
                </a:solidFill>
                <a:effectLst/>
                <a:uLnTx/>
                <a:uFillTx/>
                <a:latin typeface="Avenir Next"/>
                <a:ea typeface="+mn-ea"/>
                <a:cs typeface="+mn-cs"/>
              </a:rPr>
              <a:t>Overblik over materialet om AI i ældreplejen</a:t>
            </a:r>
            <a:endParaRPr kumimoji="0" lang="da-DK" sz="4000" b="1" i="0" u="none" strike="noStrike" kern="1200" cap="none" spc="0" normalizeH="0" baseline="0" noProof="0">
              <a:ln>
                <a:noFill/>
              </a:ln>
              <a:solidFill>
                <a:srgbClr val="FCEDE8"/>
              </a:solidFill>
              <a:effectLst/>
              <a:uLnTx/>
              <a:uFillTx/>
              <a:latin typeface="Avenir Next" panose="020B0503020202020204" pitchFamily="34" charset="0"/>
              <a:ea typeface="+mn-ea"/>
              <a:cs typeface="+mn-cs"/>
            </a:endParaRPr>
          </a:p>
        </p:txBody>
      </p:sp>
      <p:sp>
        <p:nvSpPr>
          <p:cNvPr id="6" name="Rektangel 5">
            <a:extLst>
              <a:ext uri="{FF2B5EF4-FFF2-40B4-BE49-F238E27FC236}">
                <a16:creationId xmlns:a16="http://schemas.microsoft.com/office/drawing/2014/main" id="{9E8F8C7C-7FD6-576B-B660-52A4140CFAC3}"/>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FCEDE8"/>
                </a:solidFill>
              </a:rPr>
              <a:t>Ældrepleje</a:t>
            </a:r>
            <a:endParaRPr lang="da-DK" sz="1200">
              <a:solidFill>
                <a:srgbClr val="FCEDE8"/>
              </a:solidFill>
            </a:endParaRPr>
          </a:p>
        </p:txBody>
      </p:sp>
      <p:sp>
        <p:nvSpPr>
          <p:cNvPr id="16" name="Rektangel 15">
            <a:extLst>
              <a:ext uri="{FF2B5EF4-FFF2-40B4-BE49-F238E27FC236}">
                <a16:creationId xmlns:a16="http://schemas.microsoft.com/office/drawing/2014/main" id="{481478F8-D2FD-06FE-98EC-6656CB6A2E17}"/>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7" name="Rektangel 16">
            <a:extLst>
              <a:ext uri="{FF2B5EF4-FFF2-40B4-BE49-F238E27FC236}">
                <a16:creationId xmlns:a16="http://schemas.microsoft.com/office/drawing/2014/main" id="{4EB70DB1-630A-6ABE-CD69-5EEF689B67B6}"/>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8" name="Rektangel 17">
            <a:extLst>
              <a:ext uri="{FF2B5EF4-FFF2-40B4-BE49-F238E27FC236}">
                <a16:creationId xmlns:a16="http://schemas.microsoft.com/office/drawing/2014/main" id="{860F3C7C-1B19-3BD6-4A94-DDCA5E0D6B80}"/>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9" name="Rektangel 18">
            <a:extLst>
              <a:ext uri="{FF2B5EF4-FFF2-40B4-BE49-F238E27FC236}">
                <a16:creationId xmlns:a16="http://schemas.microsoft.com/office/drawing/2014/main" id="{ABA26777-D669-1491-7ADC-5A172EA18F27}"/>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0" name="Rektangel 19">
            <a:extLst>
              <a:ext uri="{FF2B5EF4-FFF2-40B4-BE49-F238E27FC236}">
                <a16:creationId xmlns:a16="http://schemas.microsoft.com/office/drawing/2014/main" id="{84042BA3-4BD7-62ED-A9FA-8F802854B642}"/>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5" name="Pladsholder til indhold 2">
            <a:extLst>
              <a:ext uri="{FF2B5EF4-FFF2-40B4-BE49-F238E27FC236}">
                <a16:creationId xmlns:a16="http://schemas.microsoft.com/office/drawing/2014/main" id="{8C5E80A3-4978-BFD4-D55B-C452058B877B}"/>
              </a:ext>
            </a:extLst>
          </p:cNvPr>
          <p:cNvSpPr txBox="1">
            <a:spLocks/>
          </p:cNvSpPr>
          <p:nvPr/>
        </p:nvSpPr>
        <p:spPr>
          <a:xfrm>
            <a:off x="381522" y="1871126"/>
            <a:ext cx="4367011" cy="430869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b="1">
                <a:solidFill>
                  <a:srgbClr val="FCEDE8"/>
                </a:solidFill>
                <a:latin typeface="Avenir Next"/>
              </a:rPr>
              <a:t>Afsnittet indeholder:</a:t>
            </a:r>
            <a:endParaRPr lang="da-DK" sz="1500">
              <a:solidFill>
                <a:srgbClr val="FCEDE8"/>
              </a:solidFill>
            </a:endParaRPr>
          </a:p>
          <a:p>
            <a:pPr marL="285750" indent="-285750">
              <a:buFont typeface="Arial" panose="020B0604020202020204" pitchFamily="34" charset="0"/>
              <a:buChar char="•"/>
            </a:pPr>
            <a:r>
              <a:rPr lang="da-DK" sz="1500" b="1">
                <a:solidFill>
                  <a:srgbClr val="FCEDE8"/>
                </a:solidFill>
                <a:latin typeface="Avenir Next"/>
              </a:rPr>
              <a:t>Fakta &amp; cases</a:t>
            </a:r>
            <a:endParaRPr lang="da-DK" sz="1500" b="1">
              <a:solidFill>
                <a:srgbClr val="FCEDE8"/>
              </a:solidFill>
            </a:endParaRPr>
          </a:p>
          <a:p>
            <a:pPr marL="742950" lvl="1" indent="-285750">
              <a:buFont typeface="Courier New" panose="020B0604020202020204" pitchFamily="34" charset="0"/>
              <a:buChar char="o"/>
            </a:pPr>
            <a:r>
              <a:rPr lang="da-DK" sz="1500">
                <a:solidFill>
                  <a:srgbClr val="FCEDE8"/>
                </a:solidFill>
                <a:latin typeface="Avenir Next"/>
              </a:rPr>
              <a:t>Sådan bruges AI i ældreplejen</a:t>
            </a:r>
            <a:endParaRPr lang="da-DK" sz="1500">
              <a:solidFill>
                <a:srgbClr val="FCEDE8"/>
              </a:solidFill>
            </a:endParaRPr>
          </a:p>
          <a:p>
            <a:pPr marL="742950" lvl="1" indent="-285750">
              <a:buFont typeface="Courier New" panose="020B0604020202020204" pitchFamily="34" charset="0"/>
              <a:buChar char="o"/>
            </a:pPr>
            <a:r>
              <a:rPr lang="da-DK" sz="1500">
                <a:solidFill>
                  <a:srgbClr val="FCEDE8"/>
                </a:solidFill>
                <a:latin typeface="Avenir Next"/>
              </a:rPr>
              <a:t>To cases fra ældreplejen</a:t>
            </a:r>
          </a:p>
          <a:p>
            <a:pPr marL="285750" indent="-285750">
              <a:buFont typeface="Arial" panose="020B0604020202020204" pitchFamily="34" charset="0"/>
              <a:buChar char="•"/>
            </a:pPr>
            <a:r>
              <a:rPr lang="da-DK" sz="1500" b="1">
                <a:solidFill>
                  <a:srgbClr val="FCEDE8"/>
                </a:solidFill>
                <a:latin typeface="Avenir Next"/>
              </a:rPr>
              <a:t>Potentialer</a:t>
            </a:r>
          </a:p>
          <a:p>
            <a:pPr marL="742950" lvl="1" indent="-285750">
              <a:buFont typeface="Courier New" panose="020B0604020202020204" pitchFamily="34" charset="0"/>
              <a:buChar char="o"/>
            </a:pPr>
            <a:r>
              <a:rPr lang="da-DK" sz="1500">
                <a:solidFill>
                  <a:srgbClr val="FCEDE8"/>
                </a:solidFill>
                <a:latin typeface="Avenir Next"/>
              </a:rPr>
              <a:t>Særlige gevinster ved AI i ældreplejen</a:t>
            </a:r>
          </a:p>
          <a:p>
            <a:pPr marL="285750" indent="-285750">
              <a:buFont typeface="Arial" panose="020B0604020202020204" pitchFamily="34" charset="0"/>
              <a:buChar char="•"/>
            </a:pPr>
            <a:r>
              <a:rPr lang="da-DK" sz="1500" b="1">
                <a:solidFill>
                  <a:srgbClr val="FCEDE8"/>
                </a:solidFill>
                <a:latin typeface="Avenir Next"/>
              </a:rPr>
              <a:t>Udfordringer</a:t>
            </a:r>
            <a:endParaRPr lang="da-DK" sz="1500" b="1">
              <a:solidFill>
                <a:srgbClr val="FCEDE8"/>
              </a:solidFill>
            </a:endParaRPr>
          </a:p>
          <a:p>
            <a:pPr marL="742950" lvl="1" indent="-285750">
              <a:buFont typeface="Courier New" panose="020B0604020202020204" pitchFamily="34" charset="0"/>
              <a:buChar char="o"/>
            </a:pPr>
            <a:r>
              <a:rPr lang="da-DK" sz="1500">
                <a:solidFill>
                  <a:srgbClr val="FCEDE8"/>
                </a:solidFill>
                <a:latin typeface="Avenir Next"/>
              </a:rPr>
              <a:t>Særlige risici ved AI i ældreplejen</a:t>
            </a:r>
            <a:endParaRPr lang="da-DK" sz="1500">
              <a:solidFill>
                <a:srgbClr val="FCEDE8"/>
              </a:solidFill>
            </a:endParaRPr>
          </a:p>
          <a:p>
            <a:pPr marL="742950" lvl="1" indent="-285750">
              <a:buFont typeface="Courier New" panose="020B0604020202020204" pitchFamily="34" charset="0"/>
              <a:buChar char="o"/>
            </a:pPr>
            <a:r>
              <a:rPr lang="da-DK" sz="1500">
                <a:solidFill>
                  <a:srgbClr val="FCEDE8"/>
                </a:solidFill>
                <a:latin typeface="Avenir Next"/>
              </a:rPr>
              <a:t>Dilemmaer til dialog</a:t>
            </a:r>
          </a:p>
          <a:p>
            <a:pPr marL="285750" indent="-285750">
              <a:buFont typeface="Arial" panose="020B0604020202020204" pitchFamily="34" charset="0"/>
              <a:buChar char="•"/>
            </a:pPr>
            <a:r>
              <a:rPr lang="da-DK" sz="1500" b="1">
                <a:solidFill>
                  <a:srgbClr val="FCEDE8"/>
                </a:solidFill>
                <a:latin typeface="Avenir Next"/>
              </a:rPr>
              <a:t>Forudsætninger</a:t>
            </a:r>
          </a:p>
          <a:p>
            <a:pPr marL="742950" lvl="1" indent="-285750">
              <a:buFont typeface="Courier New" panose="020B0604020202020204" pitchFamily="34" charset="0"/>
              <a:buChar char="o"/>
            </a:pPr>
            <a:r>
              <a:rPr lang="da-DK" sz="1500">
                <a:solidFill>
                  <a:srgbClr val="FCEDE8"/>
                </a:solidFill>
                <a:latin typeface="Avenir Next"/>
              </a:rPr>
              <a:t>Forudsætninger for brugen af AI </a:t>
            </a:r>
            <a:endParaRPr lang="da-DK" sz="1500">
              <a:solidFill>
                <a:srgbClr val="FCEDE8"/>
              </a:solidFill>
            </a:endParaRPr>
          </a:p>
          <a:p>
            <a:pPr marL="285750" indent="-285750">
              <a:buFont typeface="Arial" panose="020B0604020202020204" pitchFamily="34" charset="0"/>
              <a:buChar char="•"/>
            </a:pPr>
            <a:r>
              <a:rPr lang="da-DK" sz="1500" b="1">
                <a:solidFill>
                  <a:srgbClr val="FCEDE8"/>
                </a:solidFill>
                <a:latin typeface="Avenir Next"/>
              </a:rPr>
              <a:t>Næste skridt</a:t>
            </a:r>
          </a:p>
          <a:p>
            <a:pPr marL="742950" lvl="1" indent="-285750">
              <a:buFont typeface="Courier New" panose="020B0604020202020204" pitchFamily="34" charset="0"/>
              <a:buChar char="o"/>
            </a:pPr>
            <a:r>
              <a:rPr lang="da-DK" sz="1500">
                <a:solidFill>
                  <a:srgbClr val="FCEDE8"/>
                </a:solidFill>
                <a:latin typeface="Avenir Next"/>
              </a:rPr>
              <a:t>Sådan kommer I videre </a:t>
            </a:r>
            <a:endParaRPr lang="da-DK" sz="1500">
              <a:solidFill>
                <a:srgbClr val="FCEDE8"/>
              </a:solidFill>
            </a:endParaRPr>
          </a:p>
          <a:p>
            <a:pPr marL="742950" lvl="1" indent="-285750">
              <a:buFont typeface="Courier New" panose="020B0604020202020204" pitchFamily="34" charset="0"/>
              <a:buChar char="o"/>
            </a:pPr>
            <a:r>
              <a:rPr lang="da-DK" sz="1500">
                <a:solidFill>
                  <a:srgbClr val="FCEDE8"/>
                </a:solidFill>
                <a:latin typeface="Avenir Next"/>
              </a:rPr>
              <a:t>Værktøjer til den videre dialog </a:t>
            </a:r>
          </a:p>
        </p:txBody>
      </p:sp>
      <p:sp>
        <p:nvSpPr>
          <p:cNvPr id="9" name="Tekstfelt 8">
            <a:extLst>
              <a:ext uri="{FF2B5EF4-FFF2-40B4-BE49-F238E27FC236}">
                <a16:creationId xmlns:a16="http://schemas.microsoft.com/office/drawing/2014/main" id="{8D434FFE-61BA-C67D-5136-918B12A0A9FC}"/>
              </a:ext>
              <a:ext uri="{C183D7F6-B498-43B3-948B-1728B52AA6E4}">
                <adec:decorative xmlns:adec="http://schemas.microsoft.com/office/drawing/2017/decorative" val="1"/>
              </a:ext>
            </a:extLst>
          </p:cNvPr>
          <p:cNvSpPr txBox="1"/>
          <p:nvPr/>
        </p:nvSpPr>
        <p:spPr>
          <a:xfrm>
            <a:off x="8749975" y="953424"/>
            <a:ext cx="3158583" cy="276999"/>
          </a:xfrm>
          <a:prstGeom prst="rect">
            <a:avLst/>
          </a:prstGeom>
          <a:noFill/>
        </p:spPr>
        <p:txBody>
          <a:bodyPr wrap="square" lIns="91440" tIns="45720" rIns="91440" bIns="45720" anchor="t">
            <a:spAutoFit/>
          </a:bodyPr>
          <a:lstStyle/>
          <a:p>
            <a:r>
              <a:rPr lang="da-DK" sz="1200" i="1">
                <a:solidFill>
                  <a:srgbClr val="FCEDE8"/>
                </a:solidFill>
                <a:latin typeface="Avenir Next"/>
              </a:rPr>
              <a:t>Naviger gennem indholdet i topmenuen</a:t>
            </a:r>
            <a:endParaRPr lang="da-DK" sz="1200" i="1">
              <a:solidFill>
                <a:srgbClr val="FCEDE8"/>
              </a:solidFill>
            </a:endParaRPr>
          </a:p>
        </p:txBody>
      </p:sp>
      <p:cxnSp>
        <p:nvCxnSpPr>
          <p:cNvPr id="12" name="Buet forbindelse 11">
            <a:extLst>
              <a:ext uri="{FF2B5EF4-FFF2-40B4-BE49-F238E27FC236}">
                <a16:creationId xmlns:a16="http://schemas.microsoft.com/office/drawing/2014/main" id="{F4C6ABDE-CB27-5A5E-873D-AE11AA613421}"/>
              </a:ext>
              <a:ext uri="{C183D7F6-B498-43B3-948B-1728B52AA6E4}">
                <adec:decorative xmlns:adec="http://schemas.microsoft.com/office/drawing/2017/decorative" val="1"/>
              </a:ext>
            </a:extLst>
          </p:cNvPr>
          <p:cNvCxnSpPr>
            <a:cxnSpLocks/>
          </p:cNvCxnSpPr>
          <p:nvPr/>
        </p:nvCxnSpPr>
        <p:spPr>
          <a:xfrm flipH="1" flipV="1">
            <a:off x="8073883" y="610701"/>
            <a:ext cx="578896" cy="482985"/>
          </a:xfrm>
          <a:prstGeom prst="curvedConnector3">
            <a:avLst>
              <a:gd name="adj1" fmla="val 76017"/>
            </a:avLst>
          </a:prstGeom>
          <a:ln>
            <a:solidFill>
              <a:srgbClr val="FCEDE8"/>
            </a:solidFill>
            <a:tailEnd type="triangle"/>
          </a:ln>
        </p:spPr>
        <p:style>
          <a:lnRef idx="2">
            <a:schemeClr val="accent1"/>
          </a:lnRef>
          <a:fillRef idx="0">
            <a:schemeClr val="accent1"/>
          </a:fillRef>
          <a:effectRef idx="1">
            <a:schemeClr val="accent1"/>
          </a:effectRef>
          <a:fontRef idx="minor">
            <a:schemeClr val="tx1"/>
          </a:fontRef>
        </p:style>
      </p:cxnSp>
      <p:sp>
        <p:nvSpPr>
          <p:cNvPr id="22" name="Rektangel 21">
            <a:extLst>
              <a:ext uri="{FF2B5EF4-FFF2-40B4-BE49-F238E27FC236}">
                <a16:creationId xmlns:a16="http://schemas.microsoft.com/office/drawing/2014/main" id="{0BBB06A7-8346-8940-D6AF-81B3F83DC133}"/>
              </a:ext>
              <a:ext uri="{C183D7F6-B498-43B3-948B-1728B52AA6E4}">
                <adec:decorative xmlns:adec="http://schemas.microsoft.com/office/drawing/2017/decorative" val="1"/>
              </a:ext>
            </a:extLst>
          </p:cNvPr>
          <p:cNvSpPr/>
          <p:nvPr/>
        </p:nvSpPr>
        <p:spPr>
          <a:xfrm>
            <a:off x="7722469" y="2089461"/>
            <a:ext cx="4027718" cy="3961748"/>
          </a:xfrm>
          <a:prstGeom prst="rect">
            <a:avLst/>
          </a:prstGeom>
          <a:solidFill>
            <a:srgbClr val="FCEDE8"/>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p:txBody>
      </p:sp>
      <p:sp>
        <p:nvSpPr>
          <p:cNvPr id="3" name="Pladsholder til indhold 2">
            <a:extLst>
              <a:ext uri="{FF2B5EF4-FFF2-40B4-BE49-F238E27FC236}">
                <a16:creationId xmlns:a16="http://schemas.microsoft.com/office/drawing/2014/main" id="{A8F487F8-FD6A-A938-84EB-57BC08875427}"/>
              </a:ext>
            </a:extLst>
          </p:cNvPr>
          <p:cNvSpPr>
            <a:spLocks noGrp="1"/>
          </p:cNvSpPr>
          <p:nvPr>
            <p:ph sz="half" idx="2"/>
          </p:nvPr>
        </p:nvSpPr>
        <p:spPr>
          <a:xfrm>
            <a:off x="7984904" y="2379737"/>
            <a:ext cx="3502848" cy="3524839"/>
          </a:xfrm>
        </p:spPr>
        <p:txBody>
          <a:bodyPr vert="horz" lIns="91440" tIns="45720" rIns="91440" bIns="45720" rtlCol="0" anchor="t">
            <a:normAutofit fontScale="92500"/>
          </a:bodyPr>
          <a:lstStyle/>
          <a:p>
            <a:pPr>
              <a:lnSpc>
                <a:spcPct val="110000"/>
              </a:lnSpc>
            </a:pPr>
            <a:r>
              <a:rPr lang="da-DK" sz="1700" b="1">
                <a:solidFill>
                  <a:srgbClr val="FA9D84"/>
                </a:solidFill>
                <a:latin typeface="Avenir Next"/>
              </a:rPr>
              <a:t>Brug materialet til fx:</a:t>
            </a:r>
          </a:p>
          <a:p>
            <a:pPr marL="285750" indent="-285750">
              <a:lnSpc>
                <a:spcPct val="110000"/>
              </a:lnSpc>
              <a:buFont typeface="Arial" panose="020B0604020202020204" pitchFamily="34" charset="0"/>
              <a:buChar char="•"/>
            </a:pPr>
            <a:r>
              <a:rPr lang="da-DK" sz="1500">
                <a:solidFill>
                  <a:srgbClr val="000000"/>
                </a:solidFill>
                <a:latin typeface="Avenir Next"/>
              </a:rPr>
              <a:t>Møde i hele personalegruppen, i teams eller ledergruppen lokalt på jeres plejecenter/hjemmeplejeteam</a:t>
            </a:r>
          </a:p>
          <a:p>
            <a:pPr marL="285750" indent="-285750">
              <a:lnSpc>
                <a:spcPct val="110000"/>
              </a:lnSpc>
              <a:buFont typeface="Arial" panose="020B0604020202020204" pitchFamily="34" charset="0"/>
              <a:buChar char="•"/>
            </a:pPr>
            <a:r>
              <a:rPr lang="da-DK" sz="1500">
                <a:solidFill>
                  <a:srgbClr val="000000"/>
                </a:solidFill>
                <a:latin typeface="Avenir Next"/>
              </a:rPr>
              <a:t>På tværs af enheder eller teams</a:t>
            </a:r>
          </a:p>
          <a:p>
            <a:pPr marL="285750" indent="-285750">
              <a:lnSpc>
                <a:spcPct val="110000"/>
              </a:lnSpc>
              <a:buFont typeface="Arial" panose="020B0604020202020204" pitchFamily="34" charset="0"/>
              <a:buChar char="•"/>
            </a:pPr>
            <a:r>
              <a:rPr lang="da-DK" sz="1500">
                <a:solidFill>
                  <a:srgbClr val="000000"/>
                </a:solidFill>
                <a:latin typeface="Avenir Next"/>
              </a:rPr>
              <a:t>Dialog i MED-systemet eller med TR</a:t>
            </a:r>
          </a:p>
          <a:p>
            <a:pPr marL="285750" indent="-285750">
              <a:lnSpc>
                <a:spcPct val="110000"/>
              </a:lnSpc>
              <a:buFont typeface="Arial" panose="020B0604020202020204" pitchFamily="34" charset="0"/>
              <a:buChar char="•"/>
            </a:pPr>
            <a:r>
              <a:rPr lang="da-DK" sz="1500">
                <a:solidFill>
                  <a:srgbClr val="000000"/>
                </a:solidFill>
                <a:latin typeface="Avenir Next"/>
              </a:rPr>
              <a:t>Dialog med borgere og pårørende fx gennem lokale råd og civilsamfundsorganisationer</a:t>
            </a:r>
          </a:p>
          <a:p>
            <a:pPr marL="285750" indent="-285750">
              <a:lnSpc>
                <a:spcPct val="110000"/>
              </a:lnSpc>
              <a:buFont typeface="Arial" panose="020B0604020202020204" pitchFamily="34" charset="0"/>
              <a:buChar char="•"/>
            </a:pPr>
            <a:r>
              <a:rPr lang="da-DK" sz="1500">
                <a:solidFill>
                  <a:srgbClr val="000000"/>
                </a:solidFill>
                <a:latin typeface="Avenir Next"/>
              </a:rPr>
              <a:t>Politisk udvalgsmøde eller chefgruppemøde</a:t>
            </a:r>
          </a:p>
        </p:txBody>
      </p:sp>
    </p:spTree>
    <p:extLst>
      <p:ext uri="{BB962C8B-B14F-4D97-AF65-F5344CB8AC3E}">
        <p14:creationId xmlns:p14="http://schemas.microsoft.com/office/powerpoint/2010/main" val="9438639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CEDE8"/>
        </a:solidFill>
        <a:effectLst/>
      </p:bgPr>
    </p:bg>
    <p:spTree>
      <p:nvGrpSpPr>
        <p:cNvPr id="1" name="">
          <a:extLst>
            <a:ext uri="{FF2B5EF4-FFF2-40B4-BE49-F238E27FC236}">
              <a16:creationId xmlns:a16="http://schemas.microsoft.com/office/drawing/2014/main" id="{12360956-481D-82C0-0CB3-04F84C0763FF}"/>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23C2B3E4-B3B5-1FCB-4660-0F791BB3DF07}"/>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FA9D84"/>
                </a:solidFill>
              </a:rPr>
              <a:t>Ældrepleje</a:t>
            </a:r>
            <a:endParaRPr lang="da-DK" sz="1200">
              <a:solidFill>
                <a:srgbClr val="FA9D84"/>
              </a:solidFill>
            </a:endParaRPr>
          </a:p>
        </p:txBody>
      </p:sp>
      <p:sp>
        <p:nvSpPr>
          <p:cNvPr id="16" name="Rektangel 3">
            <a:extLst>
              <a:ext uri="{FF2B5EF4-FFF2-40B4-BE49-F238E27FC236}">
                <a16:creationId xmlns:a16="http://schemas.microsoft.com/office/drawing/2014/main" id="{B9E75CAA-F0A4-0EA1-10A7-0C371D908CE3}"/>
              </a:ext>
            </a:extLst>
          </p:cNvPr>
          <p:cNvSpPr>
            <a:spLocks noChangeAspect="1"/>
          </p:cNvSpPr>
          <p:nvPr/>
        </p:nvSpPr>
        <p:spPr>
          <a:xfrm>
            <a:off x="2869057" y="-2"/>
            <a:ext cx="1872000" cy="462954"/>
          </a:xfrm>
          <a:prstGeom prst="rect">
            <a:avLst/>
          </a:prstGeom>
          <a:solidFill>
            <a:srgbClr val="FA9D8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17" name="Rektangel 8">
            <a:extLst>
              <a:ext uri="{FF2B5EF4-FFF2-40B4-BE49-F238E27FC236}">
                <a16:creationId xmlns:a16="http://schemas.microsoft.com/office/drawing/2014/main" id="{28F3457F-E782-E3E9-E837-689555B2444F}"/>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8" name="Rektangel 9">
            <a:extLst>
              <a:ext uri="{FF2B5EF4-FFF2-40B4-BE49-F238E27FC236}">
                <a16:creationId xmlns:a16="http://schemas.microsoft.com/office/drawing/2014/main" id="{330965CD-6ABE-0D6F-05D6-A803CA50713B}"/>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9" name="Rektangel 10">
            <a:extLst>
              <a:ext uri="{FF2B5EF4-FFF2-40B4-BE49-F238E27FC236}">
                <a16:creationId xmlns:a16="http://schemas.microsoft.com/office/drawing/2014/main" id="{9199FBFD-B0F8-342F-A5D4-DEB2BF817291}"/>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0" name="Rektangel 11">
            <a:extLst>
              <a:ext uri="{FF2B5EF4-FFF2-40B4-BE49-F238E27FC236}">
                <a16:creationId xmlns:a16="http://schemas.microsoft.com/office/drawing/2014/main" id="{3AAB3615-DB81-6895-469C-BED6D35782B8}"/>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7" name="Pladsholder til indhold 3">
            <a:extLst>
              <a:ext uri="{FF2B5EF4-FFF2-40B4-BE49-F238E27FC236}">
                <a16:creationId xmlns:a16="http://schemas.microsoft.com/office/drawing/2014/main" id="{6781D98A-B49E-2CA1-DC13-1AB2A4947786}"/>
              </a:ext>
            </a:extLst>
          </p:cNvPr>
          <p:cNvSpPr txBox="1">
            <a:spLocks noGrp="1"/>
          </p:cNvSpPr>
          <p:nvPr>
            <p:ph type="title" idx="4294967295"/>
          </p:nvPr>
        </p:nvSpPr>
        <p:spPr>
          <a:xfrm>
            <a:off x="379141" y="464997"/>
            <a:ext cx="10433111" cy="12429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Sådan bruges AI i ældreplejen</a:t>
            </a:r>
            <a:endParaRPr kumimoji="0" lang="da-DK" sz="2800" b="1" i="0" u="none" strike="noStrike" kern="1200" cap="none" spc="0" normalizeH="0" baseline="0" noProof="0">
              <a:ln>
                <a:noFill/>
              </a:ln>
              <a:solidFill>
                <a:srgbClr val="000000"/>
              </a:solidFill>
              <a:effectLst/>
              <a:uLnTx/>
              <a:uFillTx/>
              <a:latin typeface="Avenir Next"/>
              <a:ea typeface="+mn-ea"/>
              <a:cs typeface="+mn-cs"/>
            </a:endParaRPr>
          </a:p>
        </p:txBody>
      </p:sp>
      <p:sp>
        <p:nvSpPr>
          <p:cNvPr id="15" name="Pladsholder til indhold 2">
            <a:extLst>
              <a:ext uri="{FF2B5EF4-FFF2-40B4-BE49-F238E27FC236}">
                <a16:creationId xmlns:a16="http://schemas.microsoft.com/office/drawing/2014/main" id="{BFF34ABD-4A74-733A-73A7-C2339E973465}"/>
              </a:ext>
            </a:extLst>
          </p:cNvPr>
          <p:cNvSpPr txBox="1">
            <a:spLocks/>
          </p:cNvSpPr>
          <p:nvPr/>
        </p:nvSpPr>
        <p:spPr>
          <a:xfrm>
            <a:off x="377776" y="1686780"/>
            <a:ext cx="6226814" cy="468713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600" b="1">
                <a:solidFill>
                  <a:srgbClr val="FA9D84"/>
                </a:solidFill>
                <a:latin typeface="Avenir Next"/>
              </a:rPr>
              <a:t>Eksempler på anvendelser:</a:t>
            </a:r>
          </a:p>
          <a:p>
            <a:pPr>
              <a:lnSpc>
                <a:spcPct val="100000"/>
              </a:lnSpc>
            </a:pPr>
            <a:r>
              <a:rPr lang="da-DK" sz="1500" b="1">
                <a:solidFill>
                  <a:srgbClr val="000000"/>
                </a:solidFill>
                <a:latin typeface="Avenir Next"/>
              </a:rPr>
              <a:t>Planlægning og administration,</a:t>
            </a:r>
            <a:r>
              <a:rPr lang="da-DK" sz="1500">
                <a:solidFill>
                  <a:srgbClr val="000000"/>
                </a:solidFill>
                <a:latin typeface="Avenir Next"/>
              </a:rPr>
              <a:t> fx inden for: </a:t>
            </a:r>
            <a:endParaRPr lang="da-DK" sz="1500">
              <a:latin typeface="Avenir Next"/>
            </a:endParaRPr>
          </a:p>
          <a:p>
            <a:pPr marL="285750" indent="-285750">
              <a:lnSpc>
                <a:spcPct val="100000"/>
              </a:lnSpc>
              <a:buChar char="•"/>
            </a:pPr>
            <a:r>
              <a:rPr lang="da-DK" sz="1500">
                <a:solidFill>
                  <a:srgbClr val="000000"/>
                </a:solidFill>
                <a:latin typeface="Avenir Next"/>
              </a:rPr>
              <a:t>Vagtplanlægning </a:t>
            </a:r>
            <a:endParaRPr lang="en-US" sz="1500">
              <a:solidFill>
                <a:srgbClr val="000000"/>
              </a:solidFill>
              <a:latin typeface="Avenir Next"/>
            </a:endParaRPr>
          </a:p>
          <a:p>
            <a:pPr marL="285750" indent="-285750">
              <a:lnSpc>
                <a:spcPct val="100000"/>
              </a:lnSpc>
              <a:buChar char="•"/>
            </a:pPr>
            <a:r>
              <a:rPr lang="da-DK" sz="1500">
                <a:solidFill>
                  <a:srgbClr val="000000"/>
                </a:solidFill>
                <a:latin typeface="Avenir Next"/>
              </a:rPr>
              <a:t>Ruteplanlægning i hjemmeplejen </a:t>
            </a:r>
            <a:endParaRPr lang="en-US" sz="1500">
              <a:solidFill>
                <a:srgbClr val="000000"/>
              </a:solidFill>
              <a:latin typeface="Avenir Next"/>
            </a:endParaRPr>
          </a:p>
          <a:p>
            <a:pPr marL="285750" indent="-285750">
              <a:lnSpc>
                <a:spcPct val="100000"/>
              </a:lnSpc>
              <a:buChar char="•"/>
            </a:pPr>
            <a:r>
              <a:rPr lang="da-DK" sz="1500">
                <a:solidFill>
                  <a:srgbClr val="000000"/>
                </a:solidFill>
                <a:latin typeface="Avenir Next"/>
              </a:rPr>
              <a:t>Fordeling af arbejdet. </a:t>
            </a:r>
            <a:endParaRPr lang="en-US" sz="1500">
              <a:solidFill>
                <a:srgbClr val="000000"/>
              </a:solidFill>
              <a:latin typeface="Avenir Next"/>
            </a:endParaRPr>
          </a:p>
          <a:p>
            <a:pPr>
              <a:lnSpc>
                <a:spcPct val="100000"/>
              </a:lnSpc>
            </a:pPr>
            <a:br>
              <a:rPr lang="da-DK" sz="1500" b="1">
                <a:solidFill>
                  <a:srgbClr val="000000"/>
                </a:solidFill>
                <a:latin typeface="Avenir Next"/>
              </a:rPr>
            </a:br>
            <a:r>
              <a:rPr lang="da-DK" sz="1500" b="1">
                <a:solidFill>
                  <a:srgbClr val="000000"/>
                </a:solidFill>
                <a:latin typeface="Avenir Next"/>
              </a:rPr>
              <a:t>Dokumentationsstøtte,</a:t>
            </a:r>
            <a:r>
              <a:rPr lang="da-DK" sz="1500">
                <a:solidFill>
                  <a:srgbClr val="000000"/>
                </a:solidFill>
                <a:latin typeface="Avenir Next"/>
              </a:rPr>
              <a:t> fx via: </a:t>
            </a:r>
            <a:endParaRPr lang="da-DK" sz="1500">
              <a:latin typeface="Avenir Next"/>
            </a:endParaRPr>
          </a:p>
          <a:p>
            <a:pPr marL="285750" indent="-285750">
              <a:lnSpc>
                <a:spcPct val="100000"/>
              </a:lnSpc>
              <a:buChar char="•"/>
            </a:pPr>
            <a:r>
              <a:rPr lang="da-DK" sz="1500">
                <a:solidFill>
                  <a:srgbClr val="000000"/>
                </a:solidFill>
                <a:latin typeface="Avenir Next"/>
              </a:rPr>
              <a:t>AI-genereret overblik over journal</a:t>
            </a:r>
            <a:endParaRPr lang="da-DK">
              <a:solidFill>
                <a:srgbClr val="000000"/>
              </a:solidFill>
            </a:endParaRPr>
          </a:p>
          <a:p>
            <a:pPr marL="285750" indent="-285750">
              <a:lnSpc>
                <a:spcPct val="100000"/>
              </a:lnSpc>
              <a:buChar char="•"/>
            </a:pPr>
            <a:r>
              <a:rPr lang="da-DK" sz="1500">
                <a:solidFill>
                  <a:srgbClr val="000000"/>
                </a:solidFill>
                <a:latin typeface="Avenir Next"/>
              </a:rPr>
              <a:t>Talegenkendelse under besøg hos borger, der kan generere forslag til dokumentation og placere det de rette steder i journalen.</a:t>
            </a:r>
            <a:endParaRPr lang="da-DK">
              <a:solidFill>
                <a:srgbClr val="000000"/>
              </a:solidFill>
            </a:endParaRPr>
          </a:p>
          <a:p>
            <a:pPr>
              <a:lnSpc>
                <a:spcPct val="100000"/>
              </a:lnSpc>
            </a:pPr>
            <a:br>
              <a:rPr lang="da-DK" sz="1500" b="1">
                <a:latin typeface="Avenir Next"/>
              </a:rPr>
            </a:br>
            <a:r>
              <a:rPr lang="da-DK" sz="1500" b="1">
                <a:latin typeface="Avenir Next"/>
              </a:rPr>
              <a:t>Monitorering af borgere,</a:t>
            </a:r>
            <a:r>
              <a:rPr lang="da-DK" sz="1500">
                <a:latin typeface="Avenir Next"/>
              </a:rPr>
              <a:t> fx med faldsensorer, der via et AI-baseret digitalt tilsyn kan følge borgernes adfærd og advisere personalet.</a:t>
            </a:r>
            <a:endParaRPr lang="en-US" sz="1500">
              <a:latin typeface="Avenir Next"/>
            </a:endParaRPr>
          </a:p>
          <a:p>
            <a:pPr marL="342900" indent="-342900">
              <a:lnSpc>
                <a:spcPct val="100000"/>
              </a:lnSpc>
              <a:buChar char="•"/>
            </a:pPr>
            <a:endParaRPr lang="da-DK" sz="1500"/>
          </a:p>
        </p:txBody>
      </p:sp>
      <p:sp>
        <p:nvSpPr>
          <p:cNvPr id="23" name="Pladsholder til indhold 2">
            <a:extLst>
              <a:ext uri="{FF2B5EF4-FFF2-40B4-BE49-F238E27FC236}">
                <a16:creationId xmlns:a16="http://schemas.microsoft.com/office/drawing/2014/main" id="{0C0FB81C-36CF-C965-37F2-7E31B235B26C}"/>
              </a:ext>
            </a:extLst>
          </p:cNvPr>
          <p:cNvSpPr txBox="1">
            <a:spLocks/>
          </p:cNvSpPr>
          <p:nvPr/>
        </p:nvSpPr>
        <p:spPr>
          <a:xfrm>
            <a:off x="9313192" y="1714805"/>
            <a:ext cx="2429609" cy="914158"/>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b="1">
                <a:solidFill>
                  <a:srgbClr val="FA9D84"/>
                </a:solidFill>
                <a:hlinkClick r:id="rId3">
                  <a:extLst>
                    <a:ext uri="{A12FA001-AC4F-418D-AE19-62706E023703}">
                      <ahyp:hlinkClr xmlns:ahyp="http://schemas.microsoft.com/office/drawing/2018/hyperlinkcolor" val="tx"/>
                    </a:ext>
                  </a:extLst>
                </a:hlinkClick>
              </a:rPr>
              <a:t>Se introduktionsvideo om</a:t>
            </a:r>
            <a:br>
              <a:rPr lang="da-DK" sz="1200" b="1">
                <a:solidFill>
                  <a:srgbClr val="FA9D84"/>
                </a:solidFill>
                <a:hlinkClick r:id="rId3">
                  <a:extLst>
                    <a:ext uri="{A12FA001-AC4F-418D-AE19-62706E023703}">
                      <ahyp:hlinkClr xmlns:ahyp="http://schemas.microsoft.com/office/drawing/2018/hyperlinkcolor" val="tx"/>
                    </a:ext>
                  </a:extLst>
                </a:hlinkClick>
              </a:rPr>
            </a:br>
            <a:r>
              <a:rPr lang="da-DK" sz="1200" b="1">
                <a:solidFill>
                  <a:srgbClr val="FA9D84"/>
                </a:solidFill>
                <a:hlinkClick r:id="rId3">
                  <a:extLst>
                    <a:ext uri="{A12FA001-AC4F-418D-AE19-62706E023703}">
                      <ahyp:hlinkClr xmlns:ahyp="http://schemas.microsoft.com/office/drawing/2018/hyperlinkcolor" val="tx"/>
                    </a:ext>
                  </a:extLst>
                </a:hlinkClick>
              </a:rPr>
              <a:t>AI generelt</a:t>
            </a:r>
            <a:endParaRPr lang="da-DK" b="1">
              <a:solidFill>
                <a:srgbClr val="FA9D84"/>
              </a:solidFill>
            </a:endParaRPr>
          </a:p>
        </p:txBody>
      </p:sp>
      <p:sp>
        <p:nvSpPr>
          <p:cNvPr id="9" name="Rektangel 8">
            <a:extLst>
              <a:ext uri="{FF2B5EF4-FFF2-40B4-BE49-F238E27FC236}">
                <a16:creationId xmlns:a16="http://schemas.microsoft.com/office/drawing/2014/main" id="{EF503E8C-5224-A35C-4EFC-524FA88C4011}"/>
              </a:ext>
            </a:extLst>
          </p:cNvPr>
          <p:cNvSpPr/>
          <p:nvPr/>
        </p:nvSpPr>
        <p:spPr>
          <a:xfrm>
            <a:off x="9408030" y="2420218"/>
            <a:ext cx="2524870" cy="31650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FA9D84"/>
                </a:solidFill>
              </a:rPr>
              <a:t>Hvilke af de nuværende anvendelsesmulig-heder er det mest oplagt for os at prioritere?</a:t>
            </a:r>
          </a:p>
          <a:p>
            <a:endParaRPr lang="da-DK" sz="1600" b="1">
              <a:solidFill>
                <a:srgbClr val="FA9D84"/>
              </a:solidFill>
            </a:endParaRPr>
          </a:p>
          <a:p>
            <a:r>
              <a:rPr lang="da-DK" sz="1600" b="1">
                <a:solidFill>
                  <a:srgbClr val="FA9D84"/>
                </a:solidFill>
              </a:rPr>
              <a:t>Kan vi se helt nye muligheder, der kommer de ældre direkte til gavn?</a:t>
            </a:r>
          </a:p>
        </p:txBody>
      </p:sp>
      <p:pic>
        <p:nvPicPr>
          <p:cNvPr id="13" name="Grafik 12">
            <a:extLst>
              <a:ext uri="{FF2B5EF4-FFF2-40B4-BE49-F238E27FC236}">
                <a16:creationId xmlns:a16="http://schemas.microsoft.com/office/drawing/2014/main" id="{8A62EBC9-1BC1-A2CF-3EEE-62B66C24039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92062" y="2453092"/>
            <a:ext cx="914400" cy="914400"/>
          </a:xfrm>
          <a:prstGeom prst="rect">
            <a:avLst/>
          </a:prstGeom>
        </p:spPr>
      </p:pic>
      <p:grpSp>
        <p:nvGrpSpPr>
          <p:cNvPr id="11" name="Gruppe 10">
            <a:extLst>
              <a:ext uri="{FF2B5EF4-FFF2-40B4-BE49-F238E27FC236}">
                <a16:creationId xmlns:a16="http://schemas.microsoft.com/office/drawing/2014/main" id="{A4C74F1E-6AAA-4676-E1EC-016D88CF90EF}"/>
              </a:ext>
              <a:ext uri="{C183D7F6-B498-43B3-948B-1728B52AA6E4}">
                <adec:decorative xmlns:adec="http://schemas.microsoft.com/office/drawing/2017/decorative" val="1"/>
              </a:ext>
            </a:extLst>
          </p:cNvPr>
          <p:cNvGrpSpPr/>
          <p:nvPr/>
        </p:nvGrpSpPr>
        <p:grpSpPr>
          <a:xfrm>
            <a:off x="8777517" y="1714805"/>
            <a:ext cx="506130" cy="447040"/>
            <a:chOff x="8840135" y="1147967"/>
            <a:chExt cx="506130" cy="447040"/>
          </a:xfrm>
          <a:solidFill>
            <a:srgbClr val="FA9D84"/>
          </a:solidFill>
        </p:grpSpPr>
        <p:sp>
          <p:nvSpPr>
            <p:cNvPr id="8" name="Ellipse 7">
              <a:extLst>
                <a:ext uri="{FF2B5EF4-FFF2-40B4-BE49-F238E27FC236}">
                  <a16:creationId xmlns:a16="http://schemas.microsoft.com/office/drawing/2014/main" id="{54F82C16-6658-6FB4-66D1-63205BFB15C8}"/>
                </a:ext>
              </a:extLst>
            </p:cNvPr>
            <p:cNvSpPr/>
            <p:nvPr/>
          </p:nvSpPr>
          <p:spPr>
            <a:xfrm>
              <a:off x="8869680" y="1147967"/>
              <a:ext cx="447040" cy="4470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10" name="Pladsholder til indhold 17" descr="Præsentation med medier med massiv udfyldning">
              <a:extLst>
                <a:ext uri="{FF2B5EF4-FFF2-40B4-BE49-F238E27FC236}">
                  <a16:creationId xmlns:a16="http://schemas.microsoft.com/office/drawing/2014/main" id="{17776B88-A93F-5FBC-66F4-D1E3A4845F0E}"/>
                </a:ext>
              </a:extLst>
            </p:cNvPr>
            <p:cNvPicPr>
              <a:picLocks noChangeAspect="1"/>
            </p:cNvPicPr>
            <p:nvPr/>
          </p:nvPicPr>
          <p:blipFill>
            <a:blip r:embed="rId6">
              <a:extLst>
                <a:ext uri="{96DAC541-7B7A-43D3-8B79-37D633B846F1}">
                  <asvg:svgBlip xmlns:asvg="http://schemas.microsoft.com/office/drawing/2016/SVG/main" r:embed="rId7"/>
                </a:ext>
              </a:extLst>
            </a:blip>
            <a:srcRect l="23276" t="25734" r="25246" b="41353"/>
            <a:stretch>
              <a:fillRect/>
            </a:stretch>
          </p:blipFill>
          <p:spPr>
            <a:xfrm>
              <a:off x="8840135" y="1220992"/>
              <a:ext cx="506130" cy="300990"/>
            </a:xfrm>
            <a:prstGeom prst="rect">
              <a:avLst/>
            </a:prstGeom>
          </p:spPr>
        </p:pic>
      </p:grpSp>
    </p:spTree>
    <p:extLst>
      <p:ext uri="{BB962C8B-B14F-4D97-AF65-F5344CB8AC3E}">
        <p14:creationId xmlns:p14="http://schemas.microsoft.com/office/powerpoint/2010/main" val="41157713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A9D84">
            <a:alpha val="20000"/>
          </a:srgbClr>
        </a:solidFill>
        <a:effectLst/>
      </p:bgPr>
    </p:bg>
    <p:spTree>
      <p:nvGrpSpPr>
        <p:cNvPr id="1" name="">
          <a:extLst>
            <a:ext uri="{FF2B5EF4-FFF2-40B4-BE49-F238E27FC236}">
              <a16:creationId xmlns:a16="http://schemas.microsoft.com/office/drawing/2014/main" id="{0AC170DF-4ED9-AC8A-96D0-7ABC6CCEF2BC}"/>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C52DEFB1-E118-443A-5C06-5F587D0889A0}"/>
              </a:ext>
            </a:extLst>
          </p:cNvPr>
          <p:cNvSpPr txBox="1">
            <a:spLocks noGrp="1"/>
          </p:cNvSpPr>
          <p:nvPr>
            <p:ph type="title" idx="4294967295"/>
          </p:nvPr>
        </p:nvSpPr>
        <p:spPr>
          <a:xfrm>
            <a:off x="350306" y="717024"/>
            <a:ext cx="1016254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93431" rtl="0" eaLnBrk="1" fontAlgn="auto" latinLnBrk="0" hangingPunct="1">
              <a:lnSpc>
                <a:spcPct val="100000"/>
              </a:lnSpc>
              <a:spcBef>
                <a:spcPct val="0"/>
              </a:spcBef>
              <a:spcAft>
                <a:spcPts val="0"/>
              </a:spcAft>
              <a:buClrTx/>
              <a:buSzTx/>
              <a:buFontTx/>
              <a:buNone/>
              <a:tabLst/>
              <a:defRPr/>
            </a:pPr>
            <a:r>
              <a:rPr kumimoji="0" lang="da-DK" sz="2800" b="1" i="0" u="none" strike="noStrike" kern="1200" cap="none" spc="0" normalizeH="0" baseline="0" noProof="0">
                <a:ln>
                  <a:noFill/>
                </a:ln>
                <a:solidFill>
                  <a:srgbClr val="000000"/>
                </a:solidFill>
                <a:effectLst/>
                <a:uLnTx/>
                <a:uFillTx/>
                <a:latin typeface="Avenir Next"/>
                <a:ea typeface="Avenir Next Thai Modern Heavy"/>
                <a:cs typeface="Avenir Next Thai Modern Heavy"/>
                <a:sym typeface="Avenir Next Thai Modern Heavy"/>
              </a:rPr>
              <a:t>Case: Bedre ruteplanlægning</a:t>
            </a:r>
            <a:r>
              <a:rPr kumimoji="0" lang="da-DK" sz="2800" b="1" i="0" u="none" strike="noStrike" kern="1200" cap="none" spc="0" normalizeH="0" baseline="0" noProof="0">
                <a:ln>
                  <a:noFill/>
                </a:ln>
                <a:solidFill>
                  <a:srgbClr val="000000"/>
                </a:solidFill>
                <a:effectLst/>
                <a:uLnTx/>
                <a:uFillTx/>
                <a:latin typeface="Avenir Next"/>
                <a:ea typeface="+mn-ea"/>
                <a:cs typeface="+mn-cs"/>
                <a:sym typeface="Avenir Next Thai Modern Heavy"/>
              </a:rPr>
              <a:t> i hjemmeplejen</a:t>
            </a:r>
            <a:endParaRPr kumimoji="0" lang="da-DK" sz="2800" b="1" i="0" u="none" strike="noStrike" kern="1200" cap="none" spc="0" normalizeH="0" baseline="0" noProof="0">
              <a:ln>
                <a:noFill/>
              </a:ln>
              <a:solidFill>
                <a:srgbClr val="000000"/>
              </a:solidFill>
              <a:effectLst/>
              <a:uLnTx/>
              <a:uFillTx/>
              <a:latin typeface="Avenir Next"/>
              <a:ea typeface="+mn-ea"/>
              <a:cs typeface="+mn-cs"/>
            </a:endParaRPr>
          </a:p>
        </p:txBody>
      </p:sp>
      <p:sp>
        <p:nvSpPr>
          <p:cNvPr id="40" name="Freeform 13">
            <a:extLst>
              <a:ext uri="{FF2B5EF4-FFF2-40B4-BE49-F238E27FC236}">
                <a16:creationId xmlns:a16="http://schemas.microsoft.com/office/drawing/2014/main" id="{0B0262A0-F5CE-C8F3-F120-7F38268235DE}"/>
              </a:ext>
            </a:extLst>
          </p:cNvPr>
          <p:cNvSpPr/>
          <p:nvPr/>
        </p:nvSpPr>
        <p:spPr>
          <a:xfrm>
            <a:off x="9776431" y="597131"/>
            <a:ext cx="2172726" cy="672970"/>
          </a:xfrm>
          <a:custGeom>
            <a:avLst/>
            <a:gdLst/>
            <a:ahLst/>
            <a:cxnLst/>
            <a:rect l="l" t="t" r="r" b="b"/>
            <a:pathLst>
              <a:path w="1341367" h="1180753">
                <a:moveTo>
                  <a:pt x="17830" y="0"/>
                </a:moveTo>
                <a:lnTo>
                  <a:pt x="1323537" y="0"/>
                </a:lnTo>
                <a:cubicBezTo>
                  <a:pt x="1333384" y="0"/>
                  <a:pt x="1341367" y="7983"/>
                  <a:pt x="1341367" y="17830"/>
                </a:cubicBezTo>
                <a:lnTo>
                  <a:pt x="1341367" y="1162923"/>
                </a:lnTo>
                <a:cubicBezTo>
                  <a:pt x="1341367" y="1167652"/>
                  <a:pt x="1339488" y="1172187"/>
                  <a:pt x="1336145" y="1175531"/>
                </a:cubicBezTo>
                <a:cubicBezTo>
                  <a:pt x="1332801" y="1178875"/>
                  <a:pt x="1328266" y="1180753"/>
                  <a:pt x="1323537" y="1180753"/>
                </a:cubicBezTo>
                <a:lnTo>
                  <a:pt x="17830" y="1180753"/>
                </a:lnTo>
                <a:cubicBezTo>
                  <a:pt x="7983" y="1180753"/>
                  <a:pt x="0" y="1172771"/>
                  <a:pt x="0" y="1162923"/>
                </a:cubicBezTo>
                <a:lnTo>
                  <a:pt x="0" y="17830"/>
                </a:lnTo>
                <a:cubicBezTo>
                  <a:pt x="0" y="7983"/>
                  <a:pt x="7983" y="0"/>
                  <a:pt x="17830" y="0"/>
                </a:cubicBezTo>
                <a:close/>
              </a:path>
            </a:pathLst>
          </a:custGeom>
          <a:noFill/>
          <a:ln w="38100" cap="sq">
            <a:noFill/>
            <a:prstDash val="solid"/>
            <a:miter/>
          </a:ln>
        </p:spPr>
        <p:txBody>
          <a:bodyPr lIns="91440" tIns="45720" rIns="91440" bIns="45720" anchor="ctr"/>
          <a:lstStyle/>
          <a:p>
            <a:pPr marL="0" marR="0" lvl="0" indent="0" algn="r" defTabSz="293431"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srgbClr val="000000"/>
                </a:solidFill>
                <a:effectLst/>
                <a:uLnTx/>
                <a:uFillTx/>
                <a:latin typeface="Avenir Next"/>
                <a:ea typeface="+mn-ea"/>
                <a:cs typeface="+mn-cs"/>
              </a:rPr>
              <a:t>Varde Kommune</a:t>
            </a:r>
            <a:endParaRPr kumimoji="0" lang="da-DK" sz="1400" b="0" i="0" u="none" strike="noStrike" kern="1200" cap="none" spc="0" normalizeH="0" baseline="0" noProof="0">
              <a:ln>
                <a:noFill/>
              </a:ln>
              <a:solidFill>
                <a:srgbClr val="000000"/>
              </a:solidFill>
              <a:effectLst/>
              <a:uLnTx/>
              <a:uFillTx/>
              <a:latin typeface="Avenir Next" panose="020B0503020202020204" pitchFamily="34" charset="0"/>
              <a:ea typeface="+mn-ea"/>
              <a:cs typeface="+mn-cs"/>
            </a:endParaRPr>
          </a:p>
        </p:txBody>
      </p:sp>
      <p:sp>
        <p:nvSpPr>
          <p:cNvPr id="33" name="Rektangel 32">
            <a:extLst>
              <a:ext uri="{FF2B5EF4-FFF2-40B4-BE49-F238E27FC236}">
                <a16:creationId xmlns:a16="http://schemas.microsoft.com/office/drawing/2014/main" id="{1A80396A-3DF7-E1A8-65B1-EC32A1DEF7D6}"/>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rgbClr val="FA9D84"/>
                </a:solidFill>
                <a:effectLst/>
                <a:uLnTx/>
                <a:uFillTx/>
                <a:latin typeface="Avenir Next"/>
                <a:ea typeface="+mn-ea"/>
                <a:cs typeface="+mn-cs"/>
              </a:rPr>
              <a:t>Ældrepleje</a:t>
            </a:r>
            <a:endParaRPr kumimoji="0" lang="da-DK" sz="1200" b="0" i="0" u="none" strike="noStrike" kern="1200" cap="none" spc="0" normalizeH="0" baseline="0" noProof="0">
              <a:ln>
                <a:noFill/>
              </a:ln>
              <a:solidFill>
                <a:srgbClr val="FA9D84"/>
              </a:solidFill>
              <a:effectLst/>
              <a:uLnTx/>
              <a:uFillTx/>
              <a:latin typeface="Avenir Next"/>
              <a:ea typeface="+mn-ea"/>
              <a:cs typeface="+mn-cs"/>
            </a:endParaRPr>
          </a:p>
        </p:txBody>
      </p:sp>
      <p:sp>
        <p:nvSpPr>
          <p:cNvPr id="3" name="Pladsholder til indhold 1">
            <a:extLst>
              <a:ext uri="{FF2B5EF4-FFF2-40B4-BE49-F238E27FC236}">
                <a16:creationId xmlns:a16="http://schemas.microsoft.com/office/drawing/2014/main" id="{0C764174-8B67-4A36-DB4E-49559CCD3DB4}"/>
              </a:ext>
              <a:ext uri="{C183D7F6-B498-43B3-948B-1728B52AA6E4}">
                <adec:decorative xmlns:adec="http://schemas.microsoft.com/office/drawing/2017/decorative" val="1"/>
              </a:ext>
            </a:extLst>
          </p:cNvPr>
          <p:cNvSpPr txBox="1">
            <a:spLocks/>
          </p:cNvSpPr>
          <p:nvPr/>
        </p:nvSpPr>
        <p:spPr>
          <a:xfrm>
            <a:off x="11702916" y="6591300"/>
            <a:ext cx="499204" cy="2667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fld id="{ED41E4B6-8C0E-AA4D-BADC-88D0D282BB41}" type="slidenum">
              <a:rPr kumimoji="0" lang="da-DK" sz="1200" b="0" i="0" u="none" strike="noStrike" kern="1200" cap="none" spc="0" normalizeH="0" baseline="0" noProof="0" smtClean="0">
                <a:ln>
                  <a:noFill/>
                </a:ln>
                <a:solidFill>
                  <a:srgbClr val="000000"/>
                </a:solidFill>
                <a:effectLst/>
                <a:uLnTx/>
                <a:uFillTx/>
                <a:latin typeface="Avenir Next" panose="020B0503020202020204" pitchFamily="34" charset="0"/>
                <a:ea typeface="+mn-ea"/>
                <a:cs typeface="+mn-cs"/>
              </a:rPr>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t>67</a:t>
            </a:fld>
            <a:endParaRPr kumimoji="0" lang="da-DK" sz="1200" b="0" i="0" u="none" strike="noStrike" kern="1200" cap="none" spc="0" normalizeH="0" baseline="0" noProof="0">
              <a:ln>
                <a:noFill/>
              </a:ln>
              <a:solidFill>
                <a:srgbClr val="000000"/>
              </a:solidFill>
              <a:effectLst/>
              <a:uLnTx/>
              <a:uFillTx/>
              <a:latin typeface="Avenir Next" panose="020B0503020202020204" pitchFamily="34" charset="0"/>
              <a:ea typeface="+mn-ea"/>
              <a:cs typeface="+mn-cs"/>
            </a:endParaRPr>
          </a:p>
        </p:txBody>
      </p:sp>
      <p:sp>
        <p:nvSpPr>
          <p:cNvPr id="4" name="Rektangel 3">
            <a:extLst>
              <a:ext uri="{FF2B5EF4-FFF2-40B4-BE49-F238E27FC236}">
                <a16:creationId xmlns:a16="http://schemas.microsoft.com/office/drawing/2014/main" id="{0D88E12C-C4C7-6D2A-23AC-B144AC971C10}"/>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FA9D8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rgbClr val="FFFFFF"/>
                </a:solidFill>
                <a:effectLst/>
                <a:uLnTx/>
                <a:uFillTx/>
                <a:latin typeface="Avenir Next"/>
                <a:ea typeface="+mn-ea"/>
                <a:cs typeface="+mn-cs"/>
              </a:rPr>
              <a:t>Fakta &amp; cases</a:t>
            </a:r>
          </a:p>
        </p:txBody>
      </p:sp>
      <p:sp>
        <p:nvSpPr>
          <p:cNvPr id="9" name="Rektangel 8">
            <a:extLst>
              <a:ext uri="{FF2B5EF4-FFF2-40B4-BE49-F238E27FC236}">
                <a16:creationId xmlns:a16="http://schemas.microsoft.com/office/drawing/2014/main" id="{80C2922D-3A0A-0722-8EE1-F3A5E180D662}"/>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FFFFFF"/>
                </a:solidFill>
                <a:effectLst/>
                <a:uLnTx/>
                <a:uFillTx/>
                <a:latin typeface="Avenir Next"/>
                <a:ea typeface="+mn-ea"/>
                <a:cs typeface="+mn-cs"/>
              </a:rPr>
              <a:t>Potentialer</a:t>
            </a:r>
          </a:p>
        </p:txBody>
      </p:sp>
      <p:sp>
        <p:nvSpPr>
          <p:cNvPr id="10" name="Rektangel 9">
            <a:extLst>
              <a:ext uri="{FF2B5EF4-FFF2-40B4-BE49-F238E27FC236}">
                <a16:creationId xmlns:a16="http://schemas.microsoft.com/office/drawing/2014/main" id="{3EA970C2-D490-D082-5EEF-4F91F5F5680F}"/>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FFFFFF"/>
                </a:solidFill>
                <a:effectLst/>
                <a:uLnTx/>
                <a:uFillTx/>
                <a:latin typeface="Avenir Next"/>
                <a:ea typeface="+mn-ea"/>
                <a:cs typeface="+mn-cs"/>
              </a:rPr>
              <a:t>Udfordringer</a:t>
            </a:r>
          </a:p>
        </p:txBody>
      </p:sp>
      <p:sp>
        <p:nvSpPr>
          <p:cNvPr id="11" name="Rektangel 10">
            <a:extLst>
              <a:ext uri="{FF2B5EF4-FFF2-40B4-BE49-F238E27FC236}">
                <a16:creationId xmlns:a16="http://schemas.microsoft.com/office/drawing/2014/main" id="{C528DDCC-2C7C-C5C3-7D0A-C58FBD0B55BA}"/>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FFFFFF"/>
                </a:solidFill>
                <a:effectLst/>
                <a:uLnTx/>
                <a:uFillTx/>
                <a:latin typeface="Avenir Next"/>
                <a:ea typeface="+mn-ea"/>
                <a:cs typeface="+mn-cs"/>
              </a:rPr>
              <a:t>Forudsætninger</a:t>
            </a:r>
          </a:p>
        </p:txBody>
      </p:sp>
      <p:sp>
        <p:nvSpPr>
          <p:cNvPr id="12" name="Rektangel 11">
            <a:extLst>
              <a:ext uri="{FF2B5EF4-FFF2-40B4-BE49-F238E27FC236}">
                <a16:creationId xmlns:a16="http://schemas.microsoft.com/office/drawing/2014/main" id="{19267DC7-F557-9046-D2A9-5E23898ACFDB}"/>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FFFFFF"/>
                </a:solidFill>
                <a:effectLst/>
                <a:uLnTx/>
                <a:uFillTx/>
                <a:latin typeface="Avenir Next"/>
                <a:ea typeface="+mn-ea"/>
                <a:cs typeface="+mn-cs"/>
              </a:rPr>
              <a:t>Næste skridt</a:t>
            </a:r>
          </a:p>
        </p:txBody>
      </p:sp>
      <p:sp>
        <p:nvSpPr>
          <p:cNvPr id="16" name="Freeform 25">
            <a:extLst>
              <a:ext uri="{FF2B5EF4-FFF2-40B4-BE49-F238E27FC236}">
                <a16:creationId xmlns:a16="http://schemas.microsoft.com/office/drawing/2014/main" id="{FA1DF976-9977-729E-1E20-F4E9C41B0070}"/>
              </a:ext>
              <a:ext uri="{C183D7F6-B498-43B3-948B-1728B52AA6E4}">
                <adec:decorative xmlns:adec="http://schemas.microsoft.com/office/drawing/2017/decorative" val="1"/>
              </a:ext>
            </a:extLst>
          </p:cNvPr>
          <p:cNvSpPr/>
          <p:nvPr/>
        </p:nvSpPr>
        <p:spPr>
          <a:xfrm rot="2426695">
            <a:off x="6136349" y="2572145"/>
            <a:ext cx="584276" cy="581088"/>
          </a:xfrm>
          <a:custGeom>
            <a:avLst/>
            <a:gdLst/>
            <a:ahLst/>
            <a:cxnLst/>
            <a:rect l="l" t="t" r="r" b="b"/>
            <a:pathLst>
              <a:path w="1820992" h="1811059">
                <a:moveTo>
                  <a:pt x="0" y="0"/>
                </a:moveTo>
                <a:lnTo>
                  <a:pt x="1820992" y="0"/>
                </a:lnTo>
                <a:lnTo>
                  <a:pt x="1820992" y="1811059"/>
                </a:lnTo>
                <a:lnTo>
                  <a:pt x="0" y="18110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nvGrpSpPr>
          <p:cNvPr id="17" name="Group 5">
            <a:extLst>
              <a:ext uri="{FF2B5EF4-FFF2-40B4-BE49-F238E27FC236}">
                <a16:creationId xmlns:a16="http://schemas.microsoft.com/office/drawing/2014/main" id="{2D41D1CF-9ADA-B690-CD96-6E34A506E677}"/>
              </a:ext>
              <a:ext uri="{C183D7F6-B498-43B3-948B-1728B52AA6E4}">
                <adec:decorative xmlns:adec="http://schemas.microsoft.com/office/drawing/2017/decorative" val="1"/>
              </a:ext>
            </a:extLst>
          </p:cNvPr>
          <p:cNvGrpSpPr/>
          <p:nvPr/>
        </p:nvGrpSpPr>
        <p:grpSpPr>
          <a:xfrm>
            <a:off x="6839293" y="1401981"/>
            <a:ext cx="5109863" cy="3407028"/>
            <a:chOff x="0" y="-19050"/>
            <a:chExt cx="1348197" cy="1010321"/>
          </a:xfrm>
        </p:grpSpPr>
        <p:sp>
          <p:nvSpPr>
            <p:cNvPr id="18" name="Freeform 6">
              <a:extLst>
                <a:ext uri="{FF2B5EF4-FFF2-40B4-BE49-F238E27FC236}">
                  <a16:creationId xmlns:a16="http://schemas.microsoft.com/office/drawing/2014/main" id="{619D61E8-AE7B-789A-8BD3-70688DC90635}"/>
                </a:ext>
              </a:extLst>
            </p:cNvPr>
            <p:cNvSpPr/>
            <p:nvPr/>
          </p:nvSpPr>
          <p:spPr>
            <a:xfrm>
              <a:off x="6830" y="0"/>
              <a:ext cx="1341367" cy="991271"/>
            </a:xfrm>
            <a:custGeom>
              <a:avLst/>
              <a:gdLst/>
              <a:ahLst/>
              <a:cxnLst/>
              <a:rect l="l" t="t" r="r" b="b"/>
              <a:pathLst>
                <a:path w="1341367" h="950016">
                  <a:moveTo>
                    <a:pt x="17830" y="0"/>
                  </a:moveTo>
                  <a:lnTo>
                    <a:pt x="1323537" y="0"/>
                  </a:lnTo>
                  <a:cubicBezTo>
                    <a:pt x="1333384" y="0"/>
                    <a:pt x="1341367" y="7983"/>
                    <a:pt x="1341367" y="17830"/>
                  </a:cubicBezTo>
                  <a:lnTo>
                    <a:pt x="1341367" y="932185"/>
                  </a:lnTo>
                  <a:cubicBezTo>
                    <a:pt x="1341367" y="942033"/>
                    <a:pt x="1333384" y="950016"/>
                    <a:pt x="1323537" y="950016"/>
                  </a:cubicBezTo>
                  <a:lnTo>
                    <a:pt x="17830" y="950016"/>
                  </a:lnTo>
                  <a:cubicBezTo>
                    <a:pt x="7983" y="950016"/>
                    <a:pt x="0" y="942033"/>
                    <a:pt x="0" y="932185"/>
                  </a:cubicBezTo>
                  <a:lnTo>
                    <a:pt x="0" y="17830"/>
                  </a:lnTo>
                  <a:cubicBezTo>
                    <a:pt x="0" y="7983"/>
                    <a:pt x="7983" y="0"/>
                    <a:pt x="17830" y="0"/>
                  </a:cubicBezTo>
                  <a:close/>
                </a:path>
              </a:pathLst>
            </a:custGeom>
            <a:solidFill>
              <a:schemeClr val="bg1"/>
            </a:solidFill>
            <a:ln w="38100" cap="sq">
              <a:noFill/>
              <a:prstDash val="solid"/>
              <a:miter/>
            </a:ln>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20" name="TextBox 7">
              <a:extLst>
                <a:ext uri="{FF2B5EF4-FFF2-40B4-BE49-F238E27FC236}">
                  <a16:creationId xmlns:a16="http://schemas.microsoft.com/office/drawing/2014/main" id="{349142B5-5317-082E-D1D7-A76DECAA8846}"/>
                </a:ext>
              </a:extLst>
            </p:cNvPr>
            <p:cNvSpPr txBox="1"/>
            <p:nvPr/>
          </p:nvSpPr>
          <p:spPr>
            <a:xfrm>
              <a:off x="0" y="-19050"/>
              <a:ext cx="1341367" cy="969066"/>
            </a:xfrm>
            <a:prstGeom prst="rect">
              <a:avLst/>
            </a:prstGeom>
          </p:spPr>
          <p:txBody>
            <a:bodyPr lIns="9401" tIns="9401" rIns="9401" bIns="9401" rtlCol="0" anchor="ctr"/>
            <a:lstStyle/>
            <a:p>
              <a:pPr marL="0" marR="0" lvl="0" indent="0" algn="ctr" defTabSz="293431" rtl="0" eaLnBrk="1" fontAlgn="auto" latinLnBrk="0" hangingPunct="1">
                <a:lnSpc>
                  <a:spcPts val="278"/>
                </a:lnSpc>
                <a:spcBef>
                  <a:spcPct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sp>
        <p:nvSpPr>
          <p:cNvPr id="37" name="TextBox 24">
            <a:extLst>
              <a:ext uri="{FF2B5EF4-FFF2-40B4-BE49-F238E27FC236}">
                <a16:creationId xmlns:a16="http://schemas.microsoft.com/office/drawing/2014/main" id="{B569DB75-4BC9-FDD1-05C5-96B027C128C9}"/>
              </a:ext>
            </a:extLst>
          </p:cNvPr>
          <p:cNvSpPr txBox="1"/>
          <p:nvPr/>
        </p:nvSpPr>
        <p:spPr>
          <a:xfrm>
            <a:off x="411974" y="1466222"/>
            <a:ext cx="5520957" cy="984885"/>
          </a:xfrm>
          <a:prstGeom prst="rect">
            <a:avLst/>
          </a:prstGeom>
        </p:spPr>
        <p:txBody>
          <a:bodyPr wrap="square" lIns="0" tIns="0" rIns="0" bIns="0" rtlCol="0" anchor="t">
            <a:spAutoFit/>
          </a:bodyPr>
          <a:lstStyle/>
          <a:p>
            <a:pPr marL="0" marR="0" lvl="0" indent="0" algn="l" defTabSz="293431"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12" normalizeH="0" baseline="0" noProof="0">
                <a:ln>
                  <a:noFill/>
                </a:ln>
                <a:solidFill>
                  <a:srgbClr val="000000"/>
                </a:solidFill>
                <a:effectLst/>
                <a:uLnTx/>
                <a:uFillTx/>
                <a:latin typeface="Avenir Next"/>
                <a:ea typeface="Avenir Next Thai Modern"/>
                <a:cs typeface="Avenir Next Thai Modern"/>
                <a:sym typeface="Avenir Next Thai Modern"/>
              </a:rPr>
              <a:t>Varde Kommune går i gang med at bruge automatisk ruteplanlægning ved hjælp af blandt andet AI. Formålet er at få hjælp til hurtigt at lægge de smarteste ruter, som fordeler arbejdsopgaverne ligeligt blandt medarbejderne.</a:t>
            </a:r>
            <a:endParaRPr kumimoji="0" lang="da-DK" sz="1600" b="0" i="0" u="none" strike="noStrike" kern="1200" cap="none" spc="12" normalizeH="0" baseline="0" noProof="0">
              <a:ln>
                <a:noFill/>
              </a:ln>
              <a:solidFill>
                <a:srgbClr val="000000"/>
              </a:solidFill>
              <a:effectLst/>
              <a:uLnTx/>
              <a:uFillTx/>
              <a:latin typeface="Avenir Next"/>
              <a:ea typeface="Avenir Next Thai Modern"/>
              <a:cs typeface="Avenir Next Thai Modern"/>
            </a:endParaRPr>
          </a:p>
        </p:txBody>
      </p:sp>
      <p:sp>
        <p:nvSpPr>
          <p:cNvPr id="30" name="TextBox 28">
            <a:extLst>
              <a:ext uri="{FF2B5EF4-FFF2-40B4-BE49-F238E27FC236}">
                <a16:creationId xmlns:a16="http://schemas.microsoft.com/office/drawing/2014/main" id="{BDC3D284-EC46-7620-122F-3ECEB3C9177E}"/>
              </a:ext>
            </a:extLst>
          </p:cNvPr>
          <p:cNvSpPr txBox="1"/>
          <p:nvPr/>
        </p:nvSpPr>
        <p:spPr>
          <a:xfrm>
            <a:off x="411974" y="3043358"/>
            <a:ext cx="5664568" cy="188513"/>
          </a:xfrm>
          <a:prstGeom prst="rect">
            <a:avLst/>
          </a:prstGeom>
        </p:spPr>
        <p:txBody>
          <a:bodyPr wrap="square" lIns="0" tIns="0" rIns="0" bIns="0" rtlCol="0" anchor="t">
            <a:spAutoFit/>
          </a:bodyPr>
          <a:lstStyle/>
          <a:p>
            <a:pPr marL="0" marR="0" lvl="0" indent="0" algn="l" defTabSz="293431" rtl="0" eaLnBrk="1" fontAlgn="auto" latinLnBrk="0" hangingPunct="1">
              <a:lnSpc>
                <a:spcPts val="1415"/>
              </a:lnSpc>
              <a:spcBef>
                <a:spcPts val="0"/>
              </a:spcBef>
              <a:spcAft>
                <a:spcPts val="0"/>
              </a:spcAft>
              <a:buClrTx/>
              <a:buSzTx/>
              <a:buFontTx/>
              <a:buNone/>
              <a:tabLst/>
              <a:defRPr/>
            </a:pPr>
            <a:r>
              <a:rPr kumimoji="0" lang="da-DK" sz="1400" b="1" i="0" u="none" strike="noStrike" kern="1200" cap="none" spc="0" normalizeH="0" baseline="0" noProof="0">
                <a:ln>
                  <a:noFill/>
                </a:ln>
                <a:solidFill>
                  <a:srgbClr val="FA9D84"/>
                </a:solidFill>
                <a:effectLst/>
                <a:uLnTx/>
                <a:uFillTx/>
                <a:latin typeface="Avenir Next" panose="020B0503020202020204" pitchFamily="34" charset="0"/>
                <a:ea typeface="Avenir Next Thai Modern Ultra-Bold"/>
                <a:cs typeface="Avenir Next Thai Modern Ultra-Bold"/>
                <a:sym typeface="Avenir Next Thai Modern Ultra-Bold"/>
              </a:rPr>
              <a:t>LØSNING</a:t>
            </a:r>
          </a:p>
        </p:txBody>
      </p:sp>
      <p:sp>
        <p:nvSpPr>
          <p:cNvPr id="29" name="TextBox 24">
            <a:extLst>
              <a:ext uri="{FF2B5EF4-FFF2-40B4-BE49-F238E27FC236}">
                <a16:creationId xmlns:a16="http://schemas.microsoft.com/office/drawing/2014/main" id="{A2348ED0-47CC-F466-F242-20522DF56F0B}"/>
              </a:ext>
            </a:extLst>
          </p:cNvPr>
          <p:cNvSpPr txBox="1"/>
          <p:nvPr/>
        </p:nvSpPr>
        <p:spPr>
          <a:xfrm>
            <a:off x="411974" y="3359646"/>
            <a:ext cx="6191198" cy="3231654"/>
          </a:xfrm>
          <a:prstGeom prst="rect">
            <a:avLst/>
          </a:prstGeom>
        </p:spPr>
        <p:txBody>
          <a:bodyPr wrap="square" lIns="0" tIns="0" rIns="0" bIns="0" rtlCol="0" anchor="t">
            <a:spAutoFit/>
          </a:bodyPr>
          <a:lstStyle/>
          <a:p>
            <a:pPr marL="182880" marR="0" lvl="0" indent="-182880" algn="l" defTabSz="2934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12" normalizeH="0" baseline="0" noProof="0">
                <a:ln>
                  <a:noFill/>
                </a:ln>
                <a:solidFill>
                  <a:srgbClr val="000000"/>
                </a:solidFill>
                <a:effectLst/>
                <a:uLnTx/>
                <a:uFillTx/>
                <a:latin typeface="Avenir Next"/>
                <a:ea typeface="Avenir Next Thai Modern"/>
                <a:cs typeface="Avenir Next Thai Modern"/>
                <a:sym typeface="Avenir Next Thai Modern"/>
              </a:rPr>
              <a:t>Et it-system til automatiseret ruteplanlægning, der bygger på et logistiksystem, som Varde Kommune sammen med konsulenthuset Deloitte tilpasser brugen i hjemmeplejen.</a:t>
            </a:r>
            <a:endParaRPr kumimoji="0" lang="da-DK" sz="1400" b="0" i="0" u="none" strike="noStrike" kern="1200" cap="none" spc="0" normalizeH="0" baseline="0" noProof="0">
              <a:ln>
                <a:noFill/>
              </a:ln>
              <a:solidFill>
                <a:srgbClr val="000000"/>
              </a:solidFill>
              <a:effectLst/>
              <a:uLnTx/>
              <a:uFillTx/>
              <a:latin typeface="Avenir Next"/>
              <a:ea typeface="+mn-ea"/>
              <a:cs typeface="+mn-cs"/>
            </a:endParaRPr>
          </a:p>
          <a:p>
            <a:pPr marL="182880" marR="0" lvl="0" indent="-182880" algn="l" defTabSz="29343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400" b="0" i="0" u="none" strike="noStrike" kern="1200" cap="none" spc="12" normalizeH="0" baseline="0" noProof="0">
              <a:ln>
                <a:noFill/>
              </a:ln>
              <a:solidFill>
                <a:srgbClr val="000000"/>
              </a:solidFill>
              <a:effectLst/>
              <a:uLnTx/>
              <a:uFillTx/>
              <a:latin typeface="Avenir Next"/>
              <a:ea typeface="Avenir Next Thai Modern"/>
              <a:cs typeface="Avenir Next Thai Modern"/>
              <a:sym typeface="Avenir Next Thai Modern"/>
            </a:endParaRPr>
          </a:p>
          <a:p>
            <a:pPr marL="182880" marR="0" lvl="0" indent="-182880" algn="l" defTabSz="2934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12" normalizeH="0" baseline="0" noProof="0">
                <a:ln>
                  <a:noFill/>
                </a:ln>
                <a:solidFill>
                  <a:srgbClr val="000000"/>
                </a:solidFill>
                <a:effectLst/>
                <a:uLnTx/>
                <a:uFillTx/>
                <a:latin typeface="Avenir Next" panose="020B0503020202020204" pitchFamily="34" charset="0"/>
                <a:ea typeface="Avenir Next Thai Modern"/>
                <a:cs typeface="Avenir Next Thai Modern"/>
                <a:sym typeface="Avenir Next Thai Modern"/>
              </a:rPr>
              <a:t>I løsningen er der indsat en lang række faglige kriterier, som ruterne lægges ud fra. Det kan være både tid til forskellige plejeopgaver, tidsinterval mellem medicinudlevering m.v.</a:t>
            </a:r>
            <a:endParaRPr kumimoji="0" lang="da-DK" sz="1400" b="0" i="0" u="none" strike="noStrike" kern="1200" cap="none" spc="12" normalizeH="0" baseline="0" noProof="0">
              <a:ln>
                <a:noFill/>
              </a:ln>
              <a:solidFill>
                <a:srgbClr val="000000"/>
              </a:solidFill>
              <a:effectLst/>
              <a:uLnTx/>
              <a:uFillTx/>
              <a:latin typeface="Avenir Next" panose="020B0503020202020204" pitchFamily="34" charset="0"/>
              <a:ea typeface="Avenir Next Thai Modern"/>
              <a:cs typeface="Avenir Next Thai Modern"/>
            </a:endParaRPr>
          </a:p>
          <a:p>
            <a:pPr marL="182880" marR="0" lvl="0" indent="-182880" algn="l" defTabSz="29343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400" b="0" i="0" u="none" strike="noStrike" kern="1200" cap="none" spc="12" normalizeH="0" baseline="0" noProof="0">
              <a:ln>
                <a:noFill/>
              </a:ln>
              <a:solidFill>
                <a:srgbClr val="000000"/>
              </a:solidFill>
              <a:effectLst/>
              <a:uLnTx/>
              <a:uFillTx/>
              <a:latin typeface="Avenir Next"/>
              <a:ea typeface="Avenir Next Thai Modern"/>
              <a:cs typeface="Avenir Next Thai Modern"/>
              <a:sym typeface="Avenir Next Thai Modern"/>
            </a:endParaRPr>
          </a:p>
          <a:p>
            <a:pPr marL="182880" marR="0" lvl="0" indent="-182880" algn="l" defTabSz="2934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12" normalizeH="0" baseline="0" noProof="0">
                <a:ln>
                  <a:noFill/>
                </a:ln>
                <a:solidFill>
                  <a:srgbClr val="000000"/>
                </a:solidFill>
                <a:effectLst/>
                <a:uLnTx/>
                <a:uFillTx/>
                <a:latin typeface="Avenir Next"/>
                <a:ea typeface="Avenir Next Thai Modern"/>
                <a:cs typeface="Avenir Next Thai Modern"/>
                <a:sym typeface="Avenir Next Thai Modern"/>
              </a:rPr>
              <a:t>Ledere og </a:t>
            </a:r>
            <a:r>
              <a:rPr kumimoji="0" lang="da-DK" sz="1400" b="0" i="0" u="none" strike="noStrike" kern="1200" cap="none" spc="12" normalizeH="0" baseline="0" noProof="0">
                <a:ln>
                  <a:noFill/>
                </a:ln>
                <a:solidFill>
                  <a:srgbClr val="000000"/>
                </a:solidFill>
                <a:effectLst/>
                <a:uLnTx/>
                <a:uFillTx/>
                <a:latin typeface="Avenir Next"/>
                <a:ea typeface="+mn-ea"/>
                <a:cs typeface="+mn-cs"/>
                <a:sym typeface="Avenir Next Thai Modern"/>
              </a:rPr>
              <a:t>ruteplanlæggere kan på dagen vælge at reducere den tildelte tid på de planer, </a:t>
            </a:r>
            <a:r>
              <a:rPr kumimoji="0" lang="da-DK" sz="1400" b="0" i="0" u="none" strike="noStrike" kern="1200" cap="none" spc="12" normalizeH="0" baseline="0" noProof="0">
                <a:ln>
                  <a:noFill/>
                </a:ln>
                <a:solidFill>
                  <a:srgbClr val="000000"/>
                </a:solidFill>
                <a:effectLst/>
                <a:uLnTx/>
                <a:uFillTx/>
                <a:latin typeface="Avenir Next"/>
                <a:ea typeface="Avenir Next Thai Modern"/>
                <a:cs typeface="Avenir Next Thai Modern"/>
                <a:sym typeface="Avenir Next Thai Modern"/>
              </a:rPr>
              <a:t>systemet laver fx for at fordele arbejdsbyrden ligeligt ved sygdom.</a:t>
            </a:r>
            <a:endParaRPr kumimoji="0" lang="da-DK" sz="1400" b="0" i="0" u="none" strike="noStrike" kern="1200" cap="none" spc="12" normalizeH="0" baseline="0" noProof="0">
              <a:ln>
                <a:noFill/>
              </a:ln>
              <a:solidFill>
                <a:srgbClr val="000000"/>
              </a:solidFill>
              <a:effectLst/>
              <a:uLnTx/>
              <a:uFillTx/>
              <a:latin typeface="Avenir Next"/>
              <a:ea typeface="Avenir Next Thai Modern"/>
              <a:cs typeface="Avenir Next Thai Modern"/>
            </a:endParaRPr>
          </a:p>
          <a:p>
            <a:pPr marL="182880" marR="0" lvl="0" indent="-182880" algn="l" defTabSz="29343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400" b="0" i="0" u="none" strike="noStrike" kern="1200" cap="none" spc="12" normalizeH="0" baseline="0" noProof="0">
              <a:ln>
                <a:noFill/>
              </a:ln>
              <a:solidFill>
                <a:srgbClr val="000000"/>
              </a:solidFill>
              <a:effectLst/>
              <a:uLnTx/>
              <a:uFillTx/>
              <a:latin typeface="Avenir Next"/>
              <a:ea typeface="Avenir Next Thai Modern"/>
              <a:cs typeface="Avenir Next Thai Modern"/>
              <a:sym typeface="Avenir Next Thai Modern"/>
            </a:endParaRPr>
          </a:p>
          <a:p>
            <a:pPr marL="182880" marR="0" lvl="0" indent="-182880" algn="l" defTabSz="2934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12" normalizeH="0" baseline="0" noProof="0">
                <a:ln>
                  <a:noFill/>
                </a:ln>
                <a:solidFill>
                  <a:srgbClr val="000000"/>
                </a:solidFill>
                <a:effectLst/>
                <a:uLnTx/>
                <a:uFillTx/>
                <a:latin typeface="Avenir Next"/>
                <a:ea typeface="Avenir Next Thai Modern"/>
                <a:cs typeface="Avenir Next Thai Modern"/>
                <a:sym typeface="Avenir Next Thai Modern"/>
              </a:rPr>
              <a:t>Systemet tager højde for, hvor mange forskellige medarbejdere, der kommer i borgerens hjem. Det sker via en række principper om kontinuitet, som er politisk besluttet. </a:t>
            </a:r>
            <a:endParaRPr kumimoji="0" lang="da-DK" sz="1400" b="0" i="0" u="none" strike="noStrike" kern="1200" cap="none" spc="12" normalizeH="0" baseline="0" noProof="0">
              <a:ln>
                <a:noFill/>
              </a:ln>
              <a:solidFill>
                <a:srgbClr val="000000"/>
              </a:solidFill>
              <a:effectLst/>
              <a:uLnTx/>
              <a:uFillTx/>
              <a:latin typeface="Avenir Next"/>
              <a:ea typeface="Avenir Next Thai Modern"/>
              <a:cs typeface="Avenir Next Thai Modern"/>
            </a:endParaRPr>
          </a:p>
        </p:txBody>
      </p:sp>
      <p:sp>
        <p:nvSpPr>
          <p:cNvPr id="26" name="Freeform 19">
            <a:extLst>
              <a:ext uri="{FF2B5EF4-FFF2-40B4-BE49-F238E27FC236}">
                <a16:creationId xmlns:a16="http://schemas.microsoft.com/office/drawing/2014/main" id="{3F6C726C-3049-3B5F-730F-8214C3F04BD4}"/>
              </a:ext>
              <a:ext uri="{C183D7F6-B498-43B3-948B-1728B52AA6E4}">
                <adec:decorative xmlns:adec="http://schemas.microsoft.com/office/drawing/2017/decorative" val="1"/>
              </a:ext>
            </a:extLst>
          </p:cNvPr>
          <p:cNvSpPr/>
          <p:nvPr/>
        </p:nvSpPr>
        <p:spPr>
          <a:xfrm>
            <a:off x="11452000" y="1332000"/>
            <a:ext cx="604196" cy="507626"/>
          </a:xfrm>
          <a:custGeom>
            <a:avLst/>
            <a:gdLst/>
            <a:ahLst/>
            <a:cxnLst/>
            <a:rect l="l" t="t" r="r" b="b"/>
            <a:pathLst>
              <a:path w="1883077" h="1581785">
                <a:moveTo>
                  <a:pt x="0" y="0"/>
                </a:moveTo>
                <a:lnTo>
                  <a:pt x="1883077" y="0"/>
                </a:lnTo>
                <a:lnTo>
                  <a:pt x="1883077" y="1581784"/>
                </a:lnTo>
                <a:lnTo>
                  <a:pt x="0" y="15817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32" name="TextBox 31">
            <a:extLst>
              <a:ext uri="{FF2B5EF4-FFF2-40B4-BE49-F238E27FC236}">
                <a16:creationId xmlns:a16="http://schemas.microsoft.com/office/drawing/2014/main" id="{5C831D92-A022-FF03-D6CB-DFFA2197FA76}"/>
              </a:ext>
            </a:extLst>
          </p:cNvPr>
          <p:cNvSpPr txBox="1"/>
          <p:nvPr/>
        </p:nvSpPr>
        <p:spPr>
          <a:xfrm>
            <a:off x="6966245" y="1571076"/>
            <a:ext cx="2761711" cy="188513"/>
          </a:xfrm>
          <a:prstGeom prst="rect">
            <a:avLst/>
          </a:prstGeom>
        </p:spPr>
        <p:txBody>
          <a:bodyPr lIns="0" tIns="0" rIns="0" bIns="0" rtlCol="0" anchor="t">
            <a:spAutoFit/>
          </a:bodyPr>
          <a:lstStyle/>
          <a:p>
            <a:pPr marL="0" marR="0" lvl="0" indent="0" algn="l" defTabSz="293431" rtl="0" eaLnBrk="1" fontAlgn="auto" latinLnBrk="0" hangingPunct="1">
              <a:lnSpc>
                <a:spcPts val="1415"/>
              </a:lnSpc>
              <a:spcBef>
                <a:spcPts val="0"/>
              </a:spcBef>
              <a:spcAft>
                <a:spcPts val="0"/>
              </a:spcAft>
              <a:buClrTx/>
              <a:buSzTx/>
              <a:buFontTx/>
              <a:buNone/>
              <a:tabLst/>
              <a:defRPr/>
            </a:pPr>
            <a:r>
              <a:rPr kumimoji="0" lang="da-DK" sz="1400" b="1" i="0" u="none" strike="noStrike" kern="1200" cap="none" spc="0" normalizeH="0" baseline="0" noProof="0">
                <a:ln>
                  <a:noFill/>
                </a:ln>
                <a:solidFill>
                  <a:srgbClr val="FA9D84"/>
                </a:solidFill>
                <a:effectLst/>
                <a:uLnTx/>
                <a:uFillTx/>
                <a:latin typeface="Avenir Next" panose="020B0503020202020204" pitchFamily="34" charset="0"/>
                <a:ea typeface="Avenir Next Thai Modern Ultra-Bold"/>
                <a:cs typeface="Avenir Next Thai Modern Ultra-Bold"/>
                <a:sym typeface="Avenir Next Thai Modern Ultra-Bold"/>
              </a:rPr>
              <a:t>VÆRDI</a:t>
            </a:r>
          </a:p>
        </p:txBody>
      </p:sp>
      <p:sp>
        <p:nvSpPr>
          <p:cNvPr id="27" name="TextBox 23">
            <a:extLst>
              <a:ext uri="{FF2B5EF4-FFF2-40B4-BE49-F238E27FC236}">
                <a16:creationId xmlns:a16="http://schemas.microsoft.com/office/drawing/2014/main" id="{9FF88F2C-7D69-0A40-CAB5-660CE13D5C88}"/>
              </a:ext>
            </a:extLst>
          </p:cNvPr>
          <p:cNvSpPr txBox="1"/>
          <p:nvPr/>
        </p:nvSpPr>
        <p:spPr>
          <a:xfrm>
            <a:off x="6864620" y="1780941"/>
            <a:ext cx="5058649" cy="3016210"/>
          </a:xfrm>
          <a:prstGeom prst="rect">
            <a:avLst/>
          </a:prstGeom>
        </p:spPr>
        <p:txBody>
          <a:bodyPr wrap="square" lIns="0" tIns="0" rIns="0" bIns="0" rtlCol="0" anchor="t">
            <a:spAutoFit/>
          </a:bodyPr>
          <a:lstStyle/>
          <a:p>
            <a:pPr marL="248920" marR="0" lvl="1" indent="-124460" algn="l" defTabSz="293431" rtl="0" eaLnBrk="1" fontAlgn="auto" latinLnBrk="0" hangingPunct="1">
              <a:lnSpc>
                <a:spcPct val="100000"/>
              </a:lnSpc>
              <a:spcBef>
                <a:spcPts val="0"/>
              </a:spcBef>
              <a:spcAft>
                <a:spcPts val="0"/>
              </a:spcAft>
              <a:buClrTx/>
              <a:buSzTx/>
              <a:buFont typeface="Arial"/>
              <a:buChar char="•"/>
              <a:tabLst/>
              <a:defRPr/>
            </a:pPr>
            <a:r>
              <a:rPr kumimoji="0" lang="da-DK" sz="1400" b="0" i="0" u="none" strike="noStrike" kern="1200" cap="none" spc="12" normalizeH="0" baseline="0" noProof="0">
                <a:ln>
                  <a:noFill/>
                </a:ln>
                <a:solidFill>
                  <a:srgbClr val="000000"/>
                </a:solidFill>
                <a:effectLst/>
                <a:uLnTx/>
                <a:uFillTx/>
                <a:latin typeface="Avenir Next"/>
                <a:ea typeface="Avenir Next Thai Modern"/>
                <a:cs typeface="Avenir Next Thai Modern"/>
                <a:sym typeface="Avenir Next Thai Modern"/>
              </a:rPr>
              <a:t>At ruterne  planlægges hurtigere – det tager under fem minutter – og let kan tilpasses ved ændringer i ressourcer eller behov. </a:t>
            </a:r>
            <a:br>
              <a:rPr kumimoji="0" lang="da-DK" sz="1400" b="0" i="0" u="none" strike="noStrike" kern="1200" cap="none" spc="12" normalizeH="0" baseline="0" noProof="0">
                <a:ln>
                  <a:noFill/>
                </a:ln>
                <a:solidFill>
                  <a:srgbClr val="000000"/>
                </a:solidFill>
                <a:effectLst/>
                <a:uLnTx/>
                <a:uFillTx/>
                <a:latin typeface="Avenir Next"/>
                <a:ea typeface="Avenir Next Thai Modern"/>
                <a:cs typeface="Avenir Next Thai Modern"/>
                <a:sym typeface="Avenir Next Thai Modern"/>
              </a:rPr>
            </a:br>
            <a:endParaRPr kumimoji="0" lang="da-DK" sz="1400" b="0" i="0" u="none" strike="noStrike" kern="1200" cap="none" spc="12" normalizeH="0" baseline="0" noProof="0">
              <a:ln>
                <a:noFill/>
              </a:ln>
              <a:solidFill>
                <a:srgbClr val="000000"/>
              </a:solidFill>
              <a:effectLst/>
              <a:uLnTx/>
              <a:uFillTx/>
              <a:latin typeface="Avenir Next" panose="020B0503020202020204" pitchFamily="34" charset="0"/>
              <a:ea typeface="Avenir Next Thai Modern"/>
              <a:cs typeface="Avenir Next Thai Modern"/>
            </a:endParaRPr>
          </a:p>
          <a:p>
            <a:pPr marL="248920" marR="0" lvl="1" indent="-124460" algn="l" defTabSz="293431" rtl="0" eaLnBrk="1" fontAlgn="auto" latinLnBrk="0" hangingPunct="1">
              <a:lnSpc>
                <a:spcPct val="100000"/>
              </a:lnSpc>
              <a:spcBef>
                <a:spcPts val="0"/>
              </a:spcBef>
              <a:spcAft>
                <a:spcPts val="0"/>
              </a:spcAft>
              <a:buClrTx/>
              <a:buSzTx/>
              <a:buFont typeface="Arial"/>
              <a:buChar char="•"/>
              <a:tabLst/>
              <a:defRPr/>
            </a:pPr>
            <a:r>
              <a:rPr kumimoji="0" lang="da-DK" sz="1400" b="0" i="0" u="none" strike="noStrike" kern="1200" cap="none" spc="12" normalizeH="0" baseline="0" noProof="0">
                <a:ln>
                  <a:noFill/>
                </a:ln>
                <a:solidFill>
                  <a:srgbClr val="000000"/>
                </a:solidFill>
                <a:effectLst/>
                <a:uLnTx/>
                <a:uFillTx/>
                <a:latin typeface="Avenir Next"/>
                <a:ea typeface="Avenir Next Thai Modern"/>
                <a:cs typeface="Avenir Next Thai Modern"/>
                <a:sym typeface="Avenir Next Thai Modern"/>
              </a:rPr>
              <a:t>At tiden hos borgerne bliver mere ligeligt fordelt, uanset om de bor centralt eller i yderområder i kommunen, da systemet regner med faktisk køretid.</a:t>
            </a:r>
            <a:endParaRPr kumimoji="0" lang="da-DK" sz="1400" b="0" i="0" u="none" strike="noStrike" kern="1200" cap="none" spc="12" normalizeH="0" baseline="0" noProof="0">
              <a:ln>
                <a:noFill/>
              </a:ln>
              <a:solidFill>
                <a:srgbClr val="000000"/>
              </a:solidFill>
              <a:effectLst/>
              <a:uLnTx/>
              <a:uFillTx/>
              <a:latin typeface="Avenir Next"/>
              <a:ea typeface="Avenir Next Thai Modern"/>
              <a:cs typeface="Avenir Next Thai Modern"/>
            </a:endParaRPr>
          </a:p>
          <a:p>
            <a:pPr marL="248920" marR="0" lvl="1" indent="-124460" algn="l" defTabSz="293431" rtl="0" eaLnBrk="1" fontAlgn="auto" latinLnBrk="0" hangingPunct="1">
              <a:lnSpc>
                <a:spcPct val="100000"/>
              </a:lnSpc>
              <a:spcBef>
                <a:spcPts val="0"/>
              </a:spcBef>
              <a:spcAft>
                <a:spcPts val="0"/>
              </a:spcAft>
              <a:buClrTx/>
              <a:buSzTx/>
              <a:buFont typeface="Arial"/>
              <a:buChar char="•"/>
              <a:tabLst/>
              <a:defRPr/>
            </a:pPr>
            <a:endParaRPr kumimoji="0" lang="da-DK" sz="1400" b="0" i="0" u="none" strike="noStrike" kern="1200" cap="none" spc="12" normalizeH="0" baseline="0" noProof="0">
              <a:ln>
                <a:noFill/>
              </a:ln>
              <a:solidFill>
                <a:srgbClr val="000000"/>
              </a:solidFill>
              <a:effectLst/>
              <a:uLnTx/>
              <a:uFillTx/>
              <a:latin typeface="Avenir Next" panose="020B0503020202020204" pitchFamily="34" charset="0"/>
              <a:ea typeface="Avenir Next Thai Modern"/>
              <a:cs typeface="Avenir Next Thai Modern"/>
            </a:endParaRPr>
          </a:p>
          <a:p>
            <a:pPr marL="248920" marR="0" lvl="1" indent="-124460" algn="l" defTabSz="293431" rtl="0" eaLnBrk="1" fontAlgn="auto" latinLnBrk="0" hangingPunct="1">
              <a:lnSpc>
                <a:spcPct val="100000"/>
              </a:lnSpc>
              <a:spcBef>
                <a:spcPts val="0"/>
              </a:spcBef>
              <a:spcAft>
                <a:spcPts val="0"/>
              </a:spcAft>
              <a:buClrTx/>
              <a:buSzTx/>
              <a:buFont typeface="Arial"/>
              <a:buChar char="•"/>
              <a:tabLst/>
              <a:defRPr/>
            </a:pPr>
            <a:r>
              <a:rPr kumimoji="0" lang="da-DK" sz="1400" b="0" i="0" u="none" strike="noStrike" kern="1200" cap="none" spc="12" normalizeH="0" baseline="0" noProof="0">
                <a:ln>
                  <a:noFill/>
                </a:ln>
                <a:solidFill>
                  <a:srgbClr val="000000"/>
                </a:solidFill>
                <a:effectLst/>
                <a:uLnTx/>
                <a:uFillTx/>
                <a:latin typeface="Avenir Next"/>
                <a:ea typeface="Avenir Next Thai Modern"/>
                <a:cs typeface="Avenir Next Thai Modern"/>
                <a:sym typeface="Avenir Next Thai Modern"/>
              </a:rPr>
              <a:t>At der er tydelighed om kommunens service- og kvalitetsniveau, da principperne i værktøjet er synlige for alle. </a:t>
            </a:r>
            <a:br>
              <a:rPr kumimoji="0" lang="da-DK" sz="1400" b="0" i="0" u="none" strike="noStrike" kern="1200" cap="none" spc="12" normalizeH="0" baseline="0" noProof="0">
                <a:ln>
                  <a:noFill/>
                </a:ln>
                <a:solidFill>
                  <a:srgbClr val="000000"/>
                </a:solidFill>
                <a:effectLst/>
                <a:uLnTx/>
                <a:uFillTx/>
                <a:latin typeface="Avenir Next"/>
                <a:ea typeface="Avenir Next Thai Modern"/>
                <a:cs typeface="Avenir Next Thai Modern"/>
                <a:sym typeface="Avenir Next Thai Modern"/>
              </a:rPr>
            </a:br>
            <a:endParaRPr kumimoji="0" lang="da-DK" sz="1400" b="0" i="0" u="none" strike="noStrike" kern="1200" cap="none" spc="12" normalizeH="0" baseline="0" noProof="0">
              <a:ln>
                <a:noFill/>
              </a:ln>
              <a:solidFill>
                <a:srgbClr val="000000"/>
              </a:solidFill>
              <a:effectLst/>
              <a:uLnTx/>
              <a:uFillTx/>
              <a:latin typeface="Avenir Next" panose="020B0503020202020204" pitchFamily="34" charset="0"/>
              <a:ea typeface="Avenir Next Thai Modern"/>
              <a:cs typeface="Avenir Next Thai Modern"/>
            </a:endParaRPr>
          </a:p>
          <a:p>
            <a:pPr marL="248920" marR="0" lvl="1" indent="-124460" algn="l" defTabSz="293431" rtl="0" eaLnBrk="1" fontAlgn="auto" latinLnBrk="0" hangingPunct="1">
              <a:lnSpc>
                <a:spcPct val="100000"/>
              </a:lnSpc>
              <a:spcBef>
                <a:spcPts val="0"/>
              </a:spcBef>
              <a:spcAft>
                <a:spcPts val="0"/>
              </a:spcAft>
              <a:buClrTx/>
              <a:buSzTx/>
              <a:buFont typeface="Arial"/>
              <a:buChar char="•"/>
              <a:tabLst/>
              <a:defRPr/>
            </a:pPr>
            <a:r>
              <a:rPr kumimoji="0" lang="da-DK" sz="1400" b="0" i="0" u="none" strike="noStrike" kern="1200" cap="none" spc="12" normalizeH="0" baseline="0" noProof="0">
                <a:ln>
                  <a:noFill/>
                </a:ln>
                <a:solidFill>
                  <a:srgbClr val="000000"/>
                </a:solidFill>
                <a:effectLst/>
                <a:uLnTx/>
                <a:uFillTx/>
                <a:latin typeface="Avenir Next"/>
                <a:ea typeface="Avenir Next Thai Modern"/>
                <a:cs typeface="Avenir Next Thai Modern"/>
                <a:sym typeface="Avenir Next Thai Modern"/>
              </a:rPr>
              <a:t>At sikkerheden øges omkring medicinering og overholdelse af intervaller.</a:t>
            </a:r>
            <a:endParaRPr kumimoji="0" lang="da-DK" sz="1400" b="0" i="0" u="none" strike="noStrike" kern="1200" cap="none" spc="12" normalizeH="0" baseline="0" noProof="0">
              <a:ln>
                <a:noFill/>
              </a:ln>
              <a:solidFill>
                <a:srgbClr val="000000"/>
              </a:solidFill>
              <a:effectLst/>
              <a:uLnTx/>
              <a:uFillTx/>
              <a:latin typeface="Avenir Next"/>
              <a:ea typeface="Avenir Next Thai Modern"/>
              <a:cs typeface="Avenir Next Thai Modern"/>
            </a:endParaRPr>
          </a:p>
        </p:txBody>
      </p:sp>
      <p:grpSp>
        <p:nvGrpSpPr>
          <p:cNvPr id="39" name="Group 5">
            <a:extLst>
              <a:ext uri="{FF2B5EF4-FFF2-40B4-BE49-F238E27FC236}">
                <a16:creationId xmlns:a16="http://schemas.microsoft.com/office/drawing/2014/main" id="{D07932FF-3B49-E617-5298-0041D8556C38}"/>
              </a:ext>
              <a:ext uri="{C183D7F6-B498-43B3-948B-1728B52AA6E4}">
                <adec:decorative xmlns:adec="http://schemas.microsoft.com/office/drawing/2017/decorative" val="1"/>
              </a:ext>
            </a:extLst>
          </p:cNvPr>
          <p:cNvGrpSpPr/>
          <p:nvPr/>
        </p:nvGrpSpPr>
        <p:grpSpPr>
          <a:xfrm>
            <a:off x="6839293" y="4923957"/>
            <a:ext cx="5109301" cy="1766209"/>
            <a:chOff x="0" y="-19050"/>
            <a:chExt cx="1341367" cy="969066"/>
          </a:xfrm>
        </p:grpSpPr>
        <p:sp>
          <p:nvSpPr>
            <p:cNvPr id="43" name="Freeform 6">
              <a:extLst>
                <a:ext uri="{FF2B5EF4-FFF2-40B4-BE49-F238E27FC236}">
                  <a16:creationId xmlns:a16="http://schemas.microsoft.com/office/drawing/2014/main" id="{00849135-16A2-4CD9-F2F0-00F0F0F7245B}"/>
                </a:ext>
              </a:extLst>
            </p:cNvPr>
            <p:cNvSpPr/>
            <p:nvPr/>
          </p:nvSpPr>
          <p:spPr>
            <a:xfrm>
              <a:off x="0" y="0"/>
              <a:ext cx="1341367" cy="950016"/>
            </a:xfrm>
            <a:custGeom>
              <a:avLst/>
              <a:gdLst/>
              <a:ahLst/>
              <a:cxnLst/>
              <a:rect l="l" t="t" r="r" b="b"/>
              <a:pathLst>
                <a:path w="1341367" h="950016">
                  <a:moveTo>
                    <a:pt x="17830" y="0"/>
                  </a:moveTo>
                  <a:lnTo>
                    <a:pt x="1323537" y="0"/>
                  </a:lnTo>
                  <a:cubicBezTo>
                    <a:pt x="1333384" y="0"/>
                    <a:pt x="1341367" y="7983"/>
                    <a:pt x="1341367" y="17830"/>
                  </a:cubicBezTo>
                  <a:lnTo>
                    <a:pt x="1341367" y="932185"/>
                  </a:lnTo>
                  <a:cubicBezTo>
                    <a:pt x="1341367" y="942033"/>
                    <a:pt x="1333384" y="950016"/>
                    <a:pt x="1323537" y="950016"/>
                  </a:cubicBezTo>
                  <a:lnTo>
                    <a:pt x="17830" y="950016"/>
                  </a:lnTo>
                  <a:cubicBezTo>
                    <a:pt x="7983" y="950016"/>
                    <a:pt x="0" y="942033"/>
                    <a:pt x="0" y="932185"/>
                  </a:cubicBezTo>
                  <a:lnTo>
                    <a:pt x="0" y="17830"/>
                  </a:lnTo>
                  <a:cubicBezTo>
                    <a:pt x="0" y="7983"/>
                    <a:pt x="7983" y="0"/>
                    <a:pt x="17830" y="0"/>
                  </a:cubicBezTo>
                  <a:close/>
                </a:path>
              </a:pathLst>
            </a:custGeom>
            <a:solidFill>
              <a:schemeClr val="bg1"/>
            </a:solidFill>
            <a:ln w="38100" cap="sq">
              <a:noFill/>
              <a:prstDash val="solid"/>
              <a:miter/>
            </a:ln>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44" name="TextBox 7">
              <a:extLst>
                <a:ext uri="{FF2B5EF4-FFF2-40B4-BE49-F238E27FC236}">
                  <a16:creationId xmlns:a16="http://schemas.microsoft.com/office/drawing/2014/main" id="{B345026C-59BD-A634-47B2-8076C4D8FE76}"/>
                </a:ext>
              </a:extLst>
            </p:cNvPr>
            <p:cNvSpPr txBox="1"/>
            <p:nvPr/>
          </p:nvSpPr>
          <p:spPr>
            <a:xfrm>
              <a:off x="0" y="-19050"/>
              <a:ext cx="1341367" cy="969066"/>
            </a:xfrm>
            <a:prstGeom prst="rect">
              <a:avLst/>
            </a:prstGeom>
          </p:spPr>
          <p:txBody>
            <a:bodyPr lIns="9401" tIns="9401" rIns="9401" bIns="9401" rtlCol="0" anchor="ctr"/>
            <a:lstStyle/>
            <a:p>
              <a:pPr marL="0" marR="0" lvl="0" indent="0" algn="ctr" defTabSz="293431" rtl="0" eaLnBrk="1" fontAlgn="auto" latinLnBrk="0" hangingPunct="1">
                <a:lnSpc>
                  <a:spcPts val="278"/>
                </a:lnSpc>
                <a:spcBef>
                  <a:spcPct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sp>
        <p:nvSpPr>
          <p:cNvPr id="47" name="TextBox 28">
            <a:extLst>
              <a:ext uri="{FF2B5EF4-FFF2-40B4-BE49-F238E27FC236}">
                <a16:creationId xmlns:a16="http://schemas.microsoft.com/office/drawing/2014/main" id="{1D1E9C93-90C5-44BE-F6FE-63CA6BEC0DAD}"/>
              </a:ext>
            </a:extLst>
          </p:cNvPr>
          <p:cNvSpPr txBox="1"/>
          <p:nvPr/>
        </p:nvSpPr>
        <p:spPr>
          <a:xfrm>
            <a:off x="6966246" y="5028015"/>
            <a:ext cx="2761711" cy="188513"/>
          </a:xfrm>
          <a:prstGeom prst="rect">
            <a:avLst/>
          </a:prstGeom>
        </p:spPr>
        <p:txBody>
          <a:bodyPr lIns="0" tIns="0" rIns="0" bIns="0" rtlCol="0" anchor="t">
            <a:spAutoFit/>
          </a:bodyPr>
          <a:lstStyle/>
          <a:p>
            <a:pPr marL="0" marR="0" lvl="0" indent="0" algn="l" defTabSz="293431" rtl="0" eaLnBrk="1" fontAlgn="auto" latinLnBrk="0" hangingPunct="1">
              <a:lnSpc>
                <a:spcPts val="1415"/>
              </a:lnSpc>
              <a:spcBef>
                <a:spcPts val="0"/>
              </a:spcBef>
              <a:spcAft>
                <a:spcPts val="0"/>
              </a:spcAft>
              <a:buClrTx/>
              <a:buSzTx/>
              <a:buFontTx/>
              <a:buNone/>
              <a:tabLst/>
              <a:defRPr/>
            </a:pPr>
            <a:r>
              <a:rPr kumimoji="0" lang="da-DK" sz="1400" b="1" i="0" u="none" strike="noStrike" kern="1200" cap="none" spc="0" normalizeH="0" baseline="0" noProof="0">
                <a:ln>
                  <a:noFill/>
                </a:ln>
                <a:solidFill>
                  <a:srgbClr val="FA9D84"/>
                </a:solidFill>
                <a:effectLst/>
                <a:uLnTx/>
                <a:uFillTx/>
                <a:latin typeface="Avenir Next"/>
                <a:ea typeface="Avenir Next Thai Modern Ultra-Bold"/>
                <a:cs typeface="Avenir Next Thai Modern Ultra-Bold"/>
              </a:rPr>
              <a:t>VÆR OPMÆRKSOM PÅ … </a:t>
            </a:r>
            <a:endParaRPr kumimoji="0" lang="da-DK" sz="1400" b="1" i="0" u="none" strike="noStrike" kern="1200" cap="none" spc="0" normalizeH="0" baseline="0" noProof="0">
              <a:ln>
                <a:noFill/>
              </a:ln>
              <a:solidFill>
                <a:srgbClr val="FA9D84"/>
              </a:solidFill>
              <a:effectLst/>
              <a:uLnTx/>
              <a:uFillTx/>
              <a:latin typeface="Avenir Next" panose="020B0503020202020204" pitchFamily="34" charset="0"/>
              <a:ea typeface="Avenir Next Thai Modern Ultra-Bold"/>
              <a:cs typeface="Avenir Next Thai Modern Ultra-Bold"/>
            </a:endParaRPr>
          </a:p>
        </p:txBody>
      </p:sp>
      <p:sp>
        <p:nvSpPr>
          <p:cNvPr id="45" name="TextBox 24">
            <a:extLst>
              <a:ext uri="{FF2B5EF4-FFF2-40B4-BE49-F238E27FC236}">
                <a16:creationId xmlns:a16="http://schemas.microsoft.com/office/drawing/2014/main" id="{7E4A7533-C9C9-BDDE-E08C-CEDF6CBED460}"/>
              </a:ext>
            </a:extLst>
          </p:cNvPr>
          <p:cNvSpPr txBox="1"/>
          <p:nvPr/>
        </p:nvSpPr>
        <p:spPr>
          <a:xfrm>
            <a:off x="6966246" y="5311309"/>
            <a:ext cx="4957023" cy="1508105"/>
          </a:xfrm>
          <a:prstGeom prst="rect">
            <a:avLst/>
          </a:prstGeom>
        </p:spPr>
        <p:txBody>
          <a:bodyPr wrap="square" lIns="0" tIns="0" rIns="0" bIns="0" rtlCol="0" anchor="t">
            <a:spAutoFit/>
          </a:bodyPr>
          <a:lstStyle/>
          <a:p>
            <a:pPr marL="171450" marR="0" lvl="0" indent="-171450" algn="l" defTabSz="2934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12" normalizeH="0" baseline="0" noProof="0">
                <a:ln>
                  <a:noFill/>
                </a:ln>
                <a:solidFill>
                  <a:srgbClr val="000000"/>
                </a:solidFill>
                <a:effectLst/>
                <a:uLnTx/>
                <a:uFillTx/>
                <a:latin typeface="Avenir Next"/>
                <a:ea typeface="+mn-lt"/>
                <a:cs typeface="+mn-lt"/>
              </a:rPr>
              <a:t>At kriterierne skal drøftes og vedtages politisk – og let kan følges op med præcise data.</a:t>
            </a:r>
            <a:endParaRPr kumimoji="0" lang="da-DK" sz="1400" b="0" i="0" u="none" strike="noStrike" kern="1200" cap="none" spc="12" normalizeH="0" baseline="0" noProof="0">
              <a:ln>
                <a:noFill/>
              </a:ln>
              <a:solidFill>
                <a:srgbClr val="000000"/>
              </a:solidFill>
              <a:effectLst/>
              <a:uLnTx/>
              <a:uFillTx/>
              <a:latin typeface="Avenir Next"/>
              <a:ea typeface="+mn-ea"/>
              <a:cs typeface="+mn-cs"/>
            </a:endParaRPr>
          </a:p>
          <a:p>
            <a:pPr marL="171450" marR="0" lvl="0" indent="-171450" algn="l" defTabSz="29343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400" b="0" i="0" u="none" strike="noStrike" kern="1200" cap="none" spc="12" normalizeH="0" baseline="0" noProof="0">
              <a:ln>
                <a:noFill/>
              </a:ln>
              <a:solidFill>
                <a:srgbClr val="000000"/>
              </a:solidFill>
              <a:effectLst/>
              <a:uLnTx/>
              <a:uFillTx/>
              <a:latin typeface="Avenir Next"/>
              <a:ea typeface="+mn-ea"/>
              <a:cs typeface="+mn-cs"/>
            </a:endParaRPr>
          </a:p>
          <a:p>
            <a:pPr marL="171450" marR="0" lvl="0" indent="-171450" algn="l" defTabSz="2934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12" normalizeH="0" baseline="0" noProof="0">
                <a:ln>
                  <a:noFill/>
                </a:ln>
                <a:solidFill>
                  <a:srgbClr val="000000"/>
                </a:solidFill>
                <a:effectLst/>
                <a:uLnTx/>
                <a:uFillTx/>
                <a:latin typeface="Avenir Next"/>
                <a:ea typeface="+mn-lt"/>
                <a:cs typeface="+mn-lt"/>
              </a:rPr>
              <a:t>At det tager tid at træne og tilpasse systemet, så det kan håndtere hjemmeplejens mange komplekse opgaver, fx medicin der skal gives hver 4. time.</a:t>
            </a:r>
          </a:p>
          <a:p>
            <a:pPr marL="171450" marR="0" lvl="0" indent="-171450" algn="l" defTabSz="29343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400" b="0" i="0" u="none" strike="noStrike" kern="1200" cap="none" spc="12" normalizeH="0" baseline="0" noProof="0">
              <a:ln>
                <a:noFill/>
              </a:ln>
              <a:solidFill>
                <a:srgbClr val="000000"/>
              </a:solidFill>
              <a:effectLst/>
              <a:uLnTx/>
              <a:uFillTx/>
              <a:latin typeface="Avenir Next"/>
              <a:ea typeface="+mn-ea"/>
              <a:cs typeface="+mn-cs"/>
            </a:endParaRPr>
          </a:p>
        </p:txBody>
      </p:sp>
      <p:pic>
        <p:nvPicPr>
          <p:cNvPr id="51" name="Grafik 50">
            <a:extLst>
              <a:ext uri="{FF2B5EF4-FFF2-40B4-BE49-F238E27FC236}">
                <a16:creationId xmlns:a16="http://schemas.microsoft.com/office/drawing/2014/main" id="{D4827A41-B09F-3DB2-1BF4-23B5A9CA80D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71534" y="4771322"/>
            <a:ext cx="669111" cy="669111"/>
          </a:xfrm>
          <a:prstGeom prst="rect">
            <a:avLst/>
          </a:prstGeom>
        </p:spPr>
      </p:pic>
    </p:spTree>
    <p:extLst>
      <p:ext uri="{BB962C8B-B14F-4D97-AF65-F5344CB8AC3E}">
        <p14:creationId xmlns:p14="http://schemas.microsoft.com/office/powerpoint/2010/main" val="8224621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A9D84">
            <a:alpha val="20000"/>
          </a:srgbClr>
        </a:solidFill>
        <a:effectLst/>
      </p:bgPr>
    </p:bg>
    <p:spTree>
      <p:nvGrpSpPr>
        <p:cNvPr id="1" name="">
          <a:extLst>
            <a:ext uri="{FF2B5EF4-FFF2-40B4-BE49-F238E27FC236}">
              <a16:creationId xmlns:a16="http://schemas.microsoft.com/office/drawing/2014/main" id="{FC7883A5-F224-A58B-EAAB-3EACA807B955}"/>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8633E73F-9ECB-7BB9-EFE7-8228FD132E3B}"/>
              </a:ext>
            </a:extLst>
          </p:cNvPr>
          <p:cNvSpPr txBox="1">
            <a:spLocks noGrp="1"/>
          </p:cNvSpPr>
          <p:nvPr>
            <p:ph type="title" idx="4294967295"/>
          </p:nvPr>
        </p:nvSpPr>
        <p:spPr>
          <a:xfrm>
            <a:off x="286138" y="655588"/>
            <a:ext cx="7486473"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93431" rtl="0" eaLnBrk="1" fontAlgn="auto" latinLnBrk="0" hangingPunct="1">
              <a:lnSpc>
                <a:spcPct val="100000"/>
              </a:lnSpc>
              <a:spcBef>
                <a:spcPct val="0"/>
              </a:spcBef>
              <a:spcAft>
                <a:spcPts val="0"/>
              </a:spcAft>
              <a:buClrTx/>
              <a:buSzTx/>
              <a:buFontTx/>
              <a:buNone/>
              <a:tabLst/>
              <a:defRPr/>
            </a:pPr>
            <a:r>
              <a:rPr kumimoji="0" lang="da-DK" sz="2800" b="1" i="0" u="none" strike="noStrike" kern="1200" cap="none" spc="0" normalizeH="0" baseline="0" noProof="0">
                <a:ln>
                  <a:noFill/>
                </a:ln>
                <a:solidFill>
                  <a:srgbClr val="000000"/>
                </a:solidFill>
                <a:effectLst/>
                <a:uLnTx/>
                <a:uFillTx/>
                <a:latin typeface="Avenir Next"/>
                <a:ea typeface="Avenir Next Thai Modern Heavy"/>
                <a:cs typeface="Avenir Next Thai Modern Heavy"/>
                <a:sym typeface="Avenir Next Thai Modern Heavy"/>
              </a:rPr>
              <a:t>Case: Færre fald og bedre nattesøvn med digitalt tilsyn</a:t>
            </a:r>
            <a:endParaRPr kumimoji="0" lang="da-DK" sz="2800" b="1" i="0" u="none" strike="noStrike" kern="1200" cap="none" spc="0" normalizeH="0" baseline="0" noProof="0">
              <a:ln>
                <a:noFill/>
              </a:ln>
              <a:solidFill>
                <a:schemeClr val="tx1"/>
              </a:solidFill>
              <a:effectLst/>
              <a:uLnTx/>
              <a:uFillTx/>
              <a:latin typeface="+mn-lt"/>
              <a:ea typeface="+mn-ea"/>
              <a:cs typeface="+mn-cs"/>
            </a:endParaRPr>
          </a:p>
        </p:txBody>
      </p:sp>
      <p:sp>
        <p:nvSpPr>
          <p:cNvPr id="40" name="Freeform 13">
            <a:extLst>
              <a:ext uri="{FF2B5EF4-FFF2-40B4-BE49-F238E27FC236}">
                <a16:creationId xmlns:a16="http://schemas.microsoft.com/office/drawing/2014/main" id="{86E361CF-29A3-4512-C858-A6ADD4CA5ACE}"/>
              </a:ext>
            </a:extLst>
          </p:cNvPr>
          <p:cNvSpPr/>
          <p:nvPr/>
        </p:nvSpPr>
        <p:spPr>
          <a:xfrm>
            <a:off x="9476509" y="714689"/>
            <a:ext cx="2520697" cy="524715"/>
          </a:xfrm>
          <a:custGeom>
            <a:avLst/>
            <a:gdLst/>
            <a:ahLst/>
            <a:cxnLst/>
            <a:rect l="l" t="t" r="r" b="b"/>
            <a:pathLst>
              <a:path w="1341367" h="1180753">
                <a:moveTo>
                  <a:pt x="17830" y="0"/>
                </a:moveTo>
                <a:lnTo>
                  <a:pt x="1323537" y="0"/>
                </a:lnTo>
                <a:cubicBezTo>
                  <a:pt x="1333384" y="0"/>
                  <a:pt x="1341367" y="7983"/>
                  <a:pt x="1341367" y="17830"/>
                </a:cubicBezTo>
                <a:lnTo>
                  <a:pt x="1341367" y="1162923"/>
                </a:lnTo>
                <a:cubicBezTo>
                  <a:pt x="1341367" y="1167652"/>
                  <a:pt x="1339488" y="1172187"/>
                  <a:pt x="1336145" y="1175531"/>
                </a:cubicBezTo>
                <a:cubicBezTo>
                  <a:pt x="1332801" y="1178875"/>
                  <a:pt x="1328266" y="1180753"/>
                  <a:pt x="1323537" y="1180753"/>
                </a:cubicBezTo>
                <a:lnTo>
                  <a:pt x="17830" y="1180753"/>
                </a:lnTo>
                <a:cubicBezTo>
                  <a:pt x="7983" y="1180753"/>
                  <a:pt x="0" y="1172771"/>
                  <a:pt x="0" y="1162923"/>
                </a:cubicBezTo>
                <a:lnTo>
                  <a:pt x="0" y="17830"/>
                </a:lnTo>
                <a:cubicBezTo>
                  <a:pt x="0" y="7983"/>
                  <a:pt x="7983" y="0"/>
                  <a:pt x="17830" y="0"/>
                </a:cubicBezTo>
                <a:close/>
              </a:path>
            </a:pathLst>
          </a:custGeom>
          <a:noFill/>
          <a:ln w="38100" cap="sq">
            <a:noFill/>
            <a:prstDash val="solid"/>
            <a:miter/>
          </a:ln>
        </p:spPr>
        <p:txBody>
          <a:bodyPr lIns="91440" tIns="45720" rIns="91440" bIns="45720" anchor="ctr"/>
          <a:lstStyle/>
          <a:p>
            <a:pPr algn="r" defTabSz="293431">
              <a:defRPr/>
            </a:pPr>
            <a:r>
              <a:rPr kumimoji="0" lang="da-DK" sz="1400" b="0" i="0" u="none" strike="noStrike" kern="1200" cap="none" spc="0" normalizeH="0" baseline="0" noProof="0">
                <a:ln>
                  <a:noFill/>
                </a:ln>
                <a:effectLst/>
                <a:uLnTx/>
                <a:uFillTx/>
                <a:latin typeface="Avenir Next"/>
              </a:rPr>
              <a:t>Fredensborg</a:t>
            </a:r>
            <a:r>
              <a:rPr lang="da-DK" sz="1400">
                <a:latin typeface="Avenir Next"/>
              </a:rPr>
              <a:t> Kommune</a:t>
            </a:r>
            <a:endParaRPr lang="da-DK" sz="1400" b="0" i="0" u="none" strike="noStrike" kern="1200" cap="none" spc="0" normalizeH="0" baseline="0" noProof="0">
              <a:ln>
                <a:noFill/>
              </a:ln>
              <a:effectLst/>
              <a:uLnTx/>
              <a:uFillTx/>
              <a:latin typeface="Avenir Next" panose="020B0503020202020204" pitchFamily="34" charset="0"/>
            </a:endParaRPr>
          </a:p>
        </p:txBody>
      </p:sp>
      <p:sp>
        <p:nvSpPr>
          <p:cNvPr id="33" name="Rektangel 32">
            <a:extLst>
              <a:ext uri="{FF2B5EF4-FFF2-40B4-BE49-F238E27FC236}">
                <a16:creationId xmlns:a16="http://schemas.microsoft.com/office/drawing/2014/main" id="{F7CDB94C-2542-ECE2-5E96-FCE56A79678D}"/>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FA9D84"/>
                </a:solidFill>
              </a:rPr>
              <a:t>Ældrepleje</a:t>
            </a:r>
            <a:endParaRPr lang="da-DK" sz="1200">
              <a:solidFill>
                <a:srgbClr val="FA9D84"/>
              </a:solidFill>
            </a:endParaRPr>
          </a:p>
        </p:txBody>
      </p:sp>
      <p:sp>
        <p:nvSpPr>
          <p:cNvPr id="3" name="Pladsholder til indhold 1">
            <a:extLst>
              <a:ext uri="{FF2B5EF4-FFF2-40B4-BE49-F238E27FC236}">
                <a16:creationId xmlns:a16="http://schemas.microsoft.com/office/drawing/2014/main" id="{0B2C5FB3-6BAA-7C6A-0179-A6894FA29D64}"/>
              </a:ext>
              <a:ext uri="{C183D7F6-B498-43B3-948B-1728B52AA6E4}">
                <adec:decorative xmlns:adec="http://schemas.microsoft.com/office/drawing/2017/decorative" val="1"/>
              </a:ext>
            </a:extLst>
          </p:cNvPr>
          <p:cNvSpPr txBox="1">
            <a:spLocks/>
          </p:cNvSpPr>
          <p:nvPr/>
        </p:nvSpPr>
        <p:spPr>
          <a:xfrm>
            <a:off x="11782085" y="6581404"/>
            <a:ext cx="499204" cy="2667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68</a:t>
            </a:fld>
            <a:endParaRPr lang="da-DK" sz="1200"/>
          </a:p>
        </p:txBody>
      </p:sp>
      <p:sp>
        <p:nvSpPr>
          <p:cNvPr id="4" name="Rektangel 3">
            <a:extLst>
              <a:ext uri="{FF2B5EF4-FFF2-40B4-BE49-F238E27FC236}">
                <a16:creationId xmlns:a16="http://schemas.microsoft.com/office/drawing/2014/main" id="{E2394251-AEDC-AF0A-13DB-EC2BA5BF5504}"/>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FA9D8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9" name="Rektangel 8">
            <a:extLst>
              <a:ext uri="{FF2B5EF4-FFF2-40B4-BE49-F238E27FC236}">
                <a16:creationId xmlns:a16="http://schemas.microsoft.com/office/drawing/2014/main" id="{B5331440-036C-EA39-A1D8-578CE4AA3495}"/>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0" name="Rektangel 9">
            <a:extLst>
              <a:ext uri="{FF2B5EF4-FFF2-40B4-BE49-F238E27FC236}">
                <a16:creationId xmlns:a16="http://schemas.microsoft.com/office/drawing/2014/main" id="{6BAE4A4D-62DE-2915-E727-7248D22E51B8}"/>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1" name="Rektangel 10">
            <a:extLst>
              <a:ext uri="{FF2B5EF4-FFF2-40B4-BE49-F238E27FC236}">
                <a16:creationId xmlns:a16="http://schemas.microsoft.com/office/drawing/2014/main" id="{40E5F629-84F0-07B3-342C-552600EDA663}"/>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2" name="Rektangel 11">
            <a:extLst>
              <a:ext uri="{FF2B5EF4-FFF2-40B4-BE49-F238E27FC236}">
                <a16:creationId xmlns:a16="http://schemas.microsoft.com/office/drawing/2014/main" id="{74667438-47E5-F215-331F-E351E4789AF6}"/>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52" name="Freeform 25">
            <a:extLst>
              <a:ext uri="{FF2B5EF4-FFF2-40B4-BE49-F238E27FC236}">
                <a16:creationId xmlns:a16="http://schemas.microsoft.com/office/drawing/2014/main" id="{438C59E1-241A-88A6-71DC-7854130C1621}"/>
              </a:ext>
              <a:ext uri="{C183D7F6-B498-43B3-948B-1728B52AA6E4}">
                <adec:decorative xmlns:adec="http://schemas.microsoft.com/office/drawing/2017/decorative" val="1"/>
              </a:ext>
            </a:extLst>
          </p:cNvPr>
          <p:cNvSpPr/>
          <p:nvPr/>
        </p:nvSpPr>
        <p:spPr>
          <a:xfrm rot="2426695">
            <a:off x="6412489" y="3459560"/>
            <a:ext cx="584276" cy="581088"/>
          </a:xfrm>
          <a:custGeom>
            <a:avLst/>
            <a:gdLst/>
            <a:ahLst/>
            <a:cxnLst/>
            <a:rect l="l" t="t" r="r" b="b"/>
            <a:pathLst>
              <a:path w="1820992" h="1811059">
                <a:moveTo>
                  <a:pt x="0" y="0"/>
                </a:moveTo>
                <a:lnTo>
                  <a:pt x="1820992" y="0"/>
                </a:lnTo>
                <a:lnTo>
                  <a:pt x="1820992" y="1811059"/>
                </a:lnTo>
                <a:lnTo>
                  <a:pt x="0" y="18110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nvGrpSpPr>
          <p:cNvPr id="53" name="Group 5">
            <a:extLst>
              <a:ext uri="{FF2B5EF4-FFF2-40B4-BE49-F238E27FC236}">
                <a16:creationId xmlns:a16="http://schemas.microsoft.com/office/drawing/2014/main" id="{97CF13CC-C4C3-C784-CB4A-C92BD72537B1}"/>
              </a:ext>
              <a:ext uri="{C183D7F6-B498-43B3-948B-1728B52AA6E4}">
                <adec:decorative xmlns:adec="http://schemas.microsoft.com/office/drawing/2017/decorative" val="1"/>
              </a:ext>
            </a:extLst>
          </p:cNvPr>
          <p:cNvGrpSpPr/>
          <p:nvPr/>
        </p:nvGrpSpPr>
        <p:grpSpPr>
          <a:xfrm>
            <a:off x="7024228" y="1239183"/>
            <a:ext cx="4852367" cy="3230737"/>
            <a:chOff x="0" y="-19050"/>
            <a:chExt cx="1348197" cy="1010321"/>
          </a:xfrm>
        </p:grpSpPr>
        <p:sp>
          <p:nvSpPr>
            <p:cNvPr id="61" name="Freeform 6">
              <a:extLst>
                <a:ext uri="{FF2B5EF4-FFF2-40B4-BE49-F238E27FC236}">
                  <a16:creationId xmlns:a16="http://schemas.microsoft.com/office/drawing/2014/main" id="{BF9038E2-24C7-BBBD-0AA6-3F7375039BE3}"/>
                </a:ext>
              </a:extLst>
            </p:cNvPr>
            <p:cNvSpPr/>
            <p:nvPr/>
          </p:nvSpPr>
          <p:spPr>
            <a:xfrm>
              <a:off x="6830" y="0"/>
              <a:ext cx="1341367" cy="991271"/>
            </a:xfrm>
            <a:custGeom>
              <a:avLst/>
              <a:gdLst/>
              <a:ahLst/>
              <a:cxnLst/>
              <a:rect l="l" t="t" r="r" b="b"/>
              <a:pathLst>
                <a:path w="1341367" h="950016">
                  <a:moveTo>
                    <a:pt x="17830" y="0"/>
                  </a:moveTo>
                  <a:lnTo>
                    <a:pt x="1323537" y="0"/>
                  </a:lnTo>
                  <a:cubicBezTo>
                    <a:pt x="1333384" y="0"/>
                    <a:pt x="1341367" y="7983"/>
                    <a:pt x="1341367" y="17830"/>
                  </a:cubicBezTo>
                  <a:lnTo>
                    <a:pt x="1341367" y="932185"/>
                  </a:lnTo>
                  <a:cubicBezTo>
                    <a:pt x="1341367" y="942033"/>
                    <a:pt x="1333384" y="950016"/>
                    <a:pt x="1323537" y="950016"/>
                  </a:cubicBezTo>
                  <a:lnTo>
                    <a:pt x="17830" y="950016"/>
                  </a:lnTo>
                  <a:cubicBezTo>
                    <a:pt x="7983" y="950016"/>
                    <a:pt x="0" y="942033"/>
                    <a:pt x="0" y="932185"/>
                  </a:cubicBezTo>
                  <a:lnTo>
                    <a:pt x="0" y="17830"/>
                  </a:lnTo>
                  <a:cubicBezTo>
                    <a:pt x="0" y="7983"/>
                    <a:pt x="7983" y="0"/>
                    <a:pt x="17830" y="0"/>
                  </a:cubicBezTo>
                  <a:close/>
                </a:path>
              </a:pathLst>
            </a:custGeom>
            <a:solidFill>
              <a:schemeClr val="bg1"/>
            </a:solidFill>
            <a:ln w="38100" cap="sq">
              <a:noFill/>
              <a:prstDash val="solid"/>
              <a:miter/>
            </a:ln>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62" name="TextBox 7">
              <a:extLst>
                <a:ext uri="{FF2B5EF4-FFF2-40B4-BE49-F238E27FC236}">
                  <a16:creationId xmlns:a16="http://schemas.microsoft.com/office/drawing/2014/main" id="{ABD8C249-373F-447F-E6DE-B1707DBE2F72}"/>
                </a:ext>
              </a:extLst>
            </p:cNvPr>
            <p:cNvSpPr txBox="1"/>
            <p:nvPr/>
          </p:nvSpPr>
          <p:spPr>
            <a:xfrm>
              <a:off x="0" y="-19050"/>
              <a:ext cx="1341367" cy="969066"/>
            </a:xfrm>
            <a:prstGeom prst="rect">
              <a:avLst/>
            </a:prstGeom>
          </p:spPr>
          <p:txBody>
            <a:bodyPr lIns="9401" tIns="9401" rIns="9401" bIns="9401" rtlCol="0" anchor="ctr"/>
            <a:lstStyle/>
            <a:p>
              <a:pPr marL="0" marR="0" lvl="0" indent="0" algn="ctr" defTabSz="293431" rtl="0" eaLnBrk="1" fontAlgn="auto" latinLnBrk="0" hangingPunct="1">
                <a:lnSpc>
                  <a:spcPts val="278"/>
                </a:lnSpc>
                <a:spcBef>
                  <a:spcPct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sp>
        <p:nvSpPr>
          <p:cNvPr id="93" name="TextBox 24">
            <a:extLst>
              <a:ext uri="{FF2B5EF4-FFF2-40B4-BE49-F238E27FC236}">
                <a16:creationId xmlns:a16="http://schemas.microsoft.com/office/drawing/2014/main" id="{F7854938-22B1-428F-D6FE-E69408B0DEFB}"/>
              </a:ext>
            </a:extLst>
          </p:cNvPr>
          <p:cNvSpPr txBox="1"/>
          <p:nvPr/>
        </p:nvSpPr>
        <p:spPr>
          <a:xfrm>
            <a:off x="343540" y="1702524"/>
            <a:ext cx="5986891" cy="1477328"/>
          </a:xfrm>
          <a:prstGeom prst="rect">
            <a:avLst/>
          </a:prstGeom>
        </p:spPr>
        <p:txBody>
          <a:bodyPr wrap="square" lIns="0" tIns="0" rIns="0" bIns="0" rtlCol="0" anchor="t">
            <a:spAutoFit/>
          </a:bodyPr>
          <a:lstStyle/>
          <a:p>
            <a:pPr lvl="0" defTabSz="293431">
              <a:defRPr/>
            </a:pPr>
            <a:r>
              <a:rPr lang="da-DK" sz="1600">
                <a:latin typeface="Avenir Next"/>
                <a:sym typeface="Avenir Next Thai Modern"/>
              </a:rPr>
              <a:t>Fredensborg Kommune har testet digitalt tilsyn hos 25 beboere på Plejehjemmet Skovgården. Det er et testforløb i samarbejde med Nordic Health Lab. </a:t>
            </a:r>
          </a:p>
          <a:p>
            <a:pPr defTabSz="293431">
              <a:defRPr/>
            </a:pPr>
            <a:endParaRPr lang="da-DK" sz="1600">
              <a:latin typeface="Avenir Next"/>
            </a:endParaRPr>
          </a:p>
          <a:p>
            <a:pPr defTabSz="293431">
              <a:defRPr/>
            </a:pPr>
            <a:r>
              <a:rPr lang="da-DK" sz="1600">
                <a:latin typeface="Avenir Next"/>
              </a:rPr>
              <a:t>Formålet er at </a:t>
            </a:r>
            <a:r>
              <a:rPr lang="da-DK" sz="1600">
                <a:ea typeface="+mn-lt"/>
                <a:cs typeface="+mn-lt"/>
              </a:rPr>
              <a:t>lave intelligent monitorering, så medarbejdere kan komme hurtigt, når der er behov – uden at forstyrre unødigt.</a:t>
            </a:r>
            <a:endParaRPr lang="da-DK" sz="1600">
              <a:latin typeface="Avenir Next"/>
            </a:endParaRPr>
          </a:p>
        </p:txBody>
      </p:sp>
      <p:sp>
        <p:nvSpPr>
          <p:cNvPr id="5" name="TextBox 28">
            <a:extLst>
              <a:ext uri="{FF2B5EF4-FFF2-40B4-BE49-F238E27FC236}">
                <a16:creationId xmlns:a16="http://schemas.microsoft.com/office/drawing/2014/main" id="{2DE746AC-7F33-DA08-3B38-686BCB1063D4}"/>
              </a:ext>
            </a:extLst>
          </p:cNvPr>
          <p:cNvSpPr txBox="1"/>
          <p:nvPr/>
        </p:nvSpPr>
        <p:spPr>
          <a:xfrm>
            <a:off x="339987" y="3447615"/>
            <a:ext cx="5664568" cy="188513"/>
          </a:xfrm>
          <a:prstGeom prst="rect">
            <a:avLst/>
          </a:prstGeom>
        </p:spPr>
        <p:txBody>
          <a:bodyPr wrap="square" lIns="0" tIns="0" rIns="0" bIns="0" rtlCol="0" anchor="t">
            <a:spAutoFit/>
          </a:bodyPr>
          <a:lstStyle/>
          <a:p>
            <a:pPr marL="0" marR="0" lvl="0" indent="0" algn="l" defTabSz="293431" rtl="0" eaLnBrk="1" fontAlgn="auto" latinLnBrk="0" hangingPunct="1">
              <a:lnSpc>
                <a:spcPts val="1415"/>
              </a:lnSpc>
              <a:spcBef>
                <a:spcPts val="0"/>
              </a:spcBef>
              <a:spcAft>
                <a:spcPts val="0"/>
              </a:spcAft>
              <a:buClrTx/>
              <a:buSzTx/>
              <a:buFontTx/>
              <a:buNone/>
              <a:tabLst/>
              <a:defRPr/>
            </a:pPr>
            <a:r>
              <a:rPr kumimoji="0" lang="da-DK" sz="1400" b="1" i="0" u="none" strike="noStrike" kern="1200" cap="none" spc="0" normalizeH="0" baseline="0" noProof="0">
                <a:ln>
                  <a:noFill/>
                </a:ln>
                <a:solidFill>
                  <a:srgbClr val="FA9D84"/>
                </a:solidFill>
                <a:effectLst/>
                <a:uLnTx/>
                <a:uFillTx/>
                <a:latin typeface="Avenir Next" panose="020B0503020202020204" pitchFamily="34" charset="0"/>
                <a:ea typeface="Avenir Next Thai Modern Ultra-Bold"/>
                <a:cs typeface="Avenir Next Thai Modern Ultra-Bold"/>
                <a:sym typeface="Avenir Next Thai Modern Ultra-Bold"/>
              </a:rPr>
              <a:t>LØSNING</a:t>
            </a:r>
          </a:p>
        </p:txBody>
      </p:sp>
      <p:sp>
        <p:nvSpPr>
          <p:cNvPr id="75" name="TextBox 24">
            <a:extLst>
              <a:ext uri="{FF2B5EF4-FFF2-40B4-BE49-F238E27FC236}">
                <a16:creationId xmlns:a16="http://schemas.microsoft.com/office/drawing/2014/main" id="{73919E89-B475-15E4-24D9-6811F6F9569C}"/>
              </a:ext>
            </a:extLst>
          </p:cNvPr>
          <p:cNvSpPr txBox="1"/>
          <p:nvPr/>
        </p:nvSpPr>
        <p:spPr>
          <a:xfrm>
            <a:off x="369280" y="3696265"/>
            <a:ext cx="5935409" cy="1938992"/>
          </a:xfrm>
          <a:prstGeom prst="rect">
            <a:avLst/>
          </a:prstGeom>
        </p:spPr>
        <p:txBody>
          <a:bodyPr wrap="square" lIns="0" tIns="0" rIns="0" bIns="0" rtlCol="0" anchor="t">
            <a:spAutoFit/>
          </a:bodyPr>
          <a:lstStyle/>
          <a:p>
            <a:pPr marL="91440" indent="-91440" defTabSz="293431">
              <a:buFont typeface="Arial" panose="020B0604020202020204" pitchFamily="34" charset="0"/>
              <a:buChar char="•"/>
              <a:defRPr/>
            </a:pPr>
            <a:r>
              <a:rPr lang="da-DK" sz="1400">
                <a:latin typeface="Avenir Next"/>
                <a:sym typeface="Avenir Next Thai Modern"/>
              </a:rPr>
              <a:t>Løsningen er en optisk sensor, som ved hjælp af kunstig intelligens kan vise medarbejdere på en skærm og en mobilapp, om beboerne sover, er vågne eller er faldet. Den er udviklet af it-virksomheden </a:t>
            </a:r>
            <a:r>
              <a:rPr lang="da-DK" sz="1400" err="1">
                <a:latin typeface="Avenir Next"/>
                <a:sym typeface="Avenir Next Thai Modern"/>
              </a:rPr>
              <a:t>Teton</a:t>
            </a:r>
            <a:r>
              <a:rPr lang="da-DK" sz="1400">
                <a:latin typeface="Avenir Next"/>
                <a:sym typeface="Avenir Next Thai Modern"/>
              </a:rPr>
              <a:t>.</a:t>
            </a:r>
            <a:endParaRPr lang="da-DK" sz="1400"/>
          </a:p>
          <a:p>
            <a:pPr lvl="0" defTabSz="293431">
              <a:defRPr/>
            </a:pPr>
            <a:endParaRPr lang="da-DK" sz="1400">
              <a:latin typeface="Avenir Next" panose="020B0503020202020204" pitchFamily="34" charset="0"/>
              <a:sym typeface="Avenir Next Thai Modern"/>
            </a:endParaRPr>
          </a:p>
          <a:p>
            <a:pPr marL="91440" indent="-91440" defTabSz="293431">
              <a:buFont typeface="Arial" panose="020B0604020202020204" pitchFamily="34" charset="0"/>
              <a:buChar char="•"/>
              <a:defRPr/>
            </a:pPr>
            <a:r>
              <a:rPr lang="da-DK" sz="1400"/>
              <a:t>Falder borgeren, slås alarm, så medarbejderne hurtigt kan komme og hjælpe. Alarmen kan justeres efter borgerens funktionsevne, så den også lyder, hvis borgeren befinder sig i en risikobetonet situation.</a:t>
            </a:r>
          </a:p>
          <a:p>
            <a:pPr marL="91440" lvl="0" indent="-91440" defTabSz="293431">
              <a:buFont typeface="Arial" panose="020B0604020202020204" pitchFamily="34" charset="0"/>
              <a:buChar char="•"/>
              <a:defRPr/>
            </a:pPr>
            <a:endParaRPr lang="da-DK" sz="1400">
              <a:latin typeface="Avenir Next" panose="020B0503020202020204" pitchFamily="34" charset="0"/>
            </a:endParaRPr>
          </a:p>
          <a:p>
            <a:pPr defTabSz="293431">
              <a:defRPr/>
            </a:pPr>
            <a:endParaRPr lang="da-DK" sz="1400">
              <a:latin typeface="Avenir Next"/>
            </a:endParaRPr>
          </a:p>
        </p:txBody>
      </p:sp>
      <p:sp>
        <p:nvSpPr>
          <p:cNvPr id="65" name="TextBox 31">
            <a:extLst>
              <a:ext uri="{FF2B5EF4-FFF2-40B4-BE49-F238E27FC236}">
                <a16:creationId xmlns:a16="http://schemas.microsoft.com/office/drawing/2014/main" id="{5B3F4B2D-2B46-E618-5AB0-7FCE1E61A934}"/>
              </a:ext>
            </a:extLst>
          </p:cNvPr>
          <p:cNvSpPr txBox="1"/>
          <p:nvPr/>
        </p:nvSpPr>
        <p:spPr>
          <a:xfrm>
            <a:off x="7243705" y="1452114"/>
            <a:ext cx="2761711" cy="188513"/>
          </a:xfrm>
          <a:prstGeom prst="rect">
            <a:avLst/>
          </a:prstGeom>
        </p:spPr>
        <p:txBody>
          <a:bodyPr lIns="0" tIns="0" rIns="0" bIns="0" rtlCol="0" anchor="t">
            <a:spAutoFit/>
          </a:bodyPr>
          <a:lstStyle/>
          <a:p>
            <a:pPr marL="0" marR="0" lvl="0" indent="0" algn="l" defTabSz="293431" rtl="0" eaLnBrk="1" fontAlgn="auto" latinLnBrk="0" hangingPunct="1">
              <a:lnSpc>
                <a:spcPts val="1415"/>
              </a:lnSpc>
              <a:spcBef>
                <a:spcPts val="0"/>
              </a:spcBef>
              <a:spcAft>
                <a:spcPts val="0"/>
              </a:spcAft>
              <a:buClrTx/>
              <a:buSzTx/>
              <a:buFontTx/>
              <a:buNone/>
              <a:tabLst/>
              <a:defRPr/>
            </a:pPr>
            <a:r>
              <a:rPr kumimoji="0" lang="da-DK" sz="1400" b="1" i="0" strike="noStrike" kern="1200" cap="none" spc="0" normalizeH="0" baseline="0" noProof="0">
                <a:ln>
                  <a:noFill/>
                </a:ln>
                <a:solidFill>
                  <a:srgbClr val="FA9D84"/>
                </a:solidFill>
                <a:effectLst/>
                <a:uLnTx/>
                <a:uFillTx/>
                <a:latin typeface="Avenir Next" panose="020B0503020202020204" pitchFamily="34" charset="0"/>
                <a:ea typeface="Avenir Next Thai Modern Ultra-Bold"/>
                <a:cs typeface="Avenir Next Thai Modern Ultra-Bold"/>
                <a:sym typeface="Avenir Next Thai Modern Ultra-Bold"/>
              </a:rPr>
              <a:t>VÆRDI</a:t>
            </a:r>
          </a:p>
        </p:txBody>
      </p:sp>
      <p:sp>
        <p:nvSpPr>
          <p:cNvPr id="63" name="TextBox 23">
            <a:extLst>
              <a:ext uri="{FF2B5EF4-FFF2-40B4-BE49-F238E27FC236}">
                <a16:creationId xmlns:a16="http://schemas.microsoft.com/office/drawing/2014/main" id="{CAA20727-00CB-C4AE-F30E-2FA894948008}"/>
              </a:ext>
            </a:extLst>
          </p:cNvPr>
          <p:cNvSpPr txBox="1"/>
          <p:nvPr/>
        </p:nvSpPr>
        <p:spPr>
          <a:xfrm>
            <a:off x="7062627" y="1662087"/>
            <a:ext cx="4784045" cy="2800767"/>
          </a:xfrm>
          <a:prstGeom prst="rect">
            <a:avLst/>
          </a:prstGeom>
        </p:spPr>
        <p:txBody>
          <a:bodyPr wrap="square" lIns="0" tIns="0" rIns="0" bIns="0" rtlCol="0" anchor="t">
            <a:spAutoFit/>
          </a:bodyPr>
          <a:lstStyle/>
          <a:p>
            <a:pPr marL="248920" lvl="1" indent="-124460" defTabSz="293431">
              <a:buFont typeface="Arial"/>
              <a:buChar char="•"/>
              <a:defRPr/>
            </a:pPr>
            <a:r>
              <a:rPr lang="da-DK" sz="1400" spc="12">
                <a:latin typeface="Avenir Next"/>
                <a:ea typeface="Avenir Next Thai Modern"/>
                <a:cs typeface="Avenir Next Thai Modern"/>
                <a:sym typeface="Avenir Next Thai Modern"/>
              </a:rPr>
              <a:t>At medarbejderne kan reagere langt hurtigere på fald (fra 20 minutter til under 3 minutter).</a:t>
            </a:r>
            <a:endParaRPr lang="da-DK" sz="2000">
              <a:latin typeface="Avenir Next"/>
            </a:endParaRPr>
          </a:p>
          <a:p>
            <a:pPr marL="248920" lvl="1" indent="-124460" defTabSz="293431">
              <a:buFont typeface="Arial"/>
              <a:buChar char="•"/>
              <a:defRPr/>
            </a:pPr>
            <a:endParaRPr lang="da-DK" sz="1400" spc="12">
              <a:latin typeface="Avenir Next" panose="020B0503020202020204" pitchFamily="34" charset="0"/>
              <a:ea typeface="Avenir Next Thai Modern"/>
              <a:cs typeface="Avenir Next Thai Modern"/>
            </a:endParaRPr>
          </a:p>
          <a:p>
            <a:pPr marL="248920" lvl="1" indent="-124460" defTabSz="293431">
              <a:buFont typeface="Arial"/>
              <a:buChar char="•"/>
              <a:defRPr/>
            </a:pPr>
            <a:r>
              <a:rPr lang="da-DK" sz="1400" spc="12">
                <a:latin typeface="Avenir Next"/>
                <a:ea typeface="Avenir Next Thai Modern"/>
                <a:cs typeface="Avenir Next Thai Modern"/>
                <a:sym typeface="Avenir Next Thai Modern"/>
              </a:rPr>
              <a:t>At antallet af fald er næsten halveret (47% færre). Alvorlige fald (og med indlæggelser) kan forebygges ved at opdage små fald. </a:t>
            </a:r>
            <a:endParaRPr lang="da-DK" sz="1400" spc="12">
              <a:latin typeface="Avenir Next"/>
              <a:ea typeface="Avenir Next Thai Modern"/>
              <a:cs typeface="Avenir Next Thai Modern"/>
            </a:endParaRPr>
          </a:p>
          <a:p>
            <a:pPr marL="124460" lvl="1" defTabSz="293431">
              <a:defRPr/>
            </a:pPr>
            <a:endParaRPr lang="da-DK" sz="1400" spc="12">
              <a:latin typeface="Avenir Next" panose="020B0503020202020204" pitchFamily="34" charset="0"/>
              <a:ea typeface="Avenir Next Thai Modern"/>
              <a:cs typeface="Avenir Next Thai Modern"/>
            </a:endParaRPr>
          </a:p>
          <a:p>
            <a:pPr marL="248920" lvl="1" indent="-124460" defTabSz="293431">
              <a:buFont typeface="Arial"/>
              <a:buChar char="•"/>
              <a:defRPr/>
            </a:pPr>
            <a:r>
              <a:rPr lang="da-DK" sz="1400" spc="12">
                <a:latin typeface="Avenir Next"/>
                <a:ea typeface="Avenir Next Thai Modern"/>
                <a:cs typeface="Avenir Next Thai Modern"/>
                <a:sym typeface="Avenir Next Thai Modern"/>
              </a:rPr>
              <a:t>At udnytte medarbejdernes tid bedre, fx til bedre og længere besøg hos dem, der har behov for det. </a:t>
            </a:r>
            <a:br>
              <a:rPr lang="da-DK" sz="1400" spc="12">
                <a:latin typeface="Avenir Next"/>
                <a:ea typeface="Avenir Next Thai Modern"/>
                <a:cs typeface="Avenir Next Thai Modern"/>
              </a:rPr>
            </a:br>
            <a:endParaRPr lang="da-DK" sz="1400" spc="12">
              <a:latin typeface="Avenir Next" panose="020B0503020202020204" pitchFamily="34" charset="0"/>
              <a:ea typeface="Avenir Next Thai Modern"/>
              <a:cs typeface="Avenir Next Thai Modern"/>
            </a:endParaRPr>
          </a:p>
          <a:p>
            <a:pPr marL="248920" lvl="1" indent="-124460" defTabSz="293431">
              <a:buFont typeface="Arial"/>
              <a:buChar char="•"/>
              <a:defRPr/>
            </a:pPr>
            <a:r>
              <a:rPr lang="da-DK" sz="1400" spc="12">
                <a:latin typeface="Avenir Next"/>
                <a:ea typeface="Avenir Next Thai Modern"/>
                <a:cs typeface="Avenir Next Thai Modern"/>
                <a:sym typeface="Avenir Next Thai Modern"/>
              </a:rPr>
              <a:t>At der bliver færre forstyrrelser af beboernes (natte)søvn, da medarbejderne ikke behøver at komme ind og se til borgeren løbende.</a:t>
            </a:r>
            <a:endParaRPr lang="da-DK" sz="1400" spc="12">
              <a:latin typeface="Avenir Next"/>
              <a:ea typeface="Avenir Next Thai Modern"/>
              <a:cs typeface="Avenir Next Thai Modern"/>
            </a:endParaRPr>
          </a:p>
        </p:txBody>
      </p:sp>
      <p:grpSp>
        <p:nvGrpSpPr>
          <p:cNvPr id="69" name="Group 5">
            <a:extLst>
              <a:ext uri="{FF2B5EF4-FFF2-40B4-BE49-F238E27FC236}">
                <a16:creationId xmlns:a16="http://schemas.microsoft.com/office/drawing/2014/main" id="{F133026E-6EDB-7740-64B9-090B76731CB9}"/>
              </a:ext>
              <a:ext uri="{C183D7F6-B498-43B3-948B-1728B52AA6E4}">
                <adec:decorative xmlns:adec="http://schemas.microsoft.com/office/drawing/2017/decorative" val="1"/>
              </a:ext>
            </a:extLst>
          </p:cNvPr>
          <p:cNvGrpSpPr/>
          <p:nvPr/>
        </p:nvGrpSpPr>
        <p:grpSpPr>
          <a:xfrm>
            <a:off x="7024228" y="4603154"/>
            <a:ext cx="4865450" cy="2031325"/>
            <a:chOff x="0" y="-19050"/>
            <a:chExt cx="1341367" cy="969066"/>
          </a:xfrm>
        </p:grpSpPr>
        <p:sp>
          <p:nvSpPr>
            <p:cNvPr id="70" name="Freeform 6">
              <a:extLst>
                <a:ext uri="{FF2B5EF4-FFF2-40B4-BE49-F238E27FC236}">
                  <a16:creationId xmlns:a16="http://schemas.microsoft.com/office/drawing/2014/main" id="{053103C3-C613-C095-6730-8B0016D34040}"/>
                </a:ext>
              </a:extLst>
            </p:cNvPr>
            <p:cNvSpPr/>
            <p:nvPr/>
          </p:nvSpPr>
          <p:spPr>
            <a:xfrm>
              <a:off x="0" y="0"/>
              <a:ext cx="1341367" cy="950016"/>
            </a:xfrm>
            <a:custGeom>
              <a:avLst/>
              <a:gdLst/>
              <a:ahLst/>
              <a:cxnLst/>
              <a:rect l="l" t="t" r="r" b="b"/>
              <a:pathLst>
                <a:path w="1341367" h="950016">
                  <a:moveTo>
                    <a:pt x="17830" y="0"/>
                  </a:moveTo>
                  <a:lnTo>
                    <a:pt x="1323537" y="0"/>
                  </a:lnTo>
                  <a:cubicBezTo>
                    <a:pt x="1333384" y="0"/>
                    <a:pt x="1341367" y="7983"/>
                    <a:pt x="1341367" y="17830"/>
                  </a:cubicBezTo>
                  <a:lnTo>
                    <a:pt x="1341367" y="932185"/>
                  </a:lnTo>
                  <a:cubicBezTo>
                    <a:pt x="1341367" y="942033"/>
                    <a:pt x="1333384" y="950016"/>
                    <a:pt x="1323537" y="950016"/>
                  </a:cubicBezTo>
                  <a:lnTo>
                    <a:pt x="17830" y="950016"/>
                  </a:lnTo>
                  <a:cubicBezTo>
                    <a:pt x="7983" y="950016"/>
                    <a:pt x="0" y="942033"/>
                    <a:pt x="0" y="932185"/>
                  </a:cubicBezTo>
                  <a:lnTo>
                    <a:pt x="0" y="17830"/>
                  </a:lnTo>
                  <a:cubicBezTo>
                    <a:pt x="0" y="7983"/>
                    <a:pt x="7983" y="0"/>
                    <a:pt x="17830" y="0"/>
                  </a:cubicBezTo>
                  <a:close/>
                </a:path>
              </a:pathLst>
            </a:custGeom>
            <a:solidFill>
              <a:schemeClr val="bg1"/>
            </a:solidFill>
            <a:ln w="38100" cap="sq">
              <a:noFill/>
              <a:prstDash val="solid"/>
              <a:miter/>
            </a:ln>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71" name="TextBox 7">
              <a:extLst>
                <a:ext uri="{FF2B5EF4-FFF2-40B4-BE49-F238E27FC236}">
                  <a16:creationId xmlns:a16="http://schemas.microsoft.com/office/drawing/2014/main" id="{8D0F383B-8CAA-58F6-C327-0AD382B98B8B}"/>
                </a:ext>
              </a:extLst>
            </p:cNvPr>
            <p:cNvSpPr txBox="1"/>
            <p:nvPr/>
          </p:nvSpPr>
          <p:spPr>
            <a:xfrm>
              <a:off x="0" y="-19050"/>
              <a:ext cx="1341367" cy="969066"/>
            </a:xfrm>
            <a:prstGeom prst="rect">
              <a:avLst/>
            </a:prstGeom>
          </p:spPr>
          <p:txBody>
            <a:bodyPr lIns="9401" tIns="9401" rIns="9401" bIns="9401" rtlCol="0" anchor="ctr"/>
            <a:lstStyle/>
            <a:p>
              <a:pPr marL="0" marR="0" lvl="0" indent="0" algn="ctr" defTabSz="293431" rtl="0" eaLnBrk="1" fontAlgn="auto" latinLnBrk="0" hangingPunct="1">
                <a:lnSpc>
                  <a:spcPts val="278"/>
                </a:lnSpc>
                <a:spcBef>
                  <a:spcPct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sp>
        <p:nvSpPr>
          <p:cNvPr id="73" name="TextBox 28">
            <a:extLst>
              <a:ext uri="{FF2B5EF4-FFF2-40B4-BE49-F238E27FC236}">
                <a16:creationId xmlns:a16="http://schemas.microsoft.com/office/drawing/2014/main" id="{1D7E4332-E135-F7DE-5866-E8C600A968EC}"/>
              </a:ext>
            </a:extLst>
          </p:cNvPr>
          <p:cNvSpPr txBox="1"/>
          <p:nvPr/>
        </p:nvSpPr>
        <p:spPr>
          <a:xfrm>
            <a:off x="7243704" y="4786365"/>
            <a:ext cx="2761711" cy="188513"/>
          </a:xfrm>
          <a:prstGeom prst="rect">
            <a:avLst/>
          </a:prstGeom>
        </p:spPr>
        <p:txBody>
          <a:bodyPr lIns="0" tIns="0" rIns="0" bIns="0" rtlCol="0" anchor="t">
            <a:spAutoFit/>
          </a:bodyPr>
          <a:lstStyle/>
          <a:p>
            <a:pPr defTabSz="293431">
              <a:lnSpc>
                <a:spcPts val="1415"/>
              </a:lnSpc>
              <a:defRPr/>
            </a:pPr>
            <a:r>
              <a:rPr lang="da-DK" sz="1400" b="1">
                <a:solidFill>
                  <a:srgbClr val="FA9D84"/>
                </a:solidFill>
                <a:latin typeface="Avenir Next"/>
                <a:ea typeface="Avenir Next Thai Modern Ultra-Bold"/>
                <a:cs typeface="Avenir Next Thai Modern Ultra-Bold"/>
              </a:rPr>
              <a:t>VÆR OPMÆRKSOM PÅ … </a:t>
            </a:r>
            <a:endParaRPr lang="da-DK" sz="1400" b="1" i="0" strike="noStrike" kern="1200" cap="none" spc="0" normalizeH="0" baseline="0" noProof="0">
              <a:ln>
                <a:noFill/>
              </a:ln>
              <a:solidFill>
                <a:srgbClr val="FA9D84"/>
              </a:solidFill>
              <a:effectLst/>
              <a:uLnTx/>
              <a:uFillTx/>
              <a:latin typeface="Avenir Next" panose="020B0503020202020204" pitchFamily="34" charset="0"/>
              <a:ea typeface="Avenir Next Thai Modern Ultra-Bold"/>
              <a:cs typeface="Avenir Next Thai Modern Ultra-Bold"/>
            </a:endParaRPr>
          </a:p>
        </p:txBody>
      </p:sp>
      <p:pic>
        <p:nvPicPr>
          <p:cNvPr id="74" name="Grafik 73">
            <a:extLst>
              <a:ext uri="{FF2B5EF4-FFF2-40B4-BE49-F238E27FC236}">
                <a16:creationId xmlns:a16="http://schemas.microsoft.com/office/drawing/2014/main" id="{E991E4FB-3772-FA5D-7F59-ADE7987CFDC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07558" y="4475959"/>
            <a:ext cx="669111" cy="669111"/>
          </a:xfrm>
          <a:prstGeom prst="rect">
            <a:avLst/>
          </a:prstGeom>
        </p:spPr>
      </p:pic>
      <p:sp>
        <p:nvSpPr>
          <p:cNvPr id="6" name="Freeform 19">
            <a:extLst>
              <a:ext uri="{FF2B5EF4-FFF2-40B4-BE49-F238E27FC236}">
                <a16:creationId xmlns:a16="http://schemas.microsoft.com/office/drawing/2014/main" id="{A75F4A29-2782-17FE-0AC3-DB930095C315}"/>
              </a:ext>
              <a:ext uri="{C183D7F6-B498-43B3-948B-1728B52AA6E4}">
                <adec:decorative xmlns:adec="http://schemas.microsoft.com/office/drawing/2017/decorative" val="1"/>
              </a:ext>
            </a:extLst>
          </p:cNvPr>
          <p:cNvSpPr/>
          <p:nvPr/>
        </p:nvSpPr>
        <p:spPr>
          <a:xfrm>
            <a:off x="11393010" y="1198618"/>
            <a:ext cx="604196" cy="507626"/>
          </a:xfrm>
          <a:custGeom>
            <a:avLst/>
            <a:gdLst/>
            <a:ahLst/>
            <a:cxnLst/>
            <a:rect l="l" t="t" r="r" b="b"/>
            <a:pathLst>
              <a:path w="1883077" h="1581785">
                <a:moveTo>
                  <a:pt x="0" y="0"/>
                </a:moveTo>
                <a:lnTo>
                  <a:pt x="1883077" y="0"/>
                </a:lnTo>
                <a:lnTo>
                  <a:pt x="1883077" y="1581784"/>
                </a:lnTo>
                <a:lnTo>
                  <a:pt x="0" y="15817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7" name="TextBox 23">
            <a:extLst>
              <a:ext uri="{FF2B5EF4-FFF2-40B4-BE49-F238E27FC236}">
                <a16:creationId xmlns:a16="http://schemas.microsoft.com/office/drawing/2014/main" id="{A2ED2FEC-D9DB-552D-F369-31CD7E5A1F70}"/>
              </a:ext>
            </a:extLst>
          </p:cNvPr>
          <p:cNvSpPr txBox="1"/>
          <p:nvPr/>
        </p:nvSpPr>
        <p:spPr>
          <a:xfrm>
            <a:off x="7048810" y="5066634"/>
            <a:ext cx="4797862" cy="1508105"/>
          </a:xfrm>
          <a:prstGeom prst="rect">
            <a:avLst/>
          </a:prstGeom>
        </p:spPr>
        <p:txBody>
          <a:bodyPr wrap="square" lIns="0" tIns="0" rIns="0" bIns="0" rtlCol="0" anchor="t">
            <a:spAutoFit/>
          </a:bodyPr>
          <a:lstStyle/>
          <a:p>
            <a:pPr marL="248920" lvl="1" indent="-124460" defTabSz="293431">
              <a:buFont typeface="Arial"/>
              <a:buChar char="•"/>
              <a:defRPr/>
            </a:pPr>
            <a:r>
              <a:rPr lang="da-DK" sz="1400" spc="12">
                <a:ea typeface="+mn-lt"/>
                <a:cs typeface="+mn-lt"/>
                <a:sym typeface="Avenir Next Thai Modern"/>
              </a:rPr>
              <a:t>At løsningen er dyr, og det kræver en vurdering af, om det er pengene værd at tilbyde den til alle plejehjemsbeboere.</a:t>
            </a:r>
          </a:p>
          <a:p>
            <a:pPr marL="248920" lvl="1" indent="-124460" defTabSz="293431">
              <a:buFont typeface="Arial"/>
              <a:buChar char="•"/>
              <a:defRPr/>
            </a:pPr>
            <a:endParaRPr lang="da-DK" sz="1400" spc="12">
              <a:ea typeface="+mn-lt"/>
              <a:cs typeface="+mn-lt"/>
            </a:endParaRPr>
          </a:p>
          <a:p>
            <a:pPr marL="248920" lvl="1" indent="-124460" defTabSz="293431">
              <a:buFont typeface="Arial"/>
              <a:buChar char="•"/>
              <a:defRPr/>
            </a:pPr>
            <a:r>
              <a:rPr lang="da-DK" sz="1400" spc="12">
                <a:ea typeface="Verdana"/>
                <a:cs typeface="+mn-lt"/>
              </a:rPr>
              <a:t>At </a:t>
            </a:r>
            <a:r>
              <a:rPr lang="da-DK" sz="1400" spc="12">
                <a:latin typeface="Avenir Next"/>
                <a:ea typeface="Verdana"/>
                <a:cs typeface="+mn-lt"/>
              </a:rPr>
              <a:t>leverandøren spiller en vigtig rolle i implementeringen, også selvom medarbejderne ikke mangler kompetencer til at tage teknologien i brug.</a:t>
            </a:r>
            <a:endParaRPr lang="da-DK" sz="1400" spc="12">
              <a:latin typeface="Avenir Next"/>
              <a:ea typeface="Avenir Next Thai Modern"/>
              <a:cs typeface="Avenir Next Thai Modern"/>
            </a:endParaRPr>
          </a:p>
        </p:txBody>
      </p:sp>
      <p:sp>
        <p:nvSpPr>
          <p:cNvPr id="16" name="TextBox 30">
            <a:extLst>
              <a:ext uri="{FF2B5EF4-FFF2-40B4-BE49-F238E27FC236}">
                <a16:creationId xmlns:a16="http://schemas.microsoft.com/office/drawing/2014/main" id="{A87E6D7E-F070-F29E-468C-CE884DD7BEFD}"/>
              </a:ext>
            </a:extLst>
          </p:cNvPr>
          <p:cNvSpPr txBox="1"/>
          <p:nvPr/>
        </p:nvSpPr>
        <p:spPr>
          <a:xfrm>
            <a:off x="286138" y="6359296"/>
            <a:ext cx="1915153" cy="184666"/>
          </a:xfrm>
          <a:prstGeom prst="rect">
            <a:avLst/>
          </a:prstGeom>
        </p:spPr>
        <p:txBody>
          <a:bodyPr wrap="square" lIns="0" tIns="0" rIns="0" bIns="0" rtlCol="0" anchor="t">
            <a:spAutoFit/>
          </a:bodyPr>
          <a:lstStyle/>
          <a:p>
            <a:pPr marL="124460" lvl="1" defTabSz="293431">
              <a:defRPr/>
            </a:pPr>
            <a:r>
              <a:rPr lang="da-DK" sz="1200" i="1" spc="12">
                <a:latin typeface="Avenir Next"/>
                <a:ea typeface="Avenir Next Thai Modern"/>
                <a:cs typeface="Avenir Next Thai Modern"/>
                <a:sym typeface="Avenir Next Thai Modern"/>
                <a:hlinkClick r:id="rId9">
                  <a:extLst>
                    <a:ext uri="{A12FA001-AC4F-418D-AE19-62706E023703}">
                      <ahyp:hlinkClr xmlns:ahyp="http://schemas.microsoft.com/office/drawing/2018/hyperlinkcolor" val="tx"/>
                    </a:ext>
                  </a:extLst>
                </a:hlinkClick>
              </a:rPr>
              <a:t>Læs mere</a:t>
            </a:r>
            <a:endParaRPr lang="da-DK" sz="1200" i="1" spc="12">
              <a:latin typeface="Avenir Next"/>
              <a:ea typeface="Avenir Next Thai Modern"/>
              <a:cs typeface="Avenir Next Thai Modern"/>
              <a:hlinkClick r:id="rId9">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8274375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CEDE8"/>
        </a:solidFill>
        <a:effectLst/>
      </p:bgPr>
    </p:bg>
    <p:spTree>
      <p:nvGrpSpPr>
        <p:cNvPr id="1" name="">
          <a:extLst>
            <a:ext uri="{FF2B5EF4-FFF2-40B4-BE49-F238E27FC236}">
              <a16:creationId xmlns:a16="http://schemas.microsoft.com/office/drawing/2014/main" id="{C0464023-FDEE-45D5-C65B-594F563E8256}"/>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DB530CE0-CB9C-8328-A153-92C2AFFAEACB}"/>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FA9D84"/>
                </a:solidFill>
              </a:rPr>
              <a:t>Ældrepleje</a:t>
            </a:r>
            <a:endParaRPr lang="da-DK">
              <a:solidFill>
                <a:srgbClr val="FA9D84"/>
              </a:solidFill>
            </a:endParaRPr>
          </a:p>
        </p:txBody>
      </p:sp>
      <p:sp>
        <p:nvSpPr>
          <p:cNvPr id="3" name="Rektangel 2">
            <a:extLst>
              <a:ext uri="{FF2B5EF4-FFF2-40B4-BE49-F238E27FC236}">
                <a16:creationId xmlns:a16="http://schemas.microsoft.com/office/drawing/2014/main" id="{DBE5A5A0-E2F4-DC9A-77CD-48EE72102007}"/>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2" name="Rektangel 11">
            <a:extLst>
              <a:ext uri="{FF2B5EF4-FFF2-40B4-BE49-F238E27FC236}">
                <a16:creationId xmlns:a16="http://schemas.microsoft.com/office/drawing/2014/main" id="{DD0621F7-4AE2-6764-CA37-50EA12B209CA}"/>
              </a:ext>
            </a:extLst>
          </p:cNvPr>
          <p:cNvSpPr>
            <a:spLocks noChangeAspect="1"/>
          </p:cNvSpPr>
          <p:nvPr/>
        </p:nvSpPr>
        <p:spPr>
          <a:xfrm>
            <a:off x="4741057" y="-2"/>
            <a:ext cx="1872000" cy="462954"/>
          </a:xfrm>
          <a:prstGeom prst="rect">
            <a:avLst/>
          </a:prstGeom>
          <a:solidFill>
            <a:srgbClr val="FA9D8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Potentialer</a:t>
            </a:r>
          </a:p>
        </p:txBody>
      </p:sp>
      <p:sp>
        <p:nvSpPr>
          <p:cNvPr id="13" name="Rektangel 12">
            <a:extLst>
              <a:ext uri="{FF2B5EF4-FFF2-40B4-BE49-F238E27FC236}">
                <a16:creationId xmlns:a16="http://schemas.microsoft.com/office/drawing/2014/main" id="{8A40A3A0-DC0F-9FB0-E0F1-590ECCE5C879}"/>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22" name="Rektangel 21">
            <a:extLst>
              <a:ext uri="{FF2B5EF4-FFF2-40B4-BE49-F238E27FC236}">
                <a16:creationId xmlns:a16="http://schemas.microsoft.com/office/drawing/2014/main" id="{8ED3638A-5497-B7E4-28F2-58C522433E5B}"/>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4" name="Rektangel 23">
            <a:extLst>
              <a:ext uri="{FF2B5EF4-FFF2-40B4-BE49-F238E27FC236}">
                <a16:creationId xmlns:a16="http://schemas.microsoft.com/office/drawing/2014/main" id="{A734313F-49EC-2B46-F9DB-FC06DF4C5EE5}"/>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11" name="Pladsholder til indhold 2">
            <a:extLst>
              <a:ext uri="{FF2B5EF4-FFF2-40B4-BE49-F238E27FC236}">
                <a16:creationId xmlns:a16="http://schemas.microsoft.com/office/drawing/2014/main" id="{AEDCE6DA-2FC5-7E9A-D276-265EF58E8AA0}"/>
              </a:ext>
            </a:extLst>
          </p:cNvPr>
          <p:cNvSpPr txBox="1">
            <a:spLocks noGrp="1"/>
          </p:cNvSpPr>
          <p:nvPr>
            <p:ph type="title" idx="4294967295"/>
          </p:nvPr>
        </p:nvSpPr>
        <p:spPr>
          <a:xfrm>
            <a:off x="441813" y="519317"/>
            <a:ext cx="1001005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Særlige gevinster ved AI i ældreplejen</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17" name="Pladsholder til indhold 1">
            <a:extLst>
              <a:ext uri="{FF2B5EF4-FFF2-40B4-BE49-F238E27FC236}">
                <a16:creationId xmlns:a16="http://schemas.microsoft.com/office/drawing/2014/main" id="{DA26F7C9-C642-588A-E8D1-06A3C258E726}"/>
              </a:ext>
            </a:extLst>
          </p:cNvPr>
          <p:cNvSpPr txBox="1">
            <a:spLocks/>
          </p:cNvSpPr>
          <p:nvPr/>
        </p:nvSpPr>
        <p:spPr>
          <a:xfrm>
            <a:off x="441813" y="1528395"/>
            <a:ext cx="3561376" cy="481028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da-DK" sz="1800" b="1">
                <a:solidFill>
                  <a:srgbClr val="FA9D84"/>
                </a:solidFill>
                <a:latin typeface="Avenir Next"/>
              </a:rPr>
              <a:t>Højere kvalitet i plejen</a:t>
            </a:r>
          </a:p>
          <a:p>
            <a:pPr marL="285750" indent="-285750">
              <a:lnSpc>
                <a:spcPct val="100000"/>
              </a:lnSpc>
              <a:buChar char="•"/>
              <a:defRPr/>
            </a:pPr>
            <a:r>
              <a:rPr lang="da-DK" sz="1600">
                <a:latin typeface="Avenir Next"/>
              </a:rPr>
              <a:t>Bedre planlægning kan understøtte større kontinuitet i borgerkontakten</a:t>
            </a:r>
          </a:p>
          <a:p>
            <a:pPr marL="285750" indent="-285750">
              <a:lnSpc>
                <a:spcPct val="100000"/>
              </a:lnSpc>
              <a:buChar char="•"/>
              <a:defRPr/>
            </a:pPr>
            <a:r>
              <a:rPr lang="da-DK" sz="1600">
                <a:solidFill>
                  <a:srgbClr val="000000"/>
                </a:solidFill>
                <a:latin typeface="Avenir Next"/>
              </a:rPr>
              <a:t>Styrket forebyggelse via tidlig opsporing</a:t>
            </a:r>
          </a:p>
          <a:p>
            <a:pPr marL="285750" indent="-285750">
              <a:lnSpc>
                <a:spcPct val="100000"/>
              </a:lnSpc>
              <a:buChar char="•"/>
              <a:defRPr/>
            </a:pPr>
            <a:r>
              <a:rPr lang="da-DK" sz="1600">
                <a:solidFill>
                  <a:srgbClr val="000000"/>
                </a:solidFill>
                <a:latin typeface="Avenir Next"/>
              </a:rPr>
              <a:t>Hurtig håndtering ved fald</a:t>
            </a:r>
          </a:p>
          <a:p>
            <a:pPr>
              <a:lnSpc>
                <a:spcPct val="100000"/>
              </a:lnSpc>
              <a:defRPr/>
            </a:pPr>
            <a:br>
              <a:rPr lang="da-DK" sz="1400" b="1">
                <a:solidFill>
                  <a:srgbClr val="F79F5C"/>
                </a:solidFill>
                <a:latin typeface="Avenir Next"/>
              </a:rPr>
            </a:br>
            <a:r>
              <a:rPr lang="da-DK" sz="1800" b="1">
                <a:solidFill>
                  <a:srgbClr val="FA9D84"/>
                </a:solidFill>
                <a:latin typeface="Avenir Next"/>
              </a:rPr>
              <a:t>Styrket faglighed </a:t>
            </a:r>
          </a:p>
          <a:p>
            <a:pPr marL="285750" indent="-285750">
              <a:lnSpc>
                <a:spcPct val="100000"/>
              </a:lnSpc>
              <a:buChar char="•"/>
              <a:defRPr/>
            </a:pPr>
            <a:r>
              <a:rPr lang="da-DK" sz="1600">
                <a:solidFill>
                  <a:srgbClr val="000000"/>
                </a:solidFill>
                <a:latin typeface="Avenir Next"/>
              </a:rPr>
              <a:t>Mere ensartet og brugbar dokumentation</a:t>
            </a:r>
            <a:endParaRPr lang="da-DK" sz="1600">
              <a:solidFill>
                <a:srgbClr val="F79F5C"/>
              </a:solidFill>
              <a:latin typeface="Avenir Next"/>
            </a:endParaRPr>
          </a:p>
          <a:p>
            <a:pPr marL="285750" indent="-285750">
              <a:lnSpc>
                <a:spcPct val="100000"/>
              </a:lnSpc>
              <a:buChar char="•"/>
              <a:defRPr/>
            </a:pPr>
            <a:r>
              <a:rPr lang="da-DK" sz="1600">
                <a:solidFill>
                  <a:srgbClr val="000000"/>
                </a:solidFill>
                <a:latin typeface="Avenir Next"/>
              </a:rPr>
              <a:t>Lettere adgang til faglig viden og sparring</a:t>
            </a:r>
          </a:p>
          <a:p>
            <a:pPr marL="285750" indent="-285750">
              <a:lnSpc>
                <a:spcPct val="100000"/>
              </a:lnSpc>
              <a:buChar char="•"/>
              <a:defRPr/>
            </a:pPr>
            <a:r>
              <a:rPr lang="da-DK" sz="1600">
                <a:solidFill>
                  <a:srgbClr val="000000"/>
                </a:solidFill>
                <a:latin typeface="Avenir Next"/>
              </a:rPr>
              <a:t>Styrket faglig </a:t>
            </a:r>
            <a:r>
              <a:rPr lang="da-DK" sz="1600" err="1">
                <a:solidFill>
                  <a:srgbClr val="000000"/>
                </a:solidFill>
                <a:latin typeface="Avenir Next"/>
              </a:rPr>
              <a:t>onboarding</a:t>
            </a:r>
            <a:r>
              <a:rPr lang="da-DK" sz="1600">
                <a:solidFill>
                  <a:srgbClr val="000000"/>
                </a:solidFill>
                <a:latin typeface="Avenir Next"/>
              </a:rPr>
              <a:t> af nye medarbejdere</a:t>
            </a:r>
          </a:p>
          <a:p>
            <a:pPr>
              <a:lnSpc>
                <a:spcPct val="100000"/>
              </a:lnSpc>
              <a:defRPr/>
            </a:pPr>
            <a:br>
              <a:rPr lang="da-DK" sz="1400" b="1">
                <a:solidFill>
                  <a:srgbClr val="F79F5C"/>
                </a:solidFill>
                <a:latin typeface="Avenir Next"/>
              </a:rPr>
            </a:br>
            <a:endParaRPr lang="da-DK" sz="1400" b="1">
              <a:solidFill>
                <a:srgbClr val="F79F5C"/>
              </a:solidFill>
            </a:endParaRPr>
          </a:p>
        </p:txBody>
      </p:sp>
      <p:sp>
        <p:nvSpPr>
          <p:cNvPr id="4" name="Pladsholder til indhold 1">
            <a:extLst>
              <a:ext uri="{FF2B5EF4-FFF2-40B4-BE49-F238E27FC236}">
                <a16:creationId xmlns:a16="http://schemas.microsoft.com/office/drawing/2014/main" id="{950258E9-5AEE-18BA-3147-874469ADAEEE}"/>
              </a:ext>
            </a:extLst>
          </p:cNvPr>
          <p:cNvSpPr txBox="1">
            <a:spLocks/>
          </p:cNvSpPr>
          <p:nvPr/>
        </p:nvSpPr>
        <p:spPr>
          <a:xfrm>
            <a:off x="4539901" y="1528396"/>
            <a:ext cx="3402350" cy="22713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a-DK" sz="1800" b="1">
                <a:solidFill>
                  <a:srgbClr val="FA9D84"/>
                </a:solidFill>
                <a:latin typeface="Avenir Next"/>
              </a:rPr>
              <a:t>Effektiv planlægning</a:t>
            </a:r>
            <a:endParaRPr lang="da-DK" sz="1800">
              <a:solidFill>
                <a:srgbClr val="FA9D84"/>
              </a:solidFill>
              <a:latin typeface="Avenir Next"/>
            </a:endParaRPr>
          </a:p>
          <a:p>
            <a:pPr marL="285750" indent="-285750">
              <a:buChar char="•"/>
              <a:defRPr/>
            </a:pPr>
            <a:r>
              <a:rPr lang="da-DK" sz="1600">
                <a:solidFill>
                  <a:srgbClr val="000000"/>
                </a:solidFill>
                <a:latin typeface="Avenir Next"/>
              </a:rPr>
              <a:t>Bedre tilrettelæggelse af vagter og kørsel. </a:t>
            </a:r>
            <a:endParaRPr lang="da-DK" sz="1600">
              <a:latin typeface="Avenir Next"/>
            </a:endParaRPr>
          </a:p>
          <a:p>
            <a:pPr marL="285750" indent="-285750">
              <a:buChar char="•"/>
              <a:defRPr/>
            </a:pPr>
            <a:r>
              <a:rPr lang="da-DK" sz="1600">
                <a:solidFill>
                  <a:srgbClr val="000000"/>
                </a:solidFill>
                <a:latin typeface="Avenir Next"/>
              </a:rPr>
              <a:t>Automatisering af dokumentation.</a:t>
            </a:r>
          </a:p>
          <a:p>
            <a:pPr>
              <a:defRPr/>
            </a:pPr>
            <a:endParaRPr lang="da-DK" sz="1400" b="1">
              <a:solidFill>
                <a:srgbClr val="F79F5C"/>
              </a:solidFill>
              <a:latin typeface="Avenir Next"/>
            </a:endParaRPr>
          </a:p>
          <a:p>
            <a:pPr>
              <a:defRPr/>
            </a:pPr>
            <a:r>
              <a:rPr lang="da-DK" sz="1800" b="1">
                <a:solidFill>
                  <a:srgbClr val="FA9D84"/>
                </a:solidFill>
                <a:latin typeface="Avenir Next"/>
              </a:rPr>
              <a:t>Større arbejdsglæde</a:t>
            </a:r>
          </a:p>
          <a:p>
            <a:pPr marL="285750" indent="-285750">
              <a:buChar char="•"/>
              <a:defRPr/>
            </a:pPr>
            <a:r>
              <a:rPr lang="da-DK" sz="1600">
                <a:latin typeface="Avenir Next"/>
              </a:rPr>
              <a:t>Administrative aflastninger kan frigøre tid til plejen </a:t>
            </a:r>
          </a:p>
          <a:p>
            <a:pPr marL="285750" indent="-285750">
              <a:buChar char="•"/>
              <a:defRPr/>
            </a:pPr>
            <a:r>
              <a:rPr lang="da-DK" sz="1600">
                <a:latin typeface="Avenir Next"/>
              </a:rPr>
              <a:t>En mere retfærdig fordeling af arbejdsopgaver</a:t>
            </a:r>
            <a:endParaRPr lang="da-DK" sz="1600"/>
          </a:p>
          <a:p>
            <a:pPr marL="283845" indent="-285750">
              <a:lnSpc>
                <a:spcPct val="100000"/>
              </a:lnSpc>
              <a:spcBef>
                <a:spcPts val="1200"/>
              </a:spcBef>
              <a:buFont typeface="Arial" panose="020B0604020202020204" pitchFamily="34" charset="0"/>
              <a:buChar char="•"/>
              <a:defRPr/>
            </a:pPr>
            <a:endParaRPr lang="da-DK" sz="1400"/>
          </a:p>
          <a:p>
            <a:pPr marL="342900" indent="-342900">
              <a:buChar char="•"/>
              <a:defRPr/>
            </a:pPr>
            <a:endParaRPr lang="da-DK" sz="1400"/>
          </a:p>
        </p:txBody>
      </p:sp>
      <p:sp>
        <p:nvSpPr>
          <p:cNvPr id="21" name="Rektangel 20">
            <a:extLst>
              <a:ext uri="{FF2B5EF4-FFF2-40B4-BE49-F238E27FC236}">
                <a16:creationId xmlns:a16="http://schemas.microsoft.com/office/drawing/2014/main" id="{5B12EDA5-6904-0DA2-5778-17761DBFE783}"/>
              </a:ext>
              <a:ext uri="{C183D7F6-B498-43B3-948B-1728B52AA6E4}">
                <adec:decorative xmlns:adec="http://schemas.microsoft.com/office/drawing/2017/decorative" val="1"/>
              </a:ext>
            </a:extLst>
          </p:cNvPr>
          <p:cNvSpPr/>
          <p:nvPr/>
        </p:nvSpPr>
        <p:spPr>
          <a:xfrm>
            <a:off x="8854752" y="1810757"/>
            <a:ext cx="2883672" cy="4080508"/>
          </a:xfrm>
          <a:prstGeom prst="rect">
            <a:avLst/>
          </a:prstGeom>
          <a:solidFill>
            <a:srgbClr val="FA9D8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pPr marL="285750" indent="-285750">
              <a:buFont typeface="Arial" panose="020B0604020202020204" pitchFamily="34" charset="0"/>
              <a:buChar char="•"/>
            </a:pPr>
            <a:endParaRPr lang="da-DK" sz="1600">
              <a:solidFill>
                <a:schemeClr val="tx1"/>
              </a:solidFill>
            </a:endParaRPr>
          </a:p>
          <a:p>
            <a:pPr marL="285750" indent="-285750">
              <a:buFont typeface="Arial" panose="020B0604020202020204" pitchFamily="34" charset="0"/>
              <a:buChar char="•"/>
            </a:pPr>
            <a:endParaRPr lang="da-DK" sz="1600">
              <a:solidFill>
                <a:schemeClr val="tx1"/>
              </a:solidFill>
            </a:endParaRPr>
          </a:p>
          <a:p>
            <a:pPr marL="342900" indent="-342900">
              <a:buFont typeface="Arial" panose="020B0604020202020204" pitchFamily="34" charset="0"/>
              <a:buChar char="•"/>
            </a:pPr>
            <a:endParaRPr lang="da-DK" sz="1600">
              <a:solidFill>
                <a:schemeClr val="tx1"/>
              </a:solidFill>
            </a:endParaRPr>
          </a:p>
        </p:txBody>
      </p:sp>
      <p:pic>
        <p:nvPicPr>
          <p:cNvPr id="5" name="Grafik 4">
            <a:extLst>
              <a:ext uri="{FF2B5EF4-FFF2-40B4-BE49-F238E27FC236}">
                <a16:creationId xmlns:a16="http://schemas.microsoft.com/office/drawing/2014/main" id="{02959CED-E147-9587-6704-F4337A57AF5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115" y="1811726"/>
            <a:ext cx="914400" cy="914400"/>
          </a:xfrm>
          <a:prstGeom prst="rect">
            <a:avLst/>
          </a:prstGeom>
        </p:spPr>
      </p:pic>
      <p:sp>
        <p:nvSpPr>
          <p:cNvPr id="2" name="Rektangel 1">
            <a:extLst>
              <a:ext uri="{FF2B5EF4-FFF2-40B4-BE49-F238E27FC236}">
                <a16:creationId xmlns:a16="http://schemas.microsoft.com/office/drawing/2014/main" id="{FC18093A-EB97-8587-34BA-E1681373C3A4}"/>
              </a:ext>
            </a:extLst>
          </p:cNvPr>
          <p:cNvSpPr/>
          <p:nvPr/>
        </p:nvSpPr>
        <p:spPr>
          <a:xfrm>
            <a:off x="9240300" y="2733948"/>
            <a:ext cx="2197929" cy="29500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FA9D84"/>
                </a:solidFill>
                <a:ea typeface="+mn-lt"/>
                <a:cs typeface="+mn-lt"/>
              </a:rPr>
              <a:t>Hvilke gevinster og faglige fordele ser I ved at bruge AI? </a:t>
            </a:r>
            <a:endParaRPr lang="da-DK" b="1">
              <a:solidFill>
                <a:srgbClr val="FA9D84"/>
              </a:solidFill>
            </a:endParaRPr>
          </a:p>
          <a:p>
            <a:endParaRPr lang="da-DK" b="1">
              <a:solidFill>
                <a:srgbClr val="FA9D84"/>
              </a:solidFill>
            </a:endParaRPr>
          </a:p>
          <a:p>
            <a:r>
              <a:rPr lang="da-DK" sz="1600" b="1">
                <a:solidFill>
                  <a:srgbClr val="FA9D84"/>
                </a:solidFill>
                <a:ea typeface="+mn-lt"/>
                <a:cs typeface="+mn-lt"/>
              </a:rPr>
              <a:t>Hvordan kan AI være med til at styrke jeres </a:t>
            </a:r>
          </a:p>
          <a:p>
            <a:r>
              <a:rPr lang="da-DK" sz="1600" b="1">
                <a:solidFill>
                  <a:srgbClr val="FA9D84"/>
                </a:solidFill>
                <a:ea typeface="+mn-lt"/>
                <a:cs typeface="+mn-lt"/>
              </a:rPr>
              <a:t>relationer til borgere og pårørende? </a:t>
            </a:r>
          </a:p>
        </p:txBody>
      </p:sp>
      <p:sp>
        <p:nvSpPr>
          <p:cNvPr id="8" name="Pladsholder til indhold 2">
            <a:extLst>
              <a:ext uri="{FF2B5EF4-FFF2-40B4-BE49-F238E27FC236}">
                <a16:creationId xmlns:a16="http://schemas.microsoft.com/office/drawing/2014/main" id="{02E93832-62B5-C115-5F10-BF69B9E8387E}"/>
              </a:ext>
            </a:extLst>
          </p:cNvPr>
          <p:cNvSpPr txBox="1">
            <a:spLocks/>
          </p:cNvSpPr>
          <p:nvPr/>
        </p:nvSpPr>
        <p:spPr>
          <a:xfrm>
            <a:off x="5143027" y="5626985"/>
            <a:ext cx="2574742" cy="528560"/>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1200" b="1">
                <a:solidFill>
                  <a:srgbClr val="FA9D84"/>
                </a:solidFill>
                <a:hlinkClick r:id="rId5">
                  <a:extLst>
                    <a:ext uri="{A12FA001-AC4F-418D-AE19-62706E023703}">
                      <ahyp:hlinkClr xmlns:ahyp="http://schemas.microsoft.com/office/drawing/2018/hyperlinkcolor" val="tx"/>
                    </a:ext>
                  </a:extLst>
                </a:hlinkClick>
              </a:rPr>
              <a:t>Se introduktionsvideo om potentialer ved AI generelt</a:t>
            </a:r>
            <a:endParaRPr lang="da-DK" sz="1200" b="1">
              <a:solidFill>
                <a:srgbClr val="FA9D84"/>
              </a:solidFill>
            </a:endParaRPr>
          </a:p>
        </p:txBody>
      </p:sp>
      <p:grpSp>
        <p:nvGrpSpPr>
          <p:cNvPr id="15" name="Gruppe 14">
            <a:extLst>
              <a:ext uri="{FF2B5EF4-FFF2-40B4-BE49-F238E27FC236}">
                <a16:creationId xmlns:a16="http://schemas.microsoft.com/office/drawing/2014/main" id="{B114483A-8655-D665-78EA-06F54CC57F23}"/>
              </a:ext>
              <a:ext uri="{C183D7F6-B498-43B3-948B-1728B52AA6E4}">
                <adec:decorative xmlns:adec="http://schemas.microsoft.com/office/drawing/2017/decorative" val="1"/>
              </a:ext>
            </a:extLst>
          </p:cNvPr>
          <p:cNvGrpSpPr/>
          <p:nvPr/>
        </p:nvGrpSpPr>
        <p:grpSpPr>
          <a:xfrm>
            <a:off x="4539901" y="5626985"/>
            <a:ext cx="506130" cy="447040"/>
            <a:chOff x="8840135" y="1147967"/>
            <a:chExt cx="506130" cy="447040"/>
          </a:xfrm>
        </p:grpSpPr>
        <p:sp>
          <p:nvSpPr>
            <p:cNvPr id="10" name="Ellipse 9">
              <a:extLst>
                <a:ext uri="{FF2B5EF4-FFF2-40B4-BE49-F238E27FC236}">
                  <a16:creationId xmlns:a16="http://schemas.microsoft.com/office/drawing/2014/main" id="{9DA130EB-417D-44E8-AE5A-DEF9C2E29670}"/>
                </a:ext>
              </a:extLst>
            </p:cNvPr>
            <p:cNvSpPr/>
            <p:nvPr/>
          </p:nvSpPr>
          <p:spPr>
            <a:xfrm>
              <a:off x="8869680" y="1147967"/>
              <a:ext cx="447040" cy="447040"/>
            </a:xfrm>
            <a:prstGeom prst="ellipse">
              <a:avLst/>
            </a:prstGeom>
            <a:solidFill>
              <a:srgbClr val="FA9D8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14" name="Pladsholder til indhold 17" descr="Præsentation med medier med massiv udfyldning">
              <a:extLst>
                <a:ext uri="{FF2B5EF4-FFF2-40B4-BE49-F238E27FC236}">
                  <a16:creationId xmlns:a16="http://schemas.microsoft.com/office/drawing/2014/main" id="{9E0273BE-FECD-EB4E-D5D6-AF64F61F3130}"/>
                </a:ext>
              </a:extLst>
            </p:cNvPr>
            <p:cNvPicPr>
              <a:picLocks noChangeAspect="1"/>
            </p:cNvPicPr>
            <p:nvPr/>
          </p:nvPicPr>
          <p:blipFill>
            <a:blip r:embed="rId6">
              <a:extLst>
                <a:ext uri="{96DAC541-7B7A-43D3-8B79-37D633B846F1}">
                  <asvg:svgBlip xmlns:asvg="http://schemas.microsoft.com/office/drawing/2016/SVG/main" r:embed="rId7"/>
                </a:ext>
              </a:extLst>
            </a:blip>
            <a:srcRect l="23276" t="25734" r="25246" b="41353"/>
            <a:stretch>
              <a:fillRect/>
            </a:stretch>
          </p:blipFill>
          <p:spPr>
            <a:xfrm>
              <a:off x="8840135" y="1220992"/>
              <a:ext cx="506130" cy="300990"/>
            </a:xfrm>
            <a:prstGeom prst="rect">
              <a:avLst/>
            </a:prstGeom>
          </p:spPr>
        </p:pic>
      </p:grpSp>
    </p:spTree>
    <p:extLst>
      <p:ext uri="{BB962C8B-B14F-4D97-AF65-F5344CB8AC3E}">
        <p14:creationId xmlns:p14="http://schemas.microsoft.com/office/powerpoint/2010/main" val="4187404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B9722-366D-582D-EE76-2C1A964C4088}"/>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8D2FD713-DFEA-C5DE-FF83-78025D8C9F01}"/>
              </a:ext>
            </a:extLst>
          </p:cNvPr>
          <p:cNvSpPr>
            <a:spLocks noGrp="1"/>
          </p:cNvSpPr>
          <p:nvPr>
            <p:ph type="title" idx="4294967295"/>
          </p:nvPr>
        </p:nvSpPr>
        <p:spPr>
          <a:xfrm>
            <a:off x="444500" y="230188"/>
            <a:ext cx="9255125"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4000" b="1" i="0" u="none" strike="noStrike" kern="1200" cap="none" spc="0" normalizeH="0" baseline="0" noProof="0">
                <a:ln>
                  <a:noFill/>
                </a:ln>
                <a:solidFill>
                  <a:schemeClr val="tx1"/>
                </a:solidFill>
                <a:effectLst/>
                <a:uLnTx/>
                <a:uFillTx/>
                <a:latin typeface="Avenir Next"/>
                <a:ea typeface="+mn-ea"/>
                <a:cs typeface="+mn-cs"/>
              </a:rPr>
              <a:t>Skræddersy jeres eget materiale </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5" name="Pladsholder til indhold 1">
            <a:extLst>
              <a:ext uri="{FF2B5EF4-FFF2-40B4-BE49-F238E27FC236}">
                <a16:creationId xmlns:a16="http://schemas.microsoft.com/office/drawing/2014/main" id="{AD1034A7-618D-CFAA-7B55-0F191BCD9370}"/>
              </a:ext>
            </a:extLst>
          </p:cNvPr>
          <p:cNvSpPr txBox="1">
            <a:spLocks/>
          </p:cNvSpPr>
          <p:nvPr/>
        </p:nvSpPr>
        <p:spPr>
          <a:xfrm>
            <a:off x="470967" y="1260081"/>
            <a:ext cx="8059747" cy="152851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1400">
                <a:latin typeface="Avenir Next"/>
              </a:rPr>
              <a:t>Materialesamlingen skal ikke bruges kronologisk fra A-Z, men I udvælger og sammensætter slides – ud fra den viden, I har, og den type af dialog, I gerne vil have. </a:t>
            </a:r>
          </a:p>
          <a:p>
            <a:pPr>
              <a:lnSpc>
                <a:spcPct val="120000"/>
              </a:lnSpc>
            </a:pPr>
            <a:r>
              <a:rPr lang="da-DK" sz="1400" b="1">
                <a:latin typeface="Avenir Next"/>
              </a:rPr>
              <a:t>Eksempel på et materiale med udvalgte slides </a:t>
            </a:r>
            <a:br>
              <a:rPr lang="da-DK" sz="1400" b="1">
                <a:latin typeface="Avenir Next"/>
              </a:rPr>
            </a:br>
            <a:r>
              <a:rPr lang="da-DK" sz="1400">
                <a:latin typeface="Avenir Next"/>
              </a:rPr>
              <a:t>– til en indledende dialog på det administrative område</a:t>
            </a:r>
            <a:endParaRPr lang="da-DK"/>
          </a:p>
        </p:txBody>
      </p:sp>
      <p:sp>
        <p:nvSpPr>
          <p:cNvPr id="2" name="Afrundet rektangel 11">
            <a:extLst>
              <a:ext uri="{FF2B5EF4-FFF2-40B4-BE49-F238E27FC236}">
                <a16:creationId xmlns:a16="http://schemas.microsoft.com/office/drawing/2014/main" id="{F1741AC9-04B6-1090-B093-7ED3FD1B8EE0}"/>
              </a:ext>
            </a:extLst>
          </p:cNvPr>
          <p:cNvSpPr/>
          <p:nvPr/>
        </p:nvSpPr>
        <p:spPr>
          <a:xfrm>
            <a:off x="617864" y="2727753"/>
            <a:ext cx="2611635" cy="949271"/>
          </a:xfrm>
          <a:prstGeom prst="roundRect">
            <a:avLst/>
          </a:prstGeom>
          <a:solidFill>
            <a:srgbClr val="14B4A3">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600" b="1">
                <a:solidFill>
                  <a:schemeClr val="tx1"/>
                </a:solidFill>
              </a:rPr>
              <a:t>AI generelt</a:t>
            </a:r>
          </a:p>
          <a:p>
            <a:pPr algn="ctr"/>
            <a:r>
              <a:rPr lang="da-DK" sz="1200" b="1" i="1">
                <a:solidFill>
                  <a:schemeClr val="tx1"/>
                </a:solidFill>
              </a:rPr>
              <a:t>Slides om grundbegreberne</a:t>
            </a:r>
            <a:endParaRPr lang="da-DK" sz="1200" i="1">
              <a:solidFill>
                <a:schemeClr val="tx1"/>
              </a:solidFill>
            </a:endParaRPr>
          </a:p>
        </p:txBody>
      </p:sp>
      <p:sp>
        <p:nvSpPr>
          <p:cNvPr id="10" name="Afrundet rektangel 9">
            <a:extLst>
              <a:ext uri="{FF2B5EF4-FFF2-40B4-BE49-F238E27FC236}">
                <a16:creationId xmlns:a16="http://schemas.microsoft.com/office/drawing/2014/main" id="{B88684B6-D33E-D0AB-E32D-0A0243A7CBE9}"/>
              </a:ext>
            </a:extLst>
          </p:cNvPr>
          <p:cNvSpPr/>
          <p:nvPr/>
        </p:nvSpPr>
        <p:spPr>
          <a:xfrm>
            <a:off x="616610" y="3875171"/>
            <a:ext cx="2154265" cy="949271"/>
          </a:xfrm>
          <a:prstGeom prst="roundRect">
            <a:avLst/>
          </a:prstGeom>
          <a:solidFill>
            <a:srgbClr val="DF7C85">
              <a:alpha val="2039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600" b="1">
                <a:solidFill>
                  <a:schemeClr val="tx1"/>
                </a:solidFill>
              </a:rPr>
              <a:t>Administration</a:t>
            </a:r>
          </a:p>
          <a:p>
            <a:pPr algn="ctr"/>
            <a:r>
              <a:rPr lang="da-DK" sz="1200" b="1" i="1">
                <a:solidFill>
                  <a:schemeClr val="tx1"/>
                </a:solidFill>
              </a:rPr>
              <a:t>Alle slides om fagområdet</a:t>
            </a:r>
            <a:endParaRPr lang="da-DK" sz="1200" i="1">
              <a:solidFill>
                <a:schemeClr val="tx1"/>
              </a:solidFill>
            </a:endParaRPr>
          </a:p>
        </p:txBody>
      </p:sp>
      <p:sp>
        <p:nvSpPr>
          <p:cNvPr id="12" name="Afrundet rektangel 11">
            <a:extLst>
              <a:ext uri="{FF2B5EF4-FFF2-40B4-BE49-F238E27FC236}">
                <a16:creationId xmlns:a16="http://schemas.microsoft.com/office/drawing/2014/main" id="{822DE190-A0EE-EC9F-49C5-391BD5AF6711}"/>
              </a:ext>
            </a:extLst>
          </p:cNvPr>
          <p:cNvSpPr/>
          <p:nvPr/>
        </p:nvSpPr>
        <p:spPr>
          <a:xfrm>
            <a:off x="618210" y="5244287"/>
            <a:ext cx="2570222" cy="924423"/>
          </a:xfrm>
          <a:prstGeom prst="roundRect">
            <a:avLst/>
          </a:prstGeom>
          <a:solidFill>
            <a:srgbClr val="7030A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600" b="1">
                <a:solidFill>
                  <a:schemeClr val="tx1"/>
                </a:solidFill>
              </a:rPr>
              <a:t>Dialogværktøjer</a:t>
            </a:r>
          </a:p>
          <a:p>
            <a:pPr algn="ctr"/>
            <a:r>
              <a:rPr lang="da-DK" sz="1200" b="1" i="1">
                <a:solidFill>
                  <a:schemeClr val="tx1"/>
                </a:solidFill>
              </a:rPr>
              <a:t>Tre værktøjer, fx nr. 1,3 og 6</a:t>
            </a:r>
            <a:endParaRPr lang="da-DK" sz="1200" i="1">
              <a:solidFill>
                <a:schemeClr val="tx1"/>
              </a:solidFill>
            </a:endParaRPr>
          </a:p>
        </p:txBody>
      </p:sp>
      <p:pic>
        <p:nvPicPr>
          <p:cNvPr id="25" name="Billede 24">
            <a:extLst>
              <a:ext uri="{FF2B5EF4-FFF2-40B4-BE49-F238E27FC236}">
                <a16:creationId xmlns:a16="http://schemas.microsoft.com/office/drawing/2014/main" id="{68EC542C-4110-C245-F78E-064D2C1434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44679" y="2727751"/>
            <a:ext cx="1605566" cy="905900"/>
          </a:xfrm>
          <a:prstGeom prst="rect">
            <a:avLst/>
          </a:prstGeom>
        </p:spPr>
      </p:pic>
      <p:pic>
        <p:nvPicPr>
          <p:cNvPr id="22" name="Billede 21">
            <a:extLst>
              <a:ext uri="{FF2B5EF4-FFF2-40B4-BE49-F238E27FC236}">
                <a16:creationId xmlns:a16="http://schemas.microsoft.com/office/drawing/2014/main" id="{5DFF5169-6F2C-6121-0AFD-57A71CD4A83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22665" y="2727751"/>
            <a:ext cx="1617643" cy="910116"/>
          </a:xfrm>
          <a:prstGeom prst="rect">
            <a:avLst/>
          </a:prstGeom>
        </p:spPr>
      </p:pic>
      <p:pic>
        <p:nvPicPr>
          <p:cNvPr id="20" name="Billede 19">
            <a:extLst>
              <a:ext uri="{FF2B5EF4-FFF2-40B4-BE49-F238E27FC236}">
                <a16:creationId xmlns:a16="http://schemas.microsoft.com/office/drawing/2014/main" id="{EEACFCB4-E5D5-0628-D661-411466688FB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00892" y="2727751"/>
            <a:ext cx="1617643" cy="910116"/>
          </a:xfrm>
          <a:prstGeom prst="rect">
            <a:avLst/>
          </a:prstGeom>
        </p:spPr>
      </p:pic>
      <p:pic>
        <p:nvPicPr>
          <p:cNvPr id="9" name="Billede 8">
            <a:extLst>
              <a:ext uri="{FF2B5EF4-FFF2-40B4-BE49-F238E27FC236}">
                <a16:creationId xmlns:a16="http://schemas.microsoft.com/office/drawing/2014/main" id="{03233981-0F27-7AA6-C52F-AFA1A38B76B7}"/>
              </a:ext>
              <a:ext uri="{C183D7F6-B498-43B3-948B-1728B52AA6E4}">
                <adec:decorative xmlns:adec="http://schemas.microsoft.com/office/drawing/2017/decorative" val="1"/>
              </a:ext>
            </a:extLst>
          </p:cNvPr>
          <p:cNvPicPr>
            <a:picLocks noChangeAspect="1"/>
          </p:cNvPicPr>
          <p:nvPr/>
        </p:nvPicPr>
        <p:blipFill>
          <a:blip r:embed="rId6"/>
          <a:srcRect l="-1" r="-1"/>
          <a:stretch>
            <a:fillRect/>
          </a:stretch>
        </p:blipFill>
        <p:spPr>
          <a:xfrm>
            <a:off x="3489906" y="2727751"/>
            <a:ext cx="1616452" cy="910116"/>
          </a:xfrm>
          <a:prstGeom prst="rect">
            <a:avLst/>
          </a:prstGeom>
          <a:effectLst/>
        </p:spPr>
      </p:pic>
      <p:sp>
        <p:nvSpPr>
          <p:cNvPr id="36" name="Tekstfelt 35">
            <a:extLst>
              <a:ext uri="{FF2B5EF4-FFF2-40B4-BE49-F238E27FC236}">
                <a16:creationId xmlns:a16="http://schemas.microsoft.com/office/drawing/2014/main" id="{60B4C00C-FA73-2B7C-AAFA-A35E538A5937}"/>
              </a:ext>
              <a:ext uri="{C183D7F6-B498-43B3-948B-1728B52AA6E4}">
                <adec:decorative xmlns:adec="http://schemas.microsoft.com/office/drawing/2017/decorative" val="1"/>
              </a:ext>
            </a:extLst>
          </p:cNvPr>
          <p:cNvSpPr txBox="1"/>
          <p:nvPr/>
        </p:nvSpPr>
        <p:spPr>
          <a:xfrm>
            <a:off x="8023153" y="3818346"/>
            <a:ext cx="12082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4800">
                <a:solidFill>
                  <a:srgbClr val="F9E5E6"/>
                </a:solidFill>
              </a:rPr>
              <a:t>...</a:t>
            </a:r>
          </a:p>
        </p:txBody>
      </p:sp>
      <p:pic>
        <p:nvPicPr>
          <p:cNvPr id="33" name="Billede 32">
            <a:extLst>
              <a:ext uri="{FF2B5EF4-FFF2-40B4-BE49-F238E27FC236}">
                <a16:creationId xmlns:a16="http://schemas.microsoft.com/office/drawing/2014/main" id="{566A4FDE-0A27-440F-9A5D-357DB8FCDE2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419972" y="5244287"/>
            <a:ext cx="1644424" cy="924423"/>
          </a:xfrm>
          <a:prstGeom prst="rect">
            <a:avLst/>
          </a:prstGeom>
          <a:ln>
            <a:solidFill>
              <a:srgbClr val="7030A0"/>
            </a:solidFill>
          </a:ln>
        </p:spPr>
      </p:pic>
      <p:pic>
        <p:nvPicPr>
          <p:cNvPr id="35" name="Billede 34">
            <a:extLst>
              <a:ext uri="{FF2B5EF4-FFF2-40B4-BE49-F238E27FC236}">
                <a16:creationId xmlns:a16="http://schemas.microsoft.com/office/drawing/2014/main" id="{BACB82FB-7C9D-6CFF-B924-1500A746A41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295937" y="5214999"/>
            <a:ext cx="1695942" cy="953617"/>
          </a:xfrm>
          <a:prstGeom prst="rect">
            <a:avLst/>
          </a:prstGeom>
          <a:ln>
            <a:solidFill>
              <a:srgbClr val="7030A0"/>
            </a:solidFill>
          </a:ln>
        </p:spPr>
      </p:pic>
      <p:pic>
        <p:nvPicPr>
          <p:cNvPr id="42" name="Billede 41">
            <a:extLst>
              <a:ext uri="{FF2B5EF4-FFF2-40B4-BE49-F238E27FC236}">
                <a16:creationId xmlns:a16="http://schemas.microsoft.com/office/drawing/2014/main" id="{88386741-7E29-1316-CB19-63010641FBD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7176117" y="5214999"/>
            <a:ext cx="1694071" cy="953616"/>
          </a:xfrm>
          <a:prstGeom prst="rect">
            <a:avLst/>
          </a:prstGeom>
          <a:ln>
            <a:solidFill>
              <a:srgbClr val="14B4A3"/>
            </a:solidFill>
          </a:ln>
        </p:spPr>
      </p:pic>
      <p:pic>
        <p:nvPicPr>
          <p:cNvPr id="6" name="Billede 5">
            <a:extLst>
              <a:ext uri="{FF2B5EF4-FFF2-40B4-BE49-F238E27FC236}">
                <a16:creationId xmlns:a16="http://schemas.microsoft.com/office/drawing/2014/main" id="{F57E95C5-8236-F185-9A0E-A6D55FDB9BFE}"/>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3042254" y="3861562"/>
            <a:ext cx="1627011" cy="914825"/>
          </a:xfrm>
          <a:prstGeom prst="rect">
            <a:avLst/>
          </a:prstGeom>
        </p:spPr>
      </p:pic>
      <p:pic>
        <p:nvPicPr>
          <p:cNvPr id="11" name="Billede 10">
            <a:extLst>
              <a:ext uri="{FF2B5EF4-FFF2-40B4-BE49-F238E27FC236}">
                <a16:creationId xmlns:a16="http://schemas.microsoft.com/office/drawing/2014/main" id="{2A7131A5-0411-F02A-26B7-A8218E737581}"/>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4725195" y="3860786"/>
            <a:ext cx="1639400" cy="922038"/>
          </a:xfrm>
          <a:prstGeom prst="rect">
            <a:avLst/>
          </a:prstGeom>
        </p:spPr>
      </p:pic>
      <p:pic>
        <p:nvPicPr>
          <p:cNvPr id="15" name="Billede 14">
            <a:extLst>
              <a:ext uri="{FF2B5EF4-FFF2-40B4-BE49-F238E27FC236}">
                <a16:creationId xmlns:a16="http://schemas.microsoft.com/office/drawing/2014/main" id="{DB82A40F-6BB0-0B16-ECF5-D45338CB854D}"/>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6420525" y="3860787"/>
            <a:ext cx="1639400" cy="924026"/>
          </a:xfrm>
          <a:prstGeom prst="rect">
            <a:avLst/>
          </a:prstGeom>
        </p:spPr>
      </p:pic>
      <p:pic>
        <p:nvPicPr>
          <p:cNvPr id="18" name="Billede 17">
            <a:extLst>
              <a:ext uri="{FF2B5EF4-FFF2-40B4-BE49-F238E27FC236}">
                <a16:creationId xmlns:a16="http://schemas.microsoft.com/office/drawing/2014/main" id="{92CA93E9-8324-734D-BC27-46E0A8F55995}"/>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8644679" y="3860787"/>
            <a:ext cx="1639534" cy="922038"/>
          </a:xfrm>
          <a:prstGeom prst="rect">
            <a:avLst/>
          </a:prstGeom>
        </p:spPr>
      </p:pic>
    </p:spTree>
    <p:extLst>
      <p:ext uri="{BB962C8B-B14F-4D97-AF65-F5344CB8AC3E}">
        <p14:creationId xmlns:p14="http://schemas.microsoft.com/office/powerpoint/2010/main" val="25772242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CEDE8"/>
        </a:solidFill>
        <a:effectLst/>
      </p:bgPr>
    </p:bg>
    <p:spTree>
      <p:nvGrpSpPr>
        <p:cNvPr id="1" name="">
          <a:extLst>
            <a:ext uri="{FF2B5EF4-FFF2-40B4-BE49-F238E27FC236}">
              <a16:creationId xmlns:a16="http://schemas.microsoft.com/office/drawing/2014/main" id="{94D4BB56-C009-FF6D-F340-B59BE0710620}"/>
            </a:ext>
          </a:extLst>
        </p:cNvPr>
        <p:cNvGrpSpPr/>
        <p:nvPr/>
      </p:nvGrpSpPr>
      <p:grpSpPr>
        <a:xfrm>
          <a:off x="0" y="0"/>
          <a:ext cx="0" cy="0"/>
          <a:chOff x="0" y="0"/>
          <a:chExt cx="0" cy="0"/>
        </a:xfrm>
      </p:grpSpPr>
      <p:sp>
        <p:nvSpPr>
          <p:cNvPr id="29" name="Rektangel 28">
            <a:extLst>
              <a:ext uri="{FF2B5EF4-FFF2-40B4-BE49-F238E27FC236}">
                <a16:creationId xmlns:a16="http://schemas.microsoft.com/office/drawing/2014/main" id="{15D01487-A6B5-ACCA-DA19-524731465B40}"/>
              </a:ext>
              <a:ext uri="{C183D7F6-B498-43B3-948B-1728B52AA6E4}">
                <adec:decorative xmlns:adec="http://schemas.microsoft.com/office/drawing/2017/decorative" val="1"/>
              </a:ext>
            </a:extLst>
          </p:cNvPr>
          <p:cNvSpPr/>
          <p:nvPr/>
        </p:nvSpPr>
        <p:spPr>
          <a:xfrm>
            <a:off x="8854752" y="1810757"/>
            <a:ext cx="2883672" cy="4080508"/>
          </a:xfrm>
          <a:prstGeom prst="rect">
            <a:avLst/>
          </a:prstGeom>
          <a:solidFill>
            <a:srgbClr val="FA9D8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pPr marL="285750" indent="-285750">
              <a:buFont typeface="Arial" panose="020B0604020202020204" pitchFamily="34" charset="0"/>
              <a:buChar char="•"/>
            </a:pPr>
            <a:endParaRPr lang="da-DK" sz="1600">
              <a:solidFill>
                <a:schemeClr val="tx1"/>
              </a:solidFill>
            </a:endParaRPr>
          </a:p>
          <a:p>
            <a:pPr marL="285750" indent="-285750">
              <a:buFont typeface="Arial" panose="020B0604020202020204" pitchFamily="34" charset="0"/>
              <a:buChar char="•"/>
            </a:pPr>
            <a:endParaRPr lang="da-DK" sz="1600">
              <a:solidFill>
                <a:schemeClr val="tx1"/>
              </a:solidFill>
            </a:endParaRPr>
          </a:p>
          <a:p>
            <a:pPr marL="342900" indent="-342900">
              <a:buFont typeface="Arial" panose="020B0604020202020204" pitchFamily="34" charset="0"/>
              <a:buChar char="•"/>
            </a:pPr>
            <a:endParaRPr lang="da-DK" sz="1600">
              <a:solidFill>
                <a:schemeClr val="tx1"/>
              </a:solidFill>
            </a:endParaRPr>
          </a:p>
        </p:txBody>
      </p:sp>
      <p:sp>
        <p:nvSpPr>
          <p:cNvPr id="6" name="Rektangel 5">
            <a:extLst>
              <a:ext uri="{FF2B5EF4-FFF2-40B4-BE49-F238E27FC236}">
                <a16:creationId xmlns:a16="http://schemas.microsoft.com/office/drawing/2014/main" id="{8CB50ABE-BB6C-3B16-04C6-7E974C0C3E12}"/>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FA9D84"/>
                </a:solidFill>
              </a:rPr>
              <a:t>Ældrepleje</a:t>
            </a:r>
            <a:endParaRPr lang="da-DK">
              <a:solidFill>
                <a:srgbClr val="FA9D84"/>
              </a:solidFill>
            </a:endParaRPr>
          </a:p>
        </p:txBody>
      </p:sp>
      <p:sp>
        <p:nvSpPr>
          <p:cNvPr id="3" name="Rektangel 2">
            <a:extLst>
              <a:ext uri="{FF2B5EF4-FFF2-40B4-BE49-F238E27FC236}">
                <a16:creationId xmlns:a16="http://schemas.microsoft.com/office/drawing/2014/main" id="{C0DF9E3F-D660-C29C-EE7E-FA2807B28944}"/>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2" name="Rektangel 11">
            <a:extLst>
              <a:ext uri="{FF2B5EF4-FFF2-40B4-BE49-F238E27FC236}">
                <a16:creationId xmlns:a16="http://schemas.microsoft.com/office/drawing/2014/main" id="{277004CB-063E-9C87-C8E0-8D5FACAFD53A}"/>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3" name="Rektangel 12">
            <a:extLst>
              <a:ext uri="{FF2B5EF4-FFF2-40B4-BE49-F238E27FC236}">
                <a16:creationId xmlns:a16="http://schemas.microsoft.com/office/drawing/2014/main" id="{D544DABD-A6CE-2AA8-046F-1D7A9D2567F3}"/>
              </a:ext>
            </a:extLst>
          </p:cNvPr>
          <p:cNvSpPr>
            <a:spLocks noChangeAspect="1"/>
          </p:cNvSpPr>
          <p:nvPr/>
        </p:nvSpPr>
        <p:spPr>
          <a:xfrm>
            <a:off x="6604590" y="-2"/>
            <a:ext cx="1872000" cy="462954"/>
          </a:xfrm>
          <a:prstGeom prst="rect">
            <a:avLst/>
          </a:prstGeom>
          <a:solidFill>
            <a:srgbClr val="FA9D8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Udfordringer</a:t>
            </a:r>
          </a:p>
        </p:txBody>
      </p:sp>
      <p:sp>
        <p:nvSpPr>
          <p:cNvPr id="22" name="Rektangel 21">
            <a:extLst>
              <a:ext uri="{FF2B5EF4-FFF2-40B4-BE49-F238E27FC236}">
                <a16:creationId xmlns:a16="http://schemas.microsoft.com/office/drawing/2014/main" id="{957EDD48-207F-4CE9-5F47-81E810C8CA0E}"/>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4" name="Rektangel 23">
            <a:extLst>
              <a:ext uri="{FF2B5EF4-FFF2-40B4-BE49-F238E27FC236}">
                <a16:creationId xmlns:a16="http://schemas.microsoft.com/office/drawing/2014/main" id="{EB6B269F-A21D-50F9-E3E0-9B66DE6482EB}"/>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11" name="Pladsholder til indhold 2">
            <a:extLst>
              <a:ext uri="{FF2B5EF4-FFF2-40B4-BE49-F238E27FC236}">
                <a16:creationId xmlns:a16="http://schemas.microsoft.com/office/drawing/2014/main" id="{C1706560-7B10-9515-EFE4-EF5457E5424A}"/>
              </a:ext>
            </a:extLst>
          </p:cNvPr>
          <p:cNvSpPr txBox="1">
            <a:spLocks noGrp="1"/>
          </p:cNvSpPr>
          <p:nvPr>
            <p:ph type="title" idx="4294967295"/>
          </p:nvPr>
        </p:nvSpPr>
        <p:spPr>
          <a:xfrm>
            <a:off x="441813" y="515138"/>
            <a:ext cx="1001005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Særlige risici ved AI i ældreplejen</a:t>
            </a:r>
            <a:endParaRPr kumimoji="0" lang="da-DK" sz="28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8" name="Pladsholder til indhold 1">
            <a:extLst>
              <a:ext uri="{FF2B5EF4-FFF2-40B4-BE49-F238E27FC236}">
                <a16:creationId xmlns:a16="http://schemas.microsoft.com/office/drawing/2014/main" id="{C5B1E663-C2A0-CD2E-7B43-FF8301190E60}"/>
              </a:ext>
            </a:extLst>
          </p:cNvPr>
          <p:cNvSpPr>
            <a:spLocks noGrp="1"/>
          </p:cNvSpPr>
          <p:nvPr>
            <p:ph sz="half" idx="1"/>
          </p:nvPr>
        </p:nvSpPr>
        <p:spPr>
          <a:xfrm>
            <a:off x="446447" y="1528396"/>
            <a:ext cx="3839623" cy="3843233"/>
          </a:xfrm>
        </p:spPr>
        <p:txBody>
          <a:bodyPr vert="horz" lIns="91440" tIns="45720" rIns="91440" bIns="45720" rtlCol="0" anchor="t">
            <a:noAutofit/>
          </a:bodyPr>
          <a:lstStyle/>
          <a:p>
            <a:pPr>
              <a:lnSpc>
                <a:spcPct val="100000"/>
              </a:lnSpc>
            </a:pPr>
            <a:r>
              <a:rPr lang="da-DK" sz="1800" b="1">
                <a:solidFill>
                  <a:srgbClr val="FA9D84"/>
                </a:solidFill>
                <a:latin typeface="Avenir Next"/>
              </a:rPr>
              <a:t>Svækket faglighed </a:t>
            </a:r>
            <a:endParaRPr lang="da-DK">
              <a:solidFill>
                <a:srgbClr val="FA9D84"/>
              </a:solidFill>
            </a:endParaRPr>
          </a:p>
          <a:p>
            <a:pPr marL="285750" indent="-285750">
              <a:lnSpc>
                <a:spcPct val="100000"/>
              </a:lnSpc>
              <a:buFont typeface="Arial,Sans-Serif"/>
              <a:buChar char="•"/>
            </a:pPr>
            <a:r>
              <a:rPr lang="da-DK" sz="1600">
                <a:solidFill>
                  <a:srgbClr val="000000"/>
                </a:solidFill>
                <a:latin typeface="Avenir Next"/>
              </a:rPr>
              <a:t>Risiko for nedprioritering af empatiske kompetencer og menneskelige skøn i mødet med borgeren.</a:t>
            </a:r>
          </a:p>
          <a:p>
            <a:pPr marL="285750" indent="-285750">
              <a:lnSpc>
                <a:spcPct val="100000"/>
              </a:lnSpc>
              <a:buFont typeface="Arial,Sans-Serif"/>
              <a:buChar char="•"/>
            </a:pPr>
            <a:r>
              <a:rPr lang="da-DK" sz="1600">
                <a:solidFill>
                  <a:srgbClr val="000000"/>
                </a:solidFill>
                <a:latin typeface="Avenir Next"/>
              </a:rPr>
              <a:t>Risiko for, at AI fortrænger den indbyrdes faglige læring og refleksion mellem kolleger. </a:t>
            </a:r>
            <a:endParaRPr lang="da-DK" sz="1600">
              <a:latin typeface="Avenir Next"/>
            </a:endParaRPr>
          </a:p>
          <a:p>
            <a:pPr marL="285750" indent="-285750">
              <a:lnSpc>
                <a:spcPct val="100000"/>
              </a:lnSpc>
              <a:buFont typeface="Arial,Sans-Serif"/>
              <a:buChar char="•"/>
            </a:pPr>
            <a:r>
              <a:rPr lang="da-DK" sz="1600">
                <a:solidFill>
                  <a:srgbClr val="000000"/>
                </a:solidFill>
                <a:latin typeface="Avenir Next"/>
              </a:rPr>
              <a:t>Risiko for, at der opstår et A- og et B-hold, når det gælder brugen af AI. </a:t>
            </a:r>
          </a:p>
          <a:p>
            <a:pPr marL="285750" indent="-285750">
              <a:lnSpc>
                <a:spcPct val="100000"/>
              </a:lnSpc>
              <a:buFont typeface="Arial,Sans-Serif"/>
              <a:buChar char="•"/>
            </a:pPr>
            <a:r>
              <a:rPr lang="da-DK" sz="1600">
                <a:solidFill>
                  <a:srgbClr val="000000"/>
                </a:solidFill>
                <a:latin typeface="Avenir Next"/>
              </a:rPr>
              <a:t>Risiko for at miste autonomi, hvis AI overtager en del af planlægningen. </a:t>
            </a:r>
            <a:endParaRPr lang="da-DK" sz="1600">
              <a:solidFill>
                <a:srgbClr val="F79F5C"/>
              </a:solidFill>
              <a:latin typeface="Avenir Next"/>
            </a:endParaRPr>
          </a:p>
          <a:p>
            <a:pPr marL="285750" indent="-285750">
              <a:lnSpc>
                <a:spcPct val="100000"/>
              </a:lnSpc>
              <a:buFont typeface="Arial"/>
              <a:buChar char="•"/>
            </a:pPr>
            <a:endParaRPr lang="da-DK" sz="1400">
              <a:latin typeface="Avenir Next"/>
            </a:endParaRPr>
          </a:p>
          <a:p>
            <a:pPr marL="285750" indent="-285750">
              <a:lnSpc>
                <a:spcPct val="100000"/>
              </a:lnSpc>
              <a:spcBef>
                <a:spcPts val="0"/>
              </a:spcBef>
              <a:buFont typeface="Arial,Sans-Serif"/>
              <a:buChar char="•"/>
            </a:pPr>
            <a:endParaRPr lang="da-DK" sz="1400">
              <a:latin typeface="Avenir Next"/>
            </a:endParaRPr>
          </a:p>
          <a:p>
            <a:pPr marL="285750" indent="-285750">
              <a:lnSpc>
                <a:spcPct val="100000"/>
              </a:lnSpc>
              <a:spcBef>
                <a:spcPts val="0"/>
              </a:spcBef>
              <a:buFont typeface="Arial,Sans-Serif"/>
              <a:buChar char="•"/>
            </a:pPr>
            <a:endParaRPr lang="da-DK" sz="1400">
              <a:latin typeface="Avenir Next"/>
            </a:endParaRPr>
          </a:p>
          <a:p>
            <a:pPr>
              <a:lnSpc>
                <a:spcPct val="100000"/>
              </a:lnSpc>
              <a:spcBef>
                <a:spcPts val="0"/>
              </a:spcBef>
            </a:pPr>
            <a:endParaRPr lang="da-DK" sz="1400">
              <a:latin typeface="Avenir Next"/>
            </a:endParaRPr>
          </a:p>
          <a:p>
            <a:pPr>
              <a:lnSpc>
                <a:spcPct val="100000"/>
              </a:lnSpc>
              <a:spcBef>
                <a:spcPts val="0"/>
              </a:spcBef>
            </a:pPr>
            <a:endParaRPr lang="da-DK" sz="1400">
              <a:latin typeface="Avenir Next"/>
            </a:endParaRPr>
          </a:p>
        </p:txBody>
      </p:sp>
      <p:sp>
        <p:nvSpPr>
          <p:cNvPr id="7" name="Pladsholder til indhold 1">
            <a:extLst>
              <a:ext uri="{FF2B5EF4-FFF2-40B4-BE49-F238E27FC236}">
                <a16:creationId xmlns:a16="http://schemas.microsoft.com/office/drawing/2014/main" id="{55A64E67-447B-B181-1BF8-EA29026E176C}"/>
              </a:ext>
            </a:extLst>
          </p:cNvPr>
          <p:cNvSpPr txBox="1">
            <a:spLocks/>
          </p:cNvSpPr>
          <p:nvPr/>
        </p:nvSpPr>
        <p:spPr>
          <a:xfrm>
            <a:off x="4493887" y="1528396"/>
            <a:ext cx="3839623" cy="435675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800" b="1">
                <a:solidFill>
                  <a:srgbClr val="FA9D84"/>
                </a:solidFill>
                <a:latin typeface="Avenir Next"/>
              </a:rPr>
              <a:t>Risiko for fejl</a:t>
            </a:r>
            <a:endParaRPr lang="da-DK" sz="1800">
              <a:solidFill>
                <a:srgbClr val="FA9D84"/>
              </a:solidFill>
              <a:latin typeface="Avenir Next"/>
            </a:endParaRPr>
          </a:p>
          <a:p>
            <a:pPr marL="285750" indent="-285750">
              <a:lnSpc>
                <a:spcPct val="100000"/>
              </a:lnSpc>
              <a:buFont typeface="Arial,Sans-Serif"/>
              <a:buChar char="•"/>
            </a:pPr>
            <a:r>
              <a:rPr lang="da-DK" sz="1600">
                <a:latin typeface="Avenir Next"/>
              </a:rPr>
              <a:t>Falsk tryghed hos både borgere, pårørende og medarbejdere, hvis kvaliteten af AI-understøttelsen ikke er god nok. </a:t>
            </a:r>
          </a:p>
          <a:p>
            <a:pPr marL="285750" indent="-285750">
              <a:lnSpc>
                <a:spcPct val="100000"/>
              </a:lnSpc>
              <a:buFont typeface="Arial,Sans-Serif"/>
              <a:buChar char="•"/>
            </a:pPr>
            <a:r>
              <a:rPr lang="da-DK" sz="1600">
                <a:latin typeface="Avenir Next"/>
              </a:rPr>
              <a:t>Risiko for, at der opstår fejl, som medarbejderne ikke opdager. </a:t>
            </a:r>
          </a:p>
          <a:p>
            <a:pPr marL="285750" indent="-285750">
              <a:lnSpc>
                <a:spcPct val="100000"/>
              </a:lnSpc>
              <a:buFont typeface="Arial,Sans-Serif"/>
              <a:buChar char="•"/>
            </a:pPr>
            <a:r>
              <a:rPr lang="da-DK" sz="1600">
                <a:latin typeface="Avenir Next"/>
              </a:rPr>
              <a:t>Risiko for, at medarbejdere ikke kan gennemskue det output, AI-løsningerne leverer.</a:t>
            </a:r>
          </a:p>
          <a:p>
            <a:pPr marL="285750" indent="-285750">
              <a:lnSpc>
                <a:spcPct val="100000"/>
              </a:lnSpc>
              <a:buFont typeface="Arial"/>
              <a:buChar char="•"/>
            </a:pPr>
            <a:endParaRPr lang="da-DK" sz="1400">
              <a:latin typeface="Avenir Next"/>
            </a:endParaRPr>
          </a:p>
          <a:p>
            <a:pPr marL="285750" indent="-285750">
              <a:lnSpc>
                <a:spcPct val="100000"/>
              </a:lnSpc>
              <a:buFont typeface="Arial"/>
              <a:buChar char="•"/>
            </a:pPr>
            <a:endParaRPr lang="da-DK" sz="1400">
              <a:latin typeface="Avenir Next"/>
            </a:endParaRPr>
          </a:p>
          <a:p>
            <a:pPr marL="285750" indent="-285750">
              <a:lnSpc>
                <a:spcPct val="100000"/>
              </a:lnSpc>
              <a:buFont typeface="Arial"/>
              <a:buChar char="•"/>
            </a:pPr>
            <a:endParaRPr lang="da-DK" sz="1400">
              <a:latin typeface="Avenir Next"/>
            </a:endParaRPr>
          </a:p>
          <a:p>
            <a:pPr marL="285750" indent="-285750">
              <a:lnSpc>
                <a:spcPct val="100000"/>
              </a:lnSpc>
              <a:spcBef>
                <a:spcPts val="0"/>
              </a:spcBef>
              <a:buFont typeface="Arial,Sans-Serif"/>
              <a:buChar char="•"/>
            </a:pPr>
            <a:endParaRPr lang="da-DK" sz="1400">
              <a:latin typeface="Avenir Next"/>
            </a:endParaRPr>
          </a:p>
          <a:p>
            <a:pPr marL="285750" indent="-285750">
              <a:lnSpc>
                <a:spcPct val="100000"/>
              </a:lnSpc>
              <a:spcBef>
                <a:spcPts val="0"/>
              </a:spcBef>
              <a:buFont typeface="Arial,Sans-Serif"/>
              <a:buChar char="•"/>
            </a:pPr>
            <a:endParaRPr lang="da-DK" sz="1400">
              <a:latin typeface="Avenir Next"/>
            </a:endParaRPr>
          </a:p>
          <a:p>
            <a:pPr>
              <a:lnSpc>
                <a:spcPct val="100000"/>
              </a:lnSpc>
              <a:spcBef>
                <a:spcPts val="0"/>
              </a:spcBef>
            </a:pPr>
            <a:endParaRPr lang="da-DK" sz="1400">
              <a:latin typeface="Avenir Next"/>
            </a:endParaRPr>
          </a:p>
          <a:p>
            <a:pPr>
              <a:lnSpc>
                <a:spcPct val="100000"/>
              </a:lnSpc>
              <a:spcBef>
                <a:spcPts val="0"/>
              </a:spcBef>
            </a:pPr>
            <a:endParaRPr lang="da-DK" sz="1400">
              <a:latin typeface="Avenir Next"/>
            </a:endParaRPr>
          </a:p>
        </p:txBody>
      </p:sp>
      <p:sp>
        <p:nvSpPr>
          <p:cNvPr id="2" name="Rektangel 1">
            <a:extLst>
              <a:ext uri="{FF2B5EF4-FFF2-40B4-BE49-F238E27FC236}">
                <a16:creationId xmlns:a16="http://schemas.microsoft.com/office/drawing/2014/main" id="{E7B9577D-996D-F672-4732-299F934F1424}"/>
              </a:ext>
            </a:extLst>
          </p:cNvPr>
          <p:cNvSpPr/>
          <p:nvPr/>
        </p:nvSpPr>
        <p:spPr>
          <a:xfrm>
            <a:off x="9240300" y="2733947"/>
            <a:ext cx="2197929" cy="26376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FA9D84"/>
                </a:solidFill>
              </a:rPr>
              <a:t>Hvilke udfordringer ser I ved at bruge AI?</a:t>
            </a:r>
          </a:p>
          <a:p>
            <a:endParaRPr lang="da-DK" sz="1600" b="1">
              <a:solidFill>
                <a:srgbClr val="FA9D84"/>
              </a:solidFill>
            </a:endParaRPr>
          </a:p>
          <a:p>
            <a:r>
              <a:rPr lang="da-DK" sz="1600" b="1">
                <a:solidFill>
                  <a:srgbClr val="FA9D84"/>
                </a:solidFill>
              </a:rPr>
              <a:t>Hvordan kan AI risikere at svække medarbejdernes relationer til borgere og pårørende?</a:t>
            </a:r>
          </a:p>
        </p:txBody>
      </p:sp>
      <p:sp>
        <p:nvSpPr>
          <p:cNvPr id="9" name="Pladsholder til indhold 2">
            <a:extLst>
              <a:ext uri="{FF2B5EF4-FFF2-40B4-BE49-F238E27FC236}">
                <a16:creationId xmlns:a16="http://schemas.microsoft.com/office/drawing/2014/main" id="{2D4F0D17-E19E-FE97-DA15-DAAD79E83957}"/>
              </a:ext>
            </a:extLst>
          </p:cNvPr>
          <p:cNvSpPr txBox="1">
            <a:spLocks/>
          </p:cNvSpPr>
          <p:nvPr/>
        </p:nvSpPr>
        <p:spPr>
          <a:xfrm>
            <a:off x="1209049" y="6136468"/>
            <a:ext cx="2574742" cy="914158"/>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b="1">
                <a:solidFill>
                  <a:srgbClr val="FA9D84"/>
                </a:solidFill>
                <a:hlinkClick r:id="rId3">
                  <a:extLst>
                    <a:ext uri="{A12FA001-AC4F-418D-AE19-62706E023703}">
                      <ahyp:hlinkClr xmlns:ahyp="http://schemas.microsoft.com/office/drawing/2018/hyperlinkcolor" val="tx"/>
                    </a:ext>
                  </a:extLst>
                </a:hlinkClick>
              </a:rPr>
              <a:t>Se introduktionsvideo om udfordringer ved AI generelt</a:t>
            </a:r>
            <a:endParaRPr lang="da-DK" b="1">
              <a:solidFill>
                <a:srgbClr val="FA9D84"/>
              </a:solidFill>
            </a:endParaRPr>
          </a:p>
        </p:txBody>
      </p:sp>
      <p:grpSp>
        <p:nvGrpSpPr>
          <p:cNvPr id="16" name="Gruppe 15">
            <a:extLst>
              <a:ext uri="{FF2B5EF4-FFF2-40B4-BE49-F238E27FC236}">
                <a16:creationId xmlns:a16="http://schemas.microsoft.com/office/drawing/2014/main" id="{A6D959C1-D3F6-E3F2-DFA7-79B2008481BB}"/>
              </a:ext>
              <a:ext uri="{C183D7F6-B498-43B3-948B-1728B52AA6E4}">
                <adec:decorative xmlns:adec="http://schemas.microsoft.com/office/drawing/2017/decorative" val="1"/>
              </a:ext>
            </a:extLst>
          </p:cNvPr>
          <p:cNvGrpSpPr/>
          <p:nvPr/>
        </p:nvGrpSpPr>
        <p:grpSpPr>
          <a:xfrm>
            <a:off x="557373" y="6115163"/>
            <a:ext cx="506130" cy="447040"/>
            <a:chOff x="8840135" y="1147967"/>
            <a:chExt cx="506130" cy="447040"/>
          </a:xfrm>
        </p:grpSpPr>
        <p:sp>
          <p:nvSpPr>
            <p:cNvPr id="14" name="Ellipse 13">
              <a:extLst>
                <a:ext uri="{FF2B5EF4-FFF2-40B4-BE49-F238E27FC236}">
                  <a16:creationId xmlns:a16="http://schemas.microsoft.com/office/drawing/2014/main" id="{ABB6AD7E-8F2C-FA64-14F1-D44F104F5371}"/>
                </a:ext>
              </a:extLst>
            </p:cNvPr>
            <p:cNvSpPr/>
            <p:nvPr/>
          </p:nvSpPr>
          <p:spPr>
            <a:xfrm>
              <a:off x="8869680" y="1147967"/>
              <a:ext cx="447040" cy="447040"/>
            </a:xfrm>
            <a:prstGeom prst="ellipse">
              <a:avLst/>
            </a:prstGeom>
            <a:solidFill>
              <a:srgbClr val="FA9D8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15" name="Pladsholder til indhold 17" descr="Præsentation med medier med massiv udfyldning">
              <a:extLst>
                <a:ext uri="{FF2B5EF4-FFF2-40B4-BE49-F238E27FC236}">
                  <a16:creationId xmlns:a16="http://schemas.microsoft.com/office/drawing/2014/main" id="{85BEA0D5-F2D4-5AF4-C15A-3ECAE473F576}"/>
                </a:ext>
              </a:extLst>
            </p:cNvPr>
            <p:cNvPicPr>
              <a:picLocks noChangeAspect="1"/>
            </p:cNvPicPr>
            <p:nvPr/>
          </p:nvPicPr>
          <p:blipFill>
            <a:blip r:embed="rId4">
              <a:extLst>
                <a:ext uri="{96DAC541-7B7A-43D3-8B79-37D633B846F1}">
                  <asvg:svgBlip xmlns:asvg="http://schemas.microsoft.com/office/drawing/2016/SVG/main" r:embed="rId5"/>
                </a:ext>
              </a:extLst>
            </a:blip>
            <a:srcRect l="23276" t="25734" r="25246" b="41353"/>
            <a:stretch>
              <a:fillRect/>
            </a:stretch>
          </p:blipFill>
          <p:spPr>
            <a:xfrm>
              <a:off x="8840135" y="1220992"/>
              <a:ext cx="506130" cy="300990"/>
            </a:xfrm>
            <a:prstGeom prst="rect">
              <a:avLst/>
            </a:prstGeom>
          </p:spPr>
        </p:pic>
      </p:grpSp>
      <p:pic>
        <p:nvPicPr>
          <p:cNvPr id="30" name="Grafik 29">
            <a:extLst>
              <a:ext uri="{FF2B5EF4-FFF2-40B4-BE49-F238E27FC236}">
                <a16:creationId xmlns:a16="http://schemas.microsoft.com/office/drawing/2014/main" id="{70ABBF49-4349-6D6F-6A68-4CF2B6268A3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0115" y="1811726"/>
            <a:ext cx="914400" cy="914400"/>
          </a:xfrm>
          <a:prstGeom prst="rect">
            <a:avLst/>
          </a:prstGeom>
        </p:spPr>
      </p:pic>
    </p:spTree>
    <p:extLst>
      <p:ext uri="{BB962C8B-B14F-4D97-AF65-F5344CB8AC3E}">
        <p14:creationId xmlns:p14="http://schemas.microsoft.com/office/powerpoint/2010/main" val="1831223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A9D84">
            <a:alpha val="20000"/>
          </a:srgbClr>
        </a:solidFill>
        <a:effectLst/>
      </p:bgPr>
    </p:bg>
    <p:spTree>
      <p:nvGrpSpPr>
        <p:cNvPr id="1" name="">
          <a:extLst>
            <a:ext uri="{FF2B5EF4-FFF2-40B4-BE49-F238E27FC236}">
              <a16:creationId xmlns:a16="http://schemas.microsoft.com/office/drawing/2014/main" id="{511438F5-C3A7-DCAE-FFC1-7F4CD3F416B7}"/>
            </a:ext>
          </a:extLst>
        </p:cNvPr>
        <p:cNvGrpSpPr/>
        <p:nvPr/>
      </p:nvGrpSpPr>
      <p:grpSpPr>
        <a:xfrm>
          <a:off x="0" y="0"/>
          <a:ext cx="0" cy="0"/>
          <a:chOff x="0" y="0"/>
          <a:chExt cx="0" cy="0"/>
        </a:xfrm>
      </p:grpSpPr>
      <p:sp>
        <p:nvSpPr>
          <p:cNvPr id="9" name="Pladsholder til indhold 3">
            <a:extLst>
              <a:ext uri="{FF2B5EF4-FFF2-40B4-BE49-F238E27FC236}">
                <a16:creationId xmlns:a16="http://schemas.microsoft.com/office/drawing/2014/main" id="{A9E07C8A-DE1A-A85B-B92E-53F7128BC354}"/>
              </a:ext>
            </a:extLst>
          </p:cNvPr>
          <p:cNvSpPr txBox="1">
            <a:spLocks noGrp="1"/>
          </p:cNvSpPr>
          <p:nvPr>
            <p:ph type="title" idx="4294967295"/>
          </p:nvPr>
        </p:nvSpPr>
        <p:spPr>
          <a:xfrm>
            <a:off x="436650" y="516477"/>
            <a:ext cx="11318700"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Dilemmaer til dialog</a:t>
            </a:r>
            <a:endParaRPr kumimoji="0" lang="da-DK" sz="2800" b="1" i="0" u="none" strike="noStrike" kern="1200" cap="none" spc="0" normalizeH="0" baseline="0" noProof="0">
              <a:ln>
                <a:noFill/>
              </a:ln>
              <a:solidFill>
                <a:srgbClr val="FF0000"/>
              </a:solidFill>
              <a:effectLst/>
              <a:uLnTx/>
              <a:uFillTx/>
              <a:latin typeface="Avenir Next"/>
              <a:ea typeface="+mn-ea"/>
              <a:cs typeface="+mn-cs"/>
            </a:endParaRPr>
          </a:p>
        </p:txBody>
      </p:sp>
      <p:sp>
        <p:nvSpPr>
          <p:cNvPr id="6" name="Rektangel 5">
            <a:extLst>
              <a:ext uri="{FF2B5EF4-FFF2-40B4-BE49-F238E27FC236}">
                <a16:creationId xmlns:a16="http://schemas.microsoft.com/office/drawing/2014/main" id="{7DB74DBE-D8C7-0E9A-CF54-8F841751B664}"/>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200" b="1">
                <a:solidFill>
                  <a:srgbClr val="FA9D84"/>
                </a:solidFill>
                <a:latin typeface="Avenir Next"/>
              </a:rPr>
              <a:t>Ældrepleje</a:t>
            </a:r>
            <a:endParaRPr kumimoji="0" lang="da-DK" sz="1200" b="0" i="0" u="none" strike="noStrike" kern="1200" cap="none" spc="0" normalizeH="0" baseline="0" noProof="0">
              <a:ln>
                <a:noFill/>
              </a:ln>
              <a:solidFill>
                <a:srgbClr val="FA9D84"/>
              </a:solidFill>
              <a:effectLst/>
              <a:uLnTx/>
              <a:uFillTx/>
              <a:latin typeface="Avenir Next"/>
              <a:ea typeface="+mn-ea"/>
              <a:cs typeface="+mn-cs"/>
            </a:endParaRPr>
          </a:p>
        </p:txBody>
      </p:sp>
      <p:sp>
        <p:nvSpPr>
          <p:cNvPr id="3" name="Rektangel 3">
            <a:extLst>
              <a:ext uri="{FF2B5EF4-FFF2-40B4-BE49-F238E27FC236}">
                <a16:creationId xmlns:a16="http://schemas.microsoft.com/office/drawing/2014/main" id="{B9975D03-3F09-B4B2-84CE-FE905BAC6827}"/>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2" name="Rektangel 8">
            <a:extLst>
              <a:ext uri="{FF2B5EF4-FFF2-40B4-BE49-F238E27FC236}">
                <a16:creationId xmlns:a16="http://schemas.microsoft.com/office/drawing/2014/main" id="{CB222448-1479-16CD-B618-962D4731D305}"/>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3" name="Rektangel 9">
            <a:extLst>
              <a:ext uri="{FF2B5EF4-FFF2-40B4-BE49-F238E27FC236}">
                <a16:creationId xmlns:a16="http://schemas.microsoft.com/office/drawing/2014/main" id="{DB530786-E7BD-B7F5-1DCA-DBF8C66D00A2}"/>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rgbClr val="FA9D8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Udfordringer</a:t>
            </a:r>
          </a:p>
        </p:txBody>
      </p:sp>
      <p:sp>
        <p:nvSpPr>
          <p:cNvPr id="22" name="Rektangel 10">
            <a:extLst>
              <a:ext uri="{FF2B5EF4-FFF2-40B4-BE49-F238E27FC236}">
                <a16:creationId xmlns:a16="http://schemas.microsoft.com/office/drawing/2014/main" id="{F383388F-5842-9A64-E058-72ABEFEE846F}"/>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5" name="Rektangel 11">
            <a:extLst>
              <a:ext uri="{FF2B5EF4-FFF2-40B4-BE49-F238E27FC236}">
                <a16:creationId xmlns:a16="http://schemas.microsoft.com/office/drawing/2014/main" id="{127D755F-8270-51CE-A074-4B17B184D587}"/>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28" name="Tekstfelt 27">
            <a:extLst>
              <a:ext uri="{FF2B5EF4-FFF2-40B4-BE49-F238E27FC236}">
                <a16:creationId xmlns:a16="http://schemas.microsoft.com/office/drawing/2014/main" id="{1FB1ABB7-F173-B594-A953-4AE99716E564}"/>
              </a:ext>
            </a:extLst>
          </p:cNvPr>
          <p:cNvSpPr txBox="1"/>
          <p:nvPr/>
        </p:nvSpPr>
        <p:spPr>
          <a:xfrm>
            <a:off x="1970688" y="1827300"/>
            <a:ext cx="370897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2800" b="1">
                <a:solidFill>
                  <a:srgbClr val="FA9D84"/>
                </a:solidFill>
              </a:rPr>
              <a:t>Faglig refleksion</a:t>
            </a:r>
            <a:endParaRPr lang="da-DK" sz="2800">
              <a:solidFill>
                <a:srgbClr val="FA9D84"/>
              </a:solidFill>
            </a:endParaRPr>
          </a:p>
          <a:p>
            <a:pPr algn="ctr"/>
            <a:endParaRPr lang="da-DK" sz="1600">
              <a:ea typeface="+mn-lt"/>
              <a:cs typeface="+mn-lt"/>
            </a:endParaRPr>
          </a:p>
          <a:p>
            <a:pPr algn="ctr"/>
            <a:r>
              <a:rPr lang="da-DK" sz="1600">
                <a:ea typeface="+mn-lt"/>
                <a:cs typeface="+mn-lt"/>
              </a:rPr>
              <a:t>Når vi begynder at bruge AI til at få ny viden eller vurdere et fagligt problem, kan det påvirke vores faglige refleksion og skarphed. </a:t>
            </a:r>
            <a:br>
              <a:rPr lang="da-DK" sz="1600">
                <a:ea typeface="+mn-lt"/>
                <a:cs typeface="+mn-lt"/>
              </a:rPr>
            </a:br>
            <a:r>
              <a:rPr lang="da-DK" sz="1600">
                <a:ea typeface="+mn-lt"/>
                <a:cs typeface="+mn-lt"/>
              </a:rPr>
              <a:t>På den ene side kan AI aflaste behovet for, at vi skal vide alt og selv drage konklusionerne. På den anden side kan den mulighed blive en sovepude, så vi bliver mere fagligt dovne.</a:t>
            </a:r>
            <a:br>
              <a:rPr lang="da-DK" sz="1600">
                <a:ea typeface="+mn-lt"/>
                <a:cs typeface="+mn-lt"/>
              </a:rPr>
            </a:br>
            <a:endParaRPr lang="da-DK" sz="1600">
              <a:solidFill>
                <a:srgbClr val="000000"/>
              </a:solidFill>
              <a:ea typeface="+mn-lt"/>
              <a:cs typeface="+mn-lt"/>
            </a:endParaRPr>
          </a:p>
          <a:p>
            <a:pPr algn="ctr"/>
            <a:r>
              <a:rPr lang="da-DK" sz="1600">
                <a:solidFill>
                  <a:srgbClr val="000000"/>
                </a:solidFill>
                <a:ea typeface="+mn-lt"/>
                <a:cs typeface="+mn-lt"/>
              </a:rPr>
              <a:t>Hvad er vores vurdering:</a:t>
            </a:r>
          </a:p>
          <a:p>
            <a:pPr algn="ctr"/>
            <a:r>
              <a:rPr lang="da-DK" sz="1600" b="1">
                <a:solidFill>
                  <a:srgbClr val="000000"/>
                </a:solidFill>
                <a:ea typeface="+mn-lt"/>
                <a:cs typeface="+mn-lt"/>
              </a:rPr>
              <a:t>Er AI en støtte eller en sovepude, når det gælder faglig refleksion?</a:t>
            </a:r>
            <a:endParaRPr lang="da-DK" sz="1600" b="1">
              <a:ea typeface="+mn-lt"/>
              <a:cs typeface="+mn-lt"/>
            </a:endParaRPr>
          </a:p>
        </p:txBody>
      </p:sp>
      <p:sp>
        <p:nvSpPr>
          <p:cNvPr id="26" name="Tekstfelt 25">
            <a:extLst>
              <a:ext uri="{FF2B5EF4-FFF2-40B4-BE49-F238E27FC236}">
                <a16:creationId xmlns:a16="http://schemas.microsoft.com/office/drawing/2014/main" id="{03D34990-89A0-95AC-1EFD-555529E85814}"/>
              </a:ext>
            </a:extLst>
          </p:cNvPr>
          <p:cNvSpPr txBox="1"/>
          <p:nvPr/>
        </p:nvSpPr>
        <p:spPr>
          <a:xfrm>
            <a:off x="6512342" y="1827300"/>
            <a:ext cx="3708972"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2800" b="1">
                <a:solidFill>
                  <a:srgbClr val="FA9D84"/>
                </a:solidFill>
              </a:rPr>
              <a:t>Ejerskab</a:t>
            </a:r>
            <a:endParaRPr lang="da-DK" sz="2800">
              <a:solidFill>
                <a:srgbClr val="FA9D84"/>
              </a:solidFill>
            </a:endParaRPr>
          </a:p>
          <a:p>
            <a:pPr algn="ctr"/>
            <a:endParaRPr lang="da-DK" sz="1600">
              <a:solidFill>
                <a:srgbClr val="377EC0"/>
              </a:solidFill>
            </a:endParaRPr>
          </a:p>
          <a:p>
            <a:pPr algn="ctr"/>
            <a:r>
              <a:rPr lang="da-DK" sz="1600">
                <a:solidFill>
                  <a:srgbClr val="000000"/>
                </a:solidFill>
                <a:ea typeface="+mn-lt"/>
                <a:cs typeface="+mn-lt"/>
              </a:rPr>
              <a:t>AI kan fx bruges til at planlægge de mest optimale ruter i hjemmeplejen eller til at lave forslag til dokumentation. Men betyder det, at AI-løsningerne kommer til at stå i vejen for, at medarbejderne føler et medansvar for og et fælles ejerskab til planlægning og dokumentation.</a:t>
            </a:r>
            <a:endParaRPr lang="da-DK" sz="1600"/>
          </a:p>
          <a:p>
            <a:pPr algn="ctr"/>
            <a:endParaRPr lang="da-DK" sz="1600">
              <a:ea typeface="+mn-lt"/>
              <a:cs typeface="+mn-lt"/>
            </a:endParaRPr>
          </a:p>
          <a:p>
            <a:pPr algn="ctr"/>
            <a:r>
              <a:rPr lang="da-DK" sz="1600">
                <a:ea typeface="+mn-lt"/>
                <a:cs typeface="+mn-lt"/>
              </a:rPr>
              <a:t>Hvad er vores vurdering:</a:t>
            </a:r>
          </a:p>
          <a:p>
            <a:pPr algn="ctr"/>
            <a:r>
              <a:rPr lang="da-DK" sz="1600" b="1">
                <a:ea typeface="+mn-lt"/>
                <a:cs typeface="+mn-lt"/>
              </a:rPr>
              <a:t>Kan vi føle ejerskab til de løsninger, vi har udliciteret til AI? </a:t>
            </a:r>
            <a:endParaRPr lang="da-DK" sz="1600" b="1"/>
          </a:p>
        </p:txBody>
      </p:sp>
    </p:spTree>
    <p:extLst>
      <p:ext uri="{BB962C8B-B14F-4D97-AF65-F5344CB8AC3E}">
        <p14:creationId xmlns:p14="http://schemas.microsoft.com/office/powerpoint/2010/main" val="17103345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CEDE8"/>
        </a:solidFill>
        <a:effectLst/>
      </p:bgPr>
    </p:bg>
    <p:spTree>
      <p:nvGrpSpPr>
        <p:cNvPr id="1" name="">
          <a:extLst>
            <a:ext uri="{FF2B5EF4-FFF2-40B4-BE49-F238E27FC236}">
              <a16:creationId xmlns:a16="http://schemas.microsoft.com/office/drawing/2014/main" id="{EC56FFF7-D742-82B1-0CE3-0762EFA24C93}"/>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EE4DB208-EC13-93CE-BEC4-B231080BA375}"/>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FA9D84"/>
                </a:solidFill>
              </a:rPr>
              <a:t>Ældrepleje</a:t>
            </a:r>
            <a:endParaRPr lang="da-DK" sz="1200">
              <a:solidFill>
                <a:srgbClr val="FA9D84"/>
              </a:solidFill>
            </a:endParaRPr>
          </a:p>
        </p:txBody>
      </p:sp>
      <p:sp>
        <p:nvSpPr>
          <p:cNvPr id="23" name="Rektangel 22">
            <a:extLst>
              <a:ext uri="{FF2B5EF4-FFF2-40B4-BE49-F238E27FC236}">
                <a16:creationId xmlns:a16="http://schemas.microsoft.com/office/drawing/2014/main" id="{1CDF5045-2DD5-D8A7-4502-381857B2C2D4}"/>
              </a:ext>
            </a:extLst>
          </p:cNvPr>
          <p:cNvSpPr>
            <a:spLocks noChangeAspect="1"/>
          </p:cNvSpPr>
          <p:nvPr/>
        </p:nvSpPr>
        <p:spPr>
          <a:xfrm>
            <a:off x="8468123" y="0"/>
            <a:ext cx="1872000" cy="462954"/>
          </a:xfrm>
          <a:prstGeom prst="rect">
            <a:avLst/>
          </a:prstGeom>
          <a:solidFill>
            <a:srgbClr val="FA9D8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Forudsætninger</a:t>
            </a:r>
          </a:p>
        </p:txBody>
      </p:sp>
      <p:sp>
        <p:nvSpPr>
          <p:cNvPr id="20" name="Rektangel 19">
            <a:extLst>
              <a:ext uri="{FF2B5EF4-FFF2-40B4-BE49-F238E27FC236}">
                <a16:creationId xmlns:a16="http://schemas.microsoft.com/office/drawing/2014/main" id="{E44130DA-7B72-DC34-3C64-A3B3C92EE4FC}"/>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21" name="Rektangel 20">
            <a:extLst>
              <a:ext uri="{FF2B5EF4-FFF2-40B4-BE49-F238E27FC236}">
                <a16:creationId xmlns:a16="http://schemas.microsoft.com/office/drawing/2014/main" id="{71B621FF-53CF-009F-A1C7-3FBF444F92F9}"/>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22" name="Rektangel 21">
            <a:extLst>
              <a:ext uri="{FF2B5EF4-FFF2-40B4-BE49-F238E27FC236}">
                <a16:creationId xmlns:a16="http://schemas.microsoft.com/office/drawing/2014/main" id="{69EA265C-BABA-6DD3-18C9-CF002790C451}"/>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4" name="Pladsholder til indhold 3">
            <a:extLst>
              <a:ext uri="{FF2B5EF4-FFF2-40B4-BE49-F238E27FC236}">
                <a16:creationId xmlns:a16="http://schemas.microsoft.com/office/drawing/2014/main" id="{FA0D9B03-5026-73EE-77CA-2444671195C7}"/>
              </a:ext>
            </a:extLst>
          </p:cNvPr>
          <p:cNvSpPr>
            <a:spLocks noGrp="1"/>
          </p:cNvSpPr>
          <p:nvPr>
            <p:ph type="title" idx="4294967295"/>
          </p:nvPr>
        </p:nvSpPr>
        <p:spPr>
          <a:xfrm>
            <a:off x="436563" y="592138"/>
            <a:ext cx="7615237" cy="10207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panose="020B0503020202020204" pitchFamily="34" charset="0"/>
                <a:ea typeface="+mn-ea"/>
                <a:cs typeface="+mn-cs"/>
              </a:rPr>
              <a:t>Forudsætninger for brugen af AI</a:t>
            </a:r>
            <a:endParaRPr kumimoji="0" lang="da-DK" sz="2800" b="1" i="0" u="none" strike="noStrike" kern="1200" cap="none" spc="0" normalizeH="0" baseline="0" noProof="0">
              <a:ln>
                <a:noFill/>
              </a:ln>
              <a:solidFill>
                <a:srgbClr val="FF0000"/>
              </a:solidFill>
              <a:effectLst/>
              <a:uLnTx/>
              <a:uFillTx/>
              <a:latin typeface="Avenir Next" panose="020B0503020202020204" pitchFamily="34" charset="0"/>
              <a:ea typeface="+mn-ea"/>
              <a:cs typeface="+mn-cs"/>
            </a:endParaRPr>
          </a:p>
        </p:txBody>
      </p:sp>
      <p:sp>
        <p:nvSpPr>
          <p:cNvPr id="24" name="Rektangel 23">
            <a:extLst>
              <a:ext uri="{FF2B5EF4-FFF2-40B4-BE49-F238E27FC236}">
                <a16:creationId xmlns:a16="http://schemas.microsoft.com/office/drawing/2014/main" id="{F8F15856-F7F9-F8E9-1520-313F3D93FAB0}"/>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2" name="Tekstfelt 1">
            <a:extLst>
              <a:ext uri="{FF2B5EF4-FFF2-40B4-BE49-F238E27FC236}">
                <a16:creationId xmlns:a16="http://schemas.microsoft.com/office/drawing/2014/main" id="{826CAFB5-C30B-FB91-737D-9048C8E7774E}"/>
              </a:ext>
            </a:extLst>
          </p:cNvPr>
          <p:cNvSpPr txBox="1"/>
          <p:nvPr/>
        </p:nvSpPr>
        <p:spPr>
          <a:xfrm>
            <a:off x="436650" y="1528396"/>
            <a:ext cx="3600000"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FA9D84"/>
                </a:solidFill>
              </a:rPr>
              <a:t>Politik og strategi</a:t>
            </a:r>
          </a:p>
          <a:p>
            <a:endParaRPr lang="da-DK" sz="1400">
              <a:solidFill>
                <a:srgbClr val="000000"/>
              </a:solidFill>
            </a:endParaRPr>
          </a:p>
          <a:p>
            <a:r>
              <a:rPr lang="da-DK" sz="1400">
                <a:solidFill>
                  <a:srgbClr val="000000"/>
                </a:solidFill>
              </a:rPr>
              <a:t>Der er på nationalt niveau bl.a. forventninger om:</a:t>
            </a:r>
            <a:endParaRPr lang="da-DK">
              <a:solidFill>
                <a:srgbClr val="000000"/>
              </a:solidFill>
            </a:endParaRPr>
          </a:p>
          <a:p>
            <a:pPr marL="285750" indent="-285750">
              <a:buFont typeface="Arial" panose="020B0604020202020204" pitchFamily="34" charset="0"/>
              <a:buChar char="•"/>
            </a:pPr>
            <a:r>
              <a:rPr lang="da-DK" sz="1400">
                <a:solidFill>
                  <a:srgbClr val="000000"/>
                </a:solidFill>
              </a:rPr>
              <a:t>At AI skal være med til at frigøre tid til kerneopgaven</a:t>
            </a:r>
            <a:endParaRPr lang="da-DK">
              <a:solidFill>
                <a:srgbClr val="000000"/>
              </a:solidFill>
            </a:endParaRPr>
          </a:p>
          <a:p>
            <a:pPr marL="285750" indent="-285750">
              <a:buFont typeface="Arial" panose="020B0604020202020204" pitchFamily="34" charset="0"/>
              <a:buChar char="•"/>
            </a:pPr>
            <a:r>
              <a:rPr lang="da-DK" sz="1400">
                <a:solidFill>
                  <a:srgbClr val="000000"/>
                </a:solidFill>
              </a:rPr>
              <a:t>At dokumentationsopgaven skal reduceres og AI-understøttes </a:t>
            </a:r>
            <a:endParaRPr lang="da-DK">
              <a:solidFill>
                <a:srgbClr val="000000"/>
              </a:solidFill>
            </a:endParaRPr>
          </a:p>
          <a:p>
            <a:pPr marL="285750" indent="-285750">
              <a:buFont typeface="Arial" panose="020B0604020202020204" pitchFamily="34" charset="0"/>
              <a:buChar char="•"/>
            </a:pPr>
            <a:r>
              <a:rPr lang="da-DK" sz="1400">
                <a:solidFill>
                  <a:srgbClr val="000000"/>
                </a:solidFill>
              </a:rPr>
              <a:t>At der skal være større kontinuitet i plejen, forstået som færre skiftende medarbejdere.</a:t>
            </a:r>
          </a:p>
          <a:p>
            <a:endParaRPr lang="da-DK" sz="1400">
              <a:solidFill>
                <a:srgbClr val="000000"/>
              </a:solidFill>
            </a:endParaRPr>
          </a:p>
          <a:p>
            <a:r>
              <a:rPr lang="da-DK" sz="1400">
                <a:solidFill>
                  <a:srgbClr val="000000"/>
                </a:solidFill>
              </a:rPr>
              <a:t>Der kan desuden være kommunale politikker og strategier for digitalisering og/eller for ældreplejen, som påvirker jeres rammer for at bruge AI.</a:t>
            </a:r>
            <a:endParaRPr lang="da-DK"/>
          </a:p>
        </p:txBody>
      </p:sp>
      <p:sp>
        <p:nvSpPr>
          <p:cNvPr id="13" name="Rektangel 12">
            <a:extLst>
              <a:ext uri="{FF2B5EF4-FFF2-40B4-BE49-F238E27FC236}">
                <a16:creationId xmlns:a16="http://schemas.microsoft.com/office/drawing/2014/main" id="{4FC25C24-474E-D626-7CA1-E6CF0E0AA15C}"/>
              </a:ext>
            </a:extLst>
          </p:cNvPr>
          <p:cNvSpPr/>
          <p:nvPr/>
        </p:nvSpPr>
        <p:spPr>
          <a:xfrm>
            <a:off x="1150588" y="5174386"/>
            <a:ext cx="2631831"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rPr>
              <a:t>Hvilke politiske og strategiske rammer har vi for brugen af AI?</a:t>
            </a:r>
          </a:p>
        </p:txBody>
      </p:sp>
      <p:sp>
        <p:nvSpPr>
          <p:cNvPr id="11" name="Tekstfelt 10">
            <a:extLst>
              <a:ext uri="{FF2B5EF4-FFF2-40B4-BE49-F238E27FC236}">
                <a16:creationId xmlns:a16="http://schemas.microsoft.com/office/drawing/2014/main" id="{248C359D-A1B3-DB72-F387-B5A8B4C1BFAD}"/>
              </a:ext>
            </a:extLst>
          </p:cNvPr>
          <p:cNvSpPr txBox="1"/>
          <p:nvPr/>
        </p:nvSpPr>
        <p:spPr>
          <a:xfrm>
            <a:off x="4492267" y="1528396"/>
            <a:ext cx="3600000"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FA9D84"/>
                </a:solidFill>
              </a:rPr>
              <a:t>Teknik</a:t>
            </a:r>
          </a:p>
          <a:p>
            <a:endParaRPr lang="da-DK" sz="1400">
              <a:solidFill>
                <a:srgbClr val="000000"/>
              </a:solidFill>
            </a:endParaRPr>
          </a:p>
          <a:p>
            <a:r>
              <a:rPr lang="da-DK" sz="1400">
                <a:solidFill>
                  <a:srgbClr val="000000"/>
                </a:solidFill>
              </a:rPr>
              <a:t>Ældreplejen er præget af større fælles AI-løsninger, som tages i brug på hele ældreområdet. Rammerne for at arbejde med AI vil derfor afhænge af, om man:  </a:t>
            </a:r>
            <a:endParaRPr lang="da-DK">
              <a:solidFill>
                <a:srgbClr val="000000"/>
              </a:solidFill>
            </a:endParaRPr>
          </a:p>
          <a:p>
            <a:pPr marL="285750" indent="-285750">
              <a:buFont typeface="Arial"/>
              <a:buChar char="•"/>
            </a:pPr>
            <a:r>
              <a:rPr lang="da-DK" sz="1400">
                <a:solidFill>
                  <a:srgbClr val="000000"/>
                </a:solidFill>
              </a:rPr>
              <a:t>Køber nøglefærdige AI-løsninger </a:t>
            </a:r>
            <a:endParaRPr lang="da-DK">
              <a:solidFill>
                <a:srgbClr val="000000"/>
              </a:solidFill>
            </a:endParaRPr>
          </a:p>
          <a:p>
            <a:pPr marL="285750" indent="-285750">
              <a:buFont typeface="Arial"/>
              <a:buChar char="•"/>
            </a:pPr>
            <a:r>
              <a:rPr lang="da-DK" sz="1400">
                <a:solidFill>
                  <a:srgbClr val="000000"/>
                </a:solidFill>
              </a:rPr>
              <a:t>Tilpasser løsninger sammen med it-leverandører</a:t>
            </a:r>
            <a:endParaRPr lang="da-DK">
              <a:solidFill>
                <a:srgbClr val="000000"/>
              </a:solidFill>
            </a:endParaRPr>
          </a:p>
          <a:p>
            <a:pPr marL="285750" indent="-285750">
              <a:buFont typeface="Arial"/>
              <a:buChar char="•"/>
            </a:pPr>
            <a:r>
              <a:rPr lang="da-DK" sz="1400">
                <a:solidFill>
                  <a:srgbClr val="000000"/>
                </a:solidFill>
              </a:rPr>
              <a:t>Indgår i  større udviklingsprojekter – eventuelt sammen med andre kommuner.</a:t>
            </a:r>
            <a:endParaRPr lang="da-DK"/>
          </a:p>
          <a:p>
            <a:br>
              <a:rPr lang="da-DK" sz="1400"/>
            </a:br>
            <a:r>
              <a:rPr lang="da-DK" sz="1400"/>
              <a:t>Nogle steder er der også mulighed for lokal eller individuel brug af generelle AI-løsninger.</a:t>
            </a:r>
            <a:br>
              <a:rPr lang="da-DK" sz="1400"/>
            </a:br>
            <a:endParaRPr lang="da-DK" sz="1400"/>
          </a:p>
        </p:txBody>
      </p:sp>
      <p:sp>
        <p:nvSpPr>
          <p:cNvPr id="15" name="Rektangel 14">
            <a:extLst>
              <a:ext uri="{FF2B5EF4-FFF2-40B4-BE49-F238E27FC236}">
                <a16:creationId xmlns:a16="http://schemas.microsoft.com/office/drawing/2014/main" id="{8EA2610D-B1AC-4494-8A8B-44F49D6CD01D}"/>
              </a:ext>
            </a:extLst>
          </p:cNvPr>
          <p:cNvSpPr/>
          <p:nvPr/>
        </p:nvSpPr>
        <p:spPr>
          <a:xfrm>
            <a:off x="5128943" y="5208853"/>
            <a:ext cx="2631831"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rPr>
              <a:t>Hvilke AI-teknologier har vi mulighed for at bruge?</a:t>
            </a:r>
          </a:p>
        </p:txBody>
      </p:sp>
      <p:sp>
        <p:nvSpPr>
          <p:cNvPr id="3" name="Tekstfelt 2">
            <a:extLst>
              <a:ext uri="{FF2B5EF4-FFF2-40B4-BE49-F238E27FC236}">
                <a16:creationId xmlns:a16="http://schemas.microsoft.com/office/drawing/2014/main" id="{C0AC4BBB-F6C0-5BCB-5207-EC62A8671305}"/>
              </a:ext>
            </a:extLst>
          </p:cNvPr>
          <p:cNvSpPr txBox="1"/>
          <p:nvPr/>
        </p:nvSpPr>
        <p:spPr>
          <a:xfrm>
            <a:off x="5216264" y="5981398"/>
            <a:ext cx="28355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hlinkClick r:id="rId3">
                  <a:extLst>
                    <a:ext uri="{A12FA001-AC4F-418D-AE19-62706E023703}">
                      <ahyp:hlinkClr xmlns:ahyp="http://schemas.microsoft.com/office/drawing/2018/hyperlinkcolor" val="tx"/>
                    </a:ext>
                  </a:extLst>
                </a:hlinkClick>
              </a:rPr>
              <a:t>Se modenheden af teknologier </a:t>
            </a:r>
            <a:r>
              <a:rPr lang="en-US" sz="1200" err="1">
                <a:hlinkClick r:id="rId3">
                  <a:extLst>
                    <a:ext uri="{A12FA001-AC4F-418D-AE19-62706E023703}">
                      <ahyp:hlinkClr xmlns:ahyp="http://schemas.microsoft.com/office/drawing/2018/hyperlinkcolor" val="tx"/>
                    </a:ext>
                  </a:extLst>
                </a:hlinkClick>
              </a:rPr>
              <a:t>i</a:t>
            </a:r>
            <a:r>
              <a:rPr lang="en-US" sz="1200">
                <a:hlinkClick r:id="rId3">
                  <a:extLst>
                    <a:ext uri="{A12FA001-AC4F-418D-AE19-62706E023703}">
                      <ahyp:hlinkClr xmlns:ahyp="http://schemas.microsoft.com/office/drawing/2018/hyperlinkcolor" val="tx"/>
                    </a:ext>
                  </a:extLst>
                </a:hlinkClick>
              </a:rPr>
              <a:t> Teknologiradar på ældreområdet (KL)</a:t>
            </a:r>
            <a:endParaRPr lang="en-US" sz="1200">
              <a:hlinkClick r:id="rId4">
                <a:extLst>
                  <a:ext uri="{A12FA001-AC4F-418D-AE19-62706E023703}">
                    <ahyp:hlinkClr xmlns:ahyp="http://schemas.microsoft.com/office/drawing/2018/hyperlinkcolor" val="tx"/>
                  </a:ext>
                </a:extLst>
              </a:hlinkClick>
            </a:endParaRPr>
          </a:p>
        </p:txBody>
      </p:sp>
      <p:sp>
        <p:nvSpPr>
          <p:cNvPr id="12" name="Tekstfelt 11">
            <a:extLst>
              <a:ext uri="{FF2B5EF4-FFF2-40B4-BE49-F238E27FC236}">
                <a16:creationId xmlns:a16="http://schemas.microsoft.com/office/drawing/2014/main" id="{AB929626-9350-4E90-324B-CD1F524B2436}"/>
              </a:ext>
            </a:extLst>
          </p:cNvPr>
          <p:cNvSpPr txBox="1"/>
          <p:nvPr/>
        </p:nvSpPr>
        <p:spPr>
          <a:xfrm>
            <a:off x="8444687" y="1528396"/>
            <a:ext cx="341447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FA9D84"/>
                </a:solidFill>
              </a:rPr>
              <a:t>Lovgivning</a:t>
            </a:r>
          </a:p>
          <a:p>
            <a:endParaRPr lang="da-DK" sz="1600">
              <a:solidFill>
                <a:srgbClr val="000000"/>
              </a:solidFill>
            </a:endParaRPr>
          </a:p>
          <a:p>
            <a:pPr marL="285750" indent="-285750">
              <a:buFont typeface="Arial" panose="020B0604020202020204" pitchFamily="34" charset="0"/>
              <a:buChar char="•"/>
            </a:pPr>
            <a:r>
              <a:rPr lang="da-DK" sz="1400">
                <a:solidFill>
                  <a:srgbClr val="000000"/>
                </a:solidFill>
              </a:rPr>
              <a:t>Den nuværende lovgivning tillader ikke, at AI-løsninger med persondata kan tages i brug i driften (uden for isolerede pilotprojekter).</a:t>
            </a:r>
            <a:br>
              <a:rPr lang="da-DK" sz="1400">
                <a:solidFill>
                  <a:srgbClr val="000000"/>
                </a:solidFill>
              </a:rPr>
            </a:br>
            <a:endParaRPr lang="da-DK" sz="1400">
              <a:solidFill>
                <a:srgbClr val="000000"/>
              </a:solidFill>
            </a:endParaRPr>
          </a:p>
          <a:p>
            <a:pPr marL="285750" indent="-285750">
              <a:buFont typeface="Arial" panose="020B0604020202020204" pitchFamily="34" charset="0"/>
              <a:buChar char="•"/>
            </a:pPr>
            <a:r>
              <a:rPr lang="da-DK" sz="1400">
                <a:solidFill>
                  <a:srgbClr val="000000"/>
                </a:solidFill>
              </a:rPr>
              <a:t>Der kan være isolerede </a:t>
            </a:r>
            <a:r>
              <a:rPr lang="da-DK" sz="1400" err="1">
                <a:solidFill>
                  <a:srgbClr val="000000"/>
                </a:solidFill>
              </a:rPr>
              <a:t>arbejds-gange</a:t>
            </a:r>
            <a:r>
              <a:rPr lang="da-DK" sz="1400">
                <a:solidFill>
                  <a:srgbClr val="000000"/>
                </a:solidFill>
              </a:rPr>
              <a:t>, hvor AI allerede nu kan anvendes, fx ruteplanlægning.</a:t>
            </a:r>
            <a:br>
              <a:rPr lang="da-DK" sz="1400">
                <a:solidFill>
                  <a:srgbClr val="000000"/>
                </a:solidFill>
              </a:rPr>
            </a:br>
            <a:endParaRPr lang="da-DK" sz="1400">
              <a:solidFill>
                <a:srgbClr val="000000"/>
              </a:solidFill>
            </a:endParaRPr>
          </a:p>
          <a:p>
            <a:pPr marL="285750" indent="-285750">
              <a:buFont typeface="Arial" panose="020B0604020202020204" pitchFamily="34" charset="0"/>
              <a:buChar char="•"/>
            </a:pPr>
            <a:r>
              <a:rPr lang="da-DK" sz="1400">
                <a:solidFill>
                  <a:srgbClr val="000000"/>
                </a:solidFill>
              </a:rPr>
              <a:t>Det forventes, at der i opdateringer i sundhedsloven og serviceloven bliver åbnet for øget brug af AI i ældreplejen.</a:t>
            </a:r>
            <a:endParaRPr lang="da-DK" sz="1400">
              <a:solidFill>
                <a:srgbClr val="000000"/>
              </a:solidFill>
              <a:ea typeface="+mn-lt"/>
              <a:cs typeface="+mn-lt"/>
            </a:endParaRPr>
          </a:p>
        </p:txBody>
      </p:sp>
      <p:sp>
        <p:nvSpPr>
          <p:cNvPr id="17" name="Rektangel 16">
            <a:extLst>
              <a:ext uri="{FF2B5EF4-FFF2-40B4-BE49-F238E27FC236}">
                <a16:creationId xmlns:a16="http://schemas.microsoft.com/office/drawing/2014/main" id="{B83A9906-4E63-6415-A391-E1A2982F472E}"/>
              </a:ext>
            </a:extLst>
          </p:cNvPr>
          <p:cNvSpPr/>
          <p:nvPr/>
        </p:nvSpPr>
        <p:spPr>
          <a:xfrm>
            <a:off x="9096306" y="5129382"/>
            <a:ext cx="2809039" cy="8456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rPr>
              <a:t>Hvilke måder at bruge AI på kan blive relevante for os, hvis lovgivningen gør dem mulige?</a:t>
            </a:r>
          </a:p>
        </p:txBody>
      </p:sp>
      <p:pic>
        <p:nvPicPr>
          <p:cNvPr id="14" name="Grafik 13">
            <a:extLst>
              <a:ext uri="{FF2B5EF4-FFF2-40B4-BE49-F238E27FC236}">
                <a16:creationId xmlns:a16="http://schemas.microsoft.com/office/drawing/2014/main" id="{DFC36905-2611-F4DF-6DFC-0F4E14F8B25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330" y="5295300"/>
            <a:ext cx="628183" cy="628183"/>
          </a:xfrm>
          <a:prstGeom prst="rect">
            <a:avLst/>
          </a:prstGeom>
        </p:spPr>
      </p:pic>
      <p:pic>
        <p:nvPicPr>
          <p:cNvPr id="16" name="Grafik 15">
            <a:extLst>
              <a:ext uri="{FF2B5EF4-FFF2-40B4-BE49-F238E27FC236}">
                <a16:creationId xmlns:a16="http://schemas.microsoft.com/office/drawing/2014/main" id="{AAB5476B-56B5-705E-D557-5C44746E736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00760" y="5295299"/>
            <a:ext cx="628183" cy="628183"/>
          </a:xfrm>
          <a:prstGeom prst="rect">
            <a:avLst/>
          </a:prstGeom>
        </p:spPr>
      </p:pic>
      <p:pic>
        <p:nvPicPr>
          <p:cNvPr id="18" name="Grafik 17">
            <a:extLst>
              <a:ext uri="{FF2B5EF4-FFF2-40B4-BE49-F238E27FC236}">
                <a16:creationId xmlns:a16="http://schemas.microsoft.com/office/drawing/2014/main" id="{B04FF5AB-26E1-E18B-C1DB-6C0A42F3BFD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68123" y="5295298"/>
            <a:ext cx="628183" cy="628183"/>
          </a:xfrm>
          <a:prstGeom prst="rect">
            <a:avLst/>
          </a:prstGeom>
        </p:spPr>
      </p:pic>
      <p:pic>
        <p:nvPicPr>
          <p:cNvPr id="29" name="Grafik 28">
            <a:extLst>
              <a:ext uri="{FF2B5EF4-FFF2-40B4-BE49-F238E27FC236}">
                <a16:creationId xmlns:a16="http://schemas.microsoft.com/office/drawing/2014/main" id="{1ECD32FD-891A-61C4-7B1D-4C6FDD81694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4594698" y="5975063"/>
            <a:ext cx="431815" cy="468000"/>
          </a:xfrm>
          <a:prstGeom prst="rect">
            <a:avLst/>
          </a:prstGeom>
        </p:spPr>
      </p:pic>
    </p:spTree>
    <p:extLst>
      <p:ext uri="{BB962C8B-B14F-4D97-AF65-F5344CB8AC3E}">
        <p14:creationId xmlns:p14="http://schemas.microsoft.com/office/powerpoint/2010/main" val="24025129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CEDE8"/>
        </a:solidFill>
        <a:effectLst/>
      </p:bgPr>
    </p:bg>
    <p:spTree>
      <p:nvGrpSpPr>
        <p:cNvPr id="1" name="">
          <a:extLst>
            <a:ext uri="{FF2B5EF4-FFF2-40B4-BE49-F238E27FC236}">
              <a16:creationId xmlns:a16="http://schemas.microsoft.com/office/drawing/2014/main" id="{E243744E-F0E5-CE6A-1311-ED6DB54FC0D0}"/>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80F0829F-71E9-6A4A-6E5E-24E490C58B9F}"/>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FA9D84"/>
                </a:solidFill>
              </a:rPr>
              <a:t>Ældrepleje</a:t>
            </a:r>
            <a:endParaRPr lang="da-DK">
              <a:solidFill>
                <a:srgbClr val="FA9D84"/>
              </a:solidFill>
            </a:endParaRPr>
          </a:p>
        </p:txBody>
      </p:sp>
      <p:sp>
        <p:nvSpPr>
          <p:cNvPr id="13" name="Rektangel 1">
            <a:extLst>
              <a:ext uri="{FF2B5EF4-FFF2-40B4-BE49-F238E27FC236}">
                <a16:creationId xmlns:a16="http://schemas.microsoft.com/office/drawing/2014/main" id="{1F238728-0BE1-B087-2E7F-638366C91515}"/>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4" name="Rektangel 2">
            <a:extLst>
              <a:ext uri="{FF2B5EF4-FFF2-40B4-BE49-F238E27FC236}">
                <a16:creationId xmlns:a16="http://schemas.microsoft.com/office/drawing/2014/main" id="{EE278E79-56F4-2E62-A926-770F67AD213A}"/>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5" name="Rektangel 10">
            <a:extLst>
              <a:ext uri="{FF2B5EF4-FFF2-40B4-BE49-F238E27FC236}">
                <a16:creationId xmlns:a16="http://schemas.microsoft.com/office/drawing/2014/main" id="{F5E5B81B-5C33-5BE4-60E1-5587B1172ABB}"/>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6" name="Rektangel 12">
            <a:extLst>
              <a:ext uri="{FF2B5EF4-FFF2-40B4-BE49-F238E27FC236}">
                <a16:creationId xmlns:a16="http://schemas.microsoft.com/office/drawing/2014/main" id="{7E913B1B-8B80-D259-AF5A-F32FC943EEEF}"/>
              </a:ext>
              <a:ext uri="{C183D7F6-B498-43B3-948B-1728B52AA6E4}">
                <adec:decorative xmlns:adec="http://schemas.microsoft.com/office/drawing/2017/decorative" val="1"/>
              </a:ext>
            </a:extLst>
          </p:cNvPr>
          <p:cNvSpPr>
            <a:spLocks noGrp="1" noChangeAspect="1"/>
          </p:cNvSpPr>
          <p:nvPr>
            <p:ph type="title" idx="4294967295"/>
          </p:nvPr>
        </p:nvSpPr>
        <p:spPr>
          <a:xfrm>
            <a:off x="8468123" y="0"/>
            <a:ext cx="1872000" cy="462954"/>
          </a:xfrm>
          <a:prstGeom prst="rect">
            <a:avLst/>
          </a:prstGeom>
          <a:solidFill>
            <a:srgbClr val="FA9D84"/>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mn-lt"/>
                <a:ea typeface="+mn-ea"/>
                <a:cs typeface="+mn-cs"/>
              </a:rPr>
              <a:t>Forudsætninger</a:t>
            </a:r>
          </a:p>
        </p:txBody>
      </p:sp>
      <p:sp>
        <p:nvSpPr>
          <p:cNvPr id="17" name="Rektangel 13">
            <a:extLst>
              <a:ext uri="{FF2B5EF4-FFF2-40B4-BE49-F238E27FC236}">
                <a16:creationId xmlns:a16="http://schemas.microsoft.com/office/drawing/2014/main" id="{D2CB5C67-C3A1-C7FC-BE81-D25016D04F21}"/>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18" name="Tekstfelt 17">
            <a:extLst>
              <a:ext uri="{FF2B5EF4-FFF2-40B4-BE49-F238E27FC236}">
                <a16:creationId xmlns:a16="http://schemas.microsoft.com/office/drawing/2014/main" id="{D27BD13A-25C7-595C-4E42-743495FFD220}"/>
              </a:ext>
              <a:ext uri="{C183D7F6-B498-43B3-948B-1728B52AA6E4}">
                <adec:decorative xmlns:adec="http://schemas.microsoft.com/office/drawing/2017/decorative" val="0"/>
              </a:ext>
            </a:extLst>
          </p:cNvPr>
          <p:cNvSpPr txBox="1"/>
          <p:nvPr/>
        </p:nvSpPr>
        <p:spPr>
          <a:xfrm>
            <a:off x="605346" y="774060"/>
            <a:ext cx="4785050" cy="47018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FA9D84"/>
                </a:solidFill>
              </a:rPr>
              <a:t>Kompetencer</a:t>
            </a:r>
            <a:endParaRPr lang="da-DK">
              <a:solidFill>
                <a:srgbClr val="FA9D84"/>
              </a:solidFill>
            </a:endParaRPr>
          </a:p>
          <a:p>
            <a:endParaRPr lang="da-DK" sz="1600">
              <a:solidFill>
                <a:srgbClr val="000000"/>
              </a:solidFill>
            </a:endParaRPr>
          </a:p>
          <a:p>
            <a:r>
              <a:rPr lang="da-DK" sz="1400">
                <a:ea typeface="+mn-lt"/>
                <a:cs typeface="+mn-lt"/>
              </a:rPr>
              <a:t>Alle medarbejdergrupper i ældreplejen kan have behov for et kompetencemæssigt løft i brugen af AI.</a:t>
            </a:r>
            <a:br>
              <a:rPr lang="da-DK" sz="1400">
                <a:ea typeface="+mn-lt"/>
                <a:cs typeface="+mn-lt"/>
              </a:rPr>
            </a:br>
            <a:br>
              <a:rPr lang="da-DK" sz="1400">
                <a:ea typeface="+mn-lt"/>
                <a:cs typeface="+mn-lt"/>
              </a:rPr>
            </a:br>
            <a:r>
              <a:rPr lang="da-DK" sz="1400" b="1">
                <a:ea typeface="+mn-lt"/>
                <a:cs typeface="+mn-lt"/>
              </a:rPr>
              <a:t>Nye</a:t>
            </a:r>
            <a:r>
              <a:rPr lang="da-DK" sz="1400" b="1"/>
              <a:t> AI-kompetencer i ældreplejen kan fx være:</a:t>
            </a:r>
            <a:endParaRPr lang="en-US" sz="1400" b="1"/>
          </a:p>
          <a:p>
            <a:pPr marL="342900" indent="-342900">
              <a:lnSpc>
                <a:spcPct val="90000"/>
              </a:lnSpc>
              <a:spcBef>
                <a:spcPts val="1000"/>
              </a:spcBef>
              <a:buFont typeface="Arial,Sans-Serif"/>
              <a:buChar char="•"/>
            </a:pPr>
            <a:r>
              <a:rPr lang="da-DK" sz="1400"/>
              <a:t>Generel indsigt i muligheder og begrænsninger med AI.</a:t>
            </a:r>
          </a:p>
          <a:p>
            <a:pPr marL="342900" indent="-342900">
              <a:lnSpc>
                <a:spcPct val="90000"/>
              </a:lnSpc>
              <a:spcBef>
                <a:spcPts val="1000"/>
              </a:spcBef>
              <a:buFont typeface="Arial,Sans-Serif"/>
              <a:buChar char="•"/>
            </a:pPr>
            <a:r>
              <a:rPr lang="da-DK" sz="1400"/>
              <a:t>Færdigheder i at anvende specifikke, fælles AI-løsninger.</a:t>
            </a:r>
          </a:p>
          <a:p>
            <a:pPr marL="342900" indent="-342900">
              <a:lnSpc>
                <a:spcPct val="90000"/>
              </a:lnSpc>
              <a:spcBef>
                <a:spcPts val="1000"/>
              </a:spcBef>
              <a:buFont typeface="Arial,Sans-Serif"/>
              <a:buChar char="•"/>
            </a:pPr>
            <a:r>
              <a:rPr lang="da-DK" sz="1400"/>
              <a:t>Træning i kritisk stillingtagen til AI-løsningers output.</a:t>
            </a:r>
          </a:p>
          <a:p>
            <a:pPr>
              <a:lnSpc>
                <a:spcPct val="90000"/>
              </a:lnSpc>
              <a:spcBef>
                <a:spcPts val="1000"/>
              </a:spcBef>
            </a:pPr>
            <a:br>
              <a:rPr lang="da-DK" sz="1400" b="1"/>
            </a:br>
            <a:r>
              <a:rPr lang="da-DK" sz="1400" b="1"/>
              <a:t>Mulige tilgange til kompetenceudvikling:</a:t>
            </a:r>
          </a:p>
          <a:p>
            <a:pPr marL="342900" indent="-342900">
              <a:lnSpc>
                <a:spcPct val="90000"/>
              </a:lnSpc>
              <a:spcBef>
                <a:spcPts val="1000"/>
              </a:spcBef>
              <a:buFont typeface="Arial,Sans-Serif"/>
              <a:buChar char="•"/>
            </a:pPr>
            <a:r>
              <a:rPr lang="da-DK" sz="1400"/>
              <a:t>Afprøvninger af AI-muligheder, fx på inddragende personalemøder e.l.</a:t>
            </a:r>
          </a:p>
          <a:p>
            <a:pPr marL="342900" indent="-342900">
              <a:lnSpc>
                <a:spcPct val="90000"/>
              </a:lnSpc>
              <a:spcBef>
                <a:spcPts val="1000"/>
              </a:spcBef>
              <a:buFont typeface="Arial,Sans-Serif"/>
              <a:buChar char="•"/>
            </a:pPr>
            <a:r>
              <a:rPr lang="da-DK" sz="1400"/>
              <a:t>Oplæring i arbejdsgange, som AI skal understøtte.</a:t>
            </a:r>
            <a:endParaRPr lang="da-DK"/>
          </a:p>
          <a:p>
            <a:pPr marL="342900" indent="-342900">
              <a:lnSpc>
                <a:spcPct val="90000"/>
              </a:lnSpc>
              <a:spcBef>
                <a:spcPts val="1000"/>
              </a:spcBef>
              <a:buFont typeface="Arial,Sans-Serif"/>
              <a:buChar char="•"/>
            </a:pPr>
            <a:r>
              <a:rPr lang="da-DK" sz="1400"/>
              <a:t>Test med mindre gruppe medarbejdere, der derefter deler erfaringer med kolleger.</a:t>
            </a:r>
          </a:p>
        </p:txBody>
      </p:sp>
      <p:sp>
        <p:nvSpPr>
          <p:cNvPr id="22" name="Rektangel 21">
            <a:extLst>
              <a:ext uri="{FF2B5EF4-FFF2-40B4-BE49-F238E27FC236}">
                <a16:creationId xmlns:a16="http://schemas.microsoft.com/office/drawing/2014/main" id="{8017EAE8-AB14-018E-AA46-0C67AB97C9A9}"/>
              </a:ext>
            </a:extLst>
          </p:cNvPr>
          <p:cNvSpPr/>
          <p:nvPr/>
        </p:nvSpPr>
        <p:spPr>
          <a:xfrm>
            <a:off x="1172537" y="5475860"/>
            <a:ext cx="2631831"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ea typeface="+mn-lt"/>
                <a:cs typeface="+mn-lt"/>
              </a:rPr>
              <a:t>Hvilke nye kompetencer har vi særligt behov for?</a:t>
            </a:r>
            <a:endParaRPr lang="da-DK" b="1">
              <a:solidFill>
                <a:schemeClr val="tx1"/>
              </a:solidFill>
            </a:endParaRPr>
          </a:p>
          <a:p>
            <a:endParaRPr lang="da-DK">
              <a:solidFill>
                <a:schemeClr val="tx1"/>
              </a:solidFill>
            </a:endParaRPr>
          </a:p>
        </p:txBody>
      </p:sp>
      <p:sp>
        <p:nvSpPr>
          <p:cNvPr id="20" name="Tekstfelt 19">
            <a:extLst>
              <a:ext uri="{FF2B5EF4-FFF2-40B4-BE49-F238E27FC236}">
                <a16:creationId xmlns:a16="http://schemas.microsoft.com/office/drawing/2014/main" id="{4C70E408-0AB6-6D93-C883-ACCF4756C5F9}"/>
              </a:ext>
            </a:extLst>
          </p:cNvPr>
          <p:cNvSpPr txBox="1"/>
          <p:nvPr/>
        </p:nvSpPr>
        <p:spPr>
          <a:xfrm>
            <a:off x="6604590" y="774060"/>
            <a:ext cx="4215756" cy="41467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FA9D84"/>
                </a:solidFill>
              </a:rPr>
              <a:t>Ledelse</a:t>
            </a:r>
          </a:p>
          <a:p>
            <a:endParaRPr lang="da-DK" sz="1200" b="1"/>
          </a:p>
          <a:p>
            <a:r>
              <a:rPr lang="da-DK" sz="1400">
                <a:ea typeface="+mn-lt"/>
                <a:cs typeface="+mn-lt"/>
              </a:rPr>
              <a:t>Som leder eller teamleder i ældreplejen kan det være godt:  </a:t>
            </a:r>
            <a:endParaRPr lang="da-DK" sz="1400"/>
          </a:p>
          <a:p>
            <a:pPr marL="285750" indent="-285750">
              <a:lnSpc>
                <a:spcPct val="90000"/>
              </a:lnSpc>
              <a:spcBef>
                <a:spcPts val="1000"/>
              </a:spcBef>
              <a:buFont typeface="Arial,Sans-Serif" panose="020B0604020202020204" pitchFamily="34" charset="0"/>
              <a:buChar char="•"/>
            </a:pPr>
            <a:r>
              <a:rPr lang="da-DK" sz="1400">
                <a:ea typeface="+mn-lt"/>
                <a:cs typeface="+mn-lt"/>
              </a:rPr>
              <a:t>At etablere en tæt dialog med den strategiske ledelse i kommunen om AI-udviklingen. </a:t>
            </a:r>
            <a:endParaRPr lang="en-US" sz="1400">
              <a:ea typeface="+mn-lt"/>
              <a:cs typeface="+mn-lt"/>
            </a:endParaRPr>
          </a:p>
          <a:p>
            <a:pPr marL="285750" indent="-285750">
              <a:lnSpc>
                <a:spcPct val="90000"/>
              </a:lnSpc>
              <a:spcBef>
                <a:spcPts val="1000"/>
              </a:spcBef>
              <a:buFont typeface="Arial,Sans-Serif" panose="020B0604020202020204" pitchFamily="34" charset="0"/>
              <a:buChar char="•"/>
            </a:pPr>
            <a:r>
              <a:rPr lang="da-DK" sz="1400">
                <a:ea typeface="+mn-lt"/>
                <a:cs typeface="+mn-lt"/>
              </a:rPr>
              <a:t>At oversætte strategiske ambitioner, så de er meningsfulde og motiverende helt ude i driften. </a:t>
            </a:r>
            <a:endParaRPr lang="en-US" sz="1400">
              <a:ea typeface="+mn-lt"/>
              <a:cs typeface="+mn-lt"/>
            </a:endParaRPr>
          </a:p>
          <a:p>
            <a:pPr marL="285750" indent="-285750">
              <a:lnSpc>
                <a:spcPct val="90000"/>
              </a:lnSpc>
              <a:spcBef>
                <a:spcPts val="1000"/>
              </a:spcBef>
              <a:buFont typeface="Arial,Sans-Serif" panose="020B0604020202020204" pitchFamily="34" charset="0"/>
              <a:buChar char="•"/>
            </a:pPr>
            <a:r>
              <a:rPr lang="da-DK" sz="1400">
                <a:ea typeface="+mn-lt"/>
                <a:cs typeface="+mn-lt"/>
              </a:rPr>
              <a:t>At involvere medarbejderne i behovsafdækning og tidlige test af forslag til AI-løsninger.   </a:t>
            </a:r>
            <a:endParaRPr lang="da-DK" sz="1400"/>
          </a:p>
          <a:p>
            <a:pPr marL="285750" indent="-285750">
              <a:lnSpc>
                <a:spcPct val="90000"/>
              </a:lnSpc>
              <a:spcBef>
                <a:spcPts val="1000"/>
              </a:spcBef>
              <a:buFont typeface="Arial,Sans-Serif" panose="020B0604020202020204" pitchFamily="34" charset="0"/>
              <a:buChar char="•"/>
            </a:pPr>
            <a:r>
              <a:rPr lang="da-DK" sz="1400">
                <a:ea typeface="+mn-lt"/>
                <a:cs typeface="+mn-lt"/>
              </a:rPr>
              <a:t>At være opmærksom på, hvordan AI-løsninger kan styrke hhv. svække en fælles faglighed. </a:t>
            </a:r>
          </a:p>
          <a:p>
            <a:pPr marL="285750" indent="-285750">
              <a:lnSpc>
                <a:spcPct val="90000"/>
              </a:lnSpc>
              <a:spcBef>
                <a:spcPts val="1000"/>
              </a:spcBef>
              <a:buFont typeface="Arial,Sans-Serif" panose="020B0604020202020204" pitchFamily="34" charset="0"/>
              <a:buChar char="•"/>
            </a:pPr>
            <a:r>
              <a:rPr lang="da-DK" sz="1400">
                <a:ea typeface="+mn-lt"/>
                <a:cs typeface="+mn-lt"/>
              </a:rPr>
              <a:t>At klæde personalet på med de nødvendige kompetencer til at forstå og håndtere teknologiens muligheder og udfordringer.</a:t>
            </a:r>
          </a:p>
        </p:txBody>
      </p:sp>
      <p:sp>
        <p:nvSpPr>
          <p:cNvPr id="26" name="Rektangel 25">
            <a:extLst>
              <a:ext uri="{FF2B5EF4-FFF2-40B4-BE49-F238E27FC236}">
                <a16:creationId xmlns:a16="http://schemas.microsoft.com/office/drawing/2014/main" id="{32A23CDF-77B0-A78A-F35D-C26BE320C0A5}"/>
              </a:ext>
            </a:extLst>
          </p:cNvPr>
          <p:cNvSpPr/>
          <p:nvPr/>
        </p:nvSpPr>
        <p:spPr>
          <a:xfrm>
            <a:off x="7241240" y="5563269"/>
            <a:ext cx="3321944"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rPr>
              <a:t>Hvordan skal vi lede AI hos os?</a:t>
            </a:r>
          </a:p>
        </p:txBody>
      </p:sp>
      <p:sp>
        <p:nvSpPr>
          <p:cNvPr id="34" name="Pladsholder til indhold 2">
            <a:extLst>
              <a:ext uri="{FF2B5EF4-FFF2-40B4-BE49-F238E27FC236}">
                <a16:creationId xmlns:a16="http://schemas.microsoft.com/office/drawing/2014/main" id="{83AB3F04-5775-A4B6-2C3C-C8E82222E101}"/>
              </a:ext>
            </a:extLst>
          </p:cNvPr>
          <p:cNvSpPr txBox="1">
            <a:spLocks/>
          </p:cNvSpPr>
          <p:nvPr/>
        </p:nvSpPr>
        <p:spPr>
          <a:xfrm>
            <a:off x="7339424" y="6167268"/>
            <a:ext cx="2435713" cy="468000"/>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a:ea typeface="+mn-lt"/>
                <a:cs typeface="+mn-lt"/>
                <a:hlinkClick r:id="rId3">
                  <a:extLst>
                    <a:ext uri="{A12FA001-AC4F-418D-AE19-62706E023703}">
                      <ahyp:hlinkClr xmlns:ahyp="http://schemas.microsoft.com/office/drawing/2018/hyperlinkcolor" val="tx"/>
                    </a:ext>
                  </a:extLst>
                </a:hlinkClick>
              </a:rPr>
              <a:t>Læs artikel: Sådan lykkedes du med at indføre AI (DSR)</a:t>
            </a:r>
            <a:endParaRPr lang="da-DK">
              <a:hlinkClick r:id="rId3">
                <a:extLst>
                  <a:ext uri="{A12FA001-AC4F-418D-AE19-62706E023703}">
                    <ahyp:hlinkClr xmlns:ahyp="http://schemas.microsoft.com/office/drawing/2018/hyperlinkcolor" val="tx"/>
                  </a:ext>
                </a:extLst>
              </a:hlinkClick>
            </a:endParaRPr>
          </a:p>
        </p:txBody>
      </p:sp>
      <p:pic>
        <p:nvPicPr>
          <p:cNvPr id="24" name="Grafik 23">
            <a:extLst>
              <a:ext uri="{FF2B5EF4-FFF2-40B4-BE49-F238E27FC236}">
                <a16:creationId xmlns:a16="http://schemas.microsoft.com/office/drawing/2014/main" id="{C770272B-B047-6FF1-83DE-4645EB768AF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5346" y="5539085"/>
            <a:ext cx="628183" cy="628183"/>
          </a:xfrm>
          <a:prstGeom prst="rect">
            <a:avLst/>
          </a:prstGeom>
        </p:spPr>
      </p:pic>
      <p:pic>
        <p:nvPicPr>
          <p:cNvPr id="28" name="Grafik 27">
            <a:extLst>
              <a:ext uri="{FF2B5EF4-FFF2-40B4-BE49-F238E27FC236}">
                <a16:creationId xmlns:a16="http://schemas.microsoft.com/office/drawing/2014/main" id="{6290A0B3-FCEF-226D-5A5C-05A8F8EBBCD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3057" y="5539085"/>
            <a:ext cx="628183" cy="628183"/>
          </a:xfrm>
          <a:prstGeom prst="rect">
            <a:avLst/>
          </a:prstGeom>
        </p:spPr>
      </p:pic>
      <p:pic>
        <p:nvPicPr>
          <p:cNvPr id="7" name="Grafik 6">
            <a:extLst>
              <a:ext uri="{FF2B5EF4-FFF2-40B4-BE49-F238E27FC236}">
                <a16:creationId xmlns:a16="http://schemas.microsoft.com/office/drawing/2014/main" id="{F1E66CB8-D10E-06C6-4F15-8D0EB46716F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711241" y="6167268"/>
            <a:ext cx="431815" cy="468000"/>
          </a:xfrm>
          <a:prstGeom prst="rect">
            <a:avLst/>
          </a:prstGeom>
        </p:spPr>
      </p:pic>
    </p:spTree>
    <p:extLst>
      <p:ext uri="{BB962C8B-B14F-4D97-AF65-F5344CB8AC3E}">
        <p14:creationId xmlns:p14="http://schemas.microsoft.com/office/powerpoint/2010/main" val="33580556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CEDE8"/>
        </a:solidFill>
        <a:effectLst/>
      </p:bgPr>
    </p:bg>
    <p:spTree>
      <p:nvGrpSpPr>
        <p:cNvPr id="1" name="">
          <a:extLst>
            <a:ext uri="{FF2B5EF4-FFF2-40B4-BE49-F238E27FC236}">
              <a16:creationId xmlns:a16="http://schemas.microsoft.com/office/drawing/2014/main" id="{98A6255F-BAFA-2D26-209C-AC2CB36FE9CA}"/>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A36EFB84-B01B-6D3D-019D-571FA59E7D3F}"/>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FA9D84"/>
                </a:solidFill>
              </a:rPr>
              <a:t>Ældrepleje</a:t>
            </a:r>
            <a:endParaRPr lang="da-DK" sz="1200">
              <a:solidFill>
                <a:srgbClr val="FA9D84"/>
              </a:solidFill>
            </a:endParaRPr>
          </a:p>
        </p:txBody>
      </p:sp>
      <p:sp>
        <p:nvSpPr>
          <p:cNvPr id="16" name="Rektangel 11">
            <a:extLst>
              <a:ext uri="{FF2B5EF4-FFF2-40B4-BE49-F238E27FC236}">
                <a16:creationId xmlns:a16="http://schemas.microsoft.com/office/drawing/2014/main" id="{38715B6A-1F5F-74AF-16F5-A61061DC5086}"/>
              </a:ext>
            </a:extLst>
          </p:cNvPr>
          <p:cNvSpPr>
            <a:spLocks noChangeAspect="1"/>
          </p:cNvSpPr>
          <p:nvPr/>
        </p:nvSpPr>
        <p:spPr>
          <a:xfrm>
            <a:off x="10333429" y="0"/>
            <a:ext cx="1872000" cy="462954"/>
          </a:xfrm>
          <a:prstGeom prst="rect">
            <a:avLst/>
          </a:prstGeom>
          <a:solidFill>
            <a:srgbClr val="FA9D8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Næste skridt</a:t>
            </a:r>
          </a:p>
        </p:txBody>
      </p:sp>
      <p:sp>
        <p:nvSpPr>
          <p:cNvPr id="5" name="Pladsholder til indhold 3">
            <a:extLst>
              <a:ext uri="{FF2B5EF4-FFF2-40B4-BE49-F238E27FC236}">
                <a16:creationId xmlns:a16="http://schemas.microsoft.com/office/drawing/2014/main" id="{B6A8F5CC-4CA0-74AC-03CD-3FEA3EDBF577}"/>
              </a:ext>
            </a:extLst>
          </p:cNvPr>
          <p:cNvSpPr txBox="1">
            <a:spLocks noGrp="1"/>
          </p:cNvSpPr>
          <p:nvPr>
            <p:ph type="title" idx="4294967295"/>
          </p:nvPr>
        </p:nvSpPr>
        <p:spPr>
          <a:xfrm>
            <a:off x="424259" y="716043"/>
            <a:ext cx="10673802" cy="8438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rgbClr val="000000"/>
                </a:solidFill>
                <a:effectLst/>
                <a:uLnTx/>
                <a:uFillTx/>
                <a:latin typeface="Avenir Next"/>
                <a:ea typeface="+mn-ea"/>
                <a:cs typeface="+mn-cs"/>
              </a:rPr>
              <a:t>Sådan kommer I videre</a:t>
            </a:r>
            <a:endParaRPr kumimoji="0" lang="da-DK" sz="2800" b="1" i="0" u="none" strike="noStrike" kern="1200" cap="none" spc="0" normalizeH="0" baseline="0" noProof="0">
              <a:ln>
                <a:noFill/>
              </a:ln>
              <a:solidFill>
                <a:schemeClr val="tx1"/>
              </a:solidFill>
              <a:effectLst/>
              <a:uLnTx/>
              <a:uFillTx/>
              <a:latin typeface="Avenir Next"/>
              <a:ea typeface="+mn-ea"/>
              <a:cs typeface="+mn-cs"/>
            </a:endParaRPr>
          </a:p>
        </p:txBody>
      </p:sp>
      <p:sp>
        <p:nvSpPr>
          <p:cNvPr id="2" name="Pladsholder til indhold 1">
            <a:extLst>
              <a:ext uri="{FF2B5EF4-FFF2-40B4-BE49-F238E27FC236}">
                <a16:creationId xmlns:a16="http://schemas.microsoft.com/office/drawing/2014/main" id="{BD7BD4A8-EDB3-623C-512D-8557FE6D9EEC}"/>
              </a:ext>
            </a:extLst>
          </p:cNvPr>
          <p:cNvSpPr>
            <a:spLocks noGrp="1"/>
          </p:cNvSpPr>
          <p:nvPr>
            <p:ph sz="half" idx="1"/>
          </p:nvPr>
        </p:nvSpPr>
        <p:spPr>
          <a:xfrm>
            <a:off x="435043" y="1352533"/>
            <a:ext cx="7125796" cy="638293"/>
          </a:xfrm>
        </p:spPr>
        <p:txBody>
          <a:bodyPr vert="horz" lIns="91440" tIns="45720" rIns="91440" bIns="45720" rtlCol="0" anchor="t">
            <a:noAutofit/>
          </a:bodyPr>
          <a:lstStyle/>
          <a:p>
            <a:pPr>
              <a:lnSpc>
                <a:spcPct val="100000"/>
              </a:lnSpc>
            </a:pPr>
            <a:r>
              <a:rPr lang="da-DK" sz="1400">
                <a:latin typeface="Avenir Next"/>
              </a:rPr>
              <a:t>Afhængig af, hvor langt I er med at afklare jeres brug af AI, kan I vælge en eller flere af nedenstående næste skridt. De kan efter behov drøftes fx på det enkelte plejecenter, i hjemmeplejen, på tværs af enheder eller i MED-systemet. </a:t>
            </a:r>
            <a:endParaRPr lang="da-DK" sz="1400">
              <a:solidFill>
                <a:srgbClr val="000000"/>
              </a:solidFill>
            </a:endParaRPr>
          </a:p>
          <a:p>
            <a:pPr>
              <a:lnSpc>
                <a:spcPct val="100000"/>
              </a:lnSpc>
            </a:pPr>
            <a:endParaRPr lang="da-DK" sz="1500" b="1"/>
          </a:p>
          <a:p>
            <a:pPr>
              <a:lnSpc>
                <a:spcPct val="100000"/>
              </a:lnSpc>
            </a:pPr>
            <a:endParaRPr lang="da-DK" sz="1500" b="1"/>
          </a:p>
          <a:p>
            <a:pPr>
              <a:lnSpc>
                <a:spcPct val="100000"/>
              </a:lnSpc>
            </a:pPr>
            <a:endParaRPr lang="da-DK" sz="1500" b="1"/>
          </a:p>
        </p:txBody>
      </p:sp>
      <p:sp>
        <p:nvSpPr>
          <p:cNvPr id="8" name="Tekstfelt 7">
            <a:extLst>
              <a:ext uri="{FF2B5EF4-FFF2-40B4-BE49-F238E27FC236}">
                <a16:creationId xmlns:a16="http://schemas.microsoft.com/office/drawing/2014/main" id="{11558D49-2362-EB11-0447-1544BE1132A4}"/>
              </a:ext>
            </a:extLst>
          </p:cNvPr>
          <p:cNvSpPr txBox="1"/>
          <p:nvPr/>
        </p:nvSpPr>
        <p:spPr>
          <a:xfrm>
            <a:off x="431859" y="2209138"/>
            <a:ext cx="3790458" cy="40472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b="1">
                <a:solidFill>
                  <a:srgbClr val="FA9D84"/>
                </a:solidFill>
              </a:rPr>
              <a:t>Fortsæt dialogen</a:t>
            </a:r>
          </a:p>
          <a:p>
            <a:r>
              <a:rPr lang="da-DK" sz="1500"/>
              <a:t>Brug værktøjerne – få overblik på næste side:</a:t>
            </a:r>
          </a:p>
          <a:p>
            <a:pPr marL="285750" indent="-285750">
              <a:buFont typeface="Arial"/>
              <a:buChar char="•"/>
            </a:pPr>
            <a:r>
              <a:rPr lang="da-DK" sz="1500"/>
              <a:t>Relevante måder at bruge AI på.</a:t>
            </a:r>
          </a:p>
          <a:p>
            <a:pPr marL="285750" indent="-285750">
              <a:buFont typeface="Arial"/>
              <a:buChar char="•"/>
            </a:pPr>
            <a:r>
              <a:rPr lang="da-DK" sz="1500"/>
              <a:t>Balancen mellem fordele og ulemper ved et konkret AI-tiltag.</a:t>
            </a:r>
          </a:p>
          <a:p>
            <a:pPr marL="285750" indent="-285750">
              <a:buFont typeface="Arial"/>
              <a:buChar char="•"/>
            </a:pPr>
            <a:r>
              <a:rPr lang="da-DK" sz="1500"/>
              <a:t>Dilemmaer i tilgangen til arbejdet med AI.</a:t>
            </a:r>
          </a:p>
          <a:p>
            <a:pPr marL="285750" indent="-285750">
              <a:buFont typeface="Arial"/>
              <a:buChar char="•"/>
            </a:pPr>
            <a:endParaRPr lang="da-DK" sz="1500">
              <a:solidFill>
                <a:srgbClr val="000000"/>
              </a:solidFill>
            </a:endParaRPr>
          </a:p>
          <a:p>
            <a:r>
              <a:rPr lang="da-DK" sz="1600" b="1">
                <a:solidFill>
                  <a:srgbClr val="FA9D84"/>
                </a:solidFill>
              </a:rPr>
              <a:t>Forbered jer på fremtiden</a:t>
            </a:r>
            <a:endParaRPr lang="en-US" sz="1600">
              <a:solidFill>
                <a:srgbClr val="FA9D84"/>
              </a:solidFill>
            </a:endParaRPr>
          </a:p>
          <a:p>
            <a:r>
              <a:rPr lang="da-DK" sz="1500">
                <a:solidFill>
                  <a:srgbClr val="000000"/>
                </a:solidFill>
              </a:rPr>
              <a:t>Lovgivningen sætter i dag faste grænser for den borgerrettede brug af AI, men det kan ændre sig.</a:t>
            </a:r>
            <a:br>
              <a:rPr lang="da-DK" sz="1500">
                <a:solidFill>
                  <a:srgbClr val="000000"/>
                </a:solidFill>
              </a:rPr>
            </a:br>
            <a:br>
              <a:rPr lang="da-DK" sz="1500">
                <a:solidFill>
                  <a:srgbClr val="000000"/>
                </a:solidFill>
              </a:rPr>
            </a:br>
            <a:r>
              <a:rPr lang="da-DK" sz="1500">
                <a:solidFill>
                  <a:srgbClr val="000000"/>
                </a:solidFill>
              </a:rPr>
              <a:t>Vær på forkant med en åben dialog om, hvad der kunne være muligt og ønskeligt, hvis rammerne var friere.  </a:t>
            </a:r>
            <a:endParaRPr lang="en-US" sz="1500">
              <a:solidFill>
                <a:srgbClr val="000000"/>
              </a:solidFill>
            </a:endParaRPr>
          </a:p>
        </p:txBody>
      </p:sp>
      <p:sp>
        <p:nvSpPr>
          <p:cNvPr id="9" name="Tekstfelt 8">
            <a:extLst>
              <a:ext uri="{FF2B5EF4-FFF2-40B4-BE49-F238E27FC236}">
                <a16:creationId xmlns:a16="http://schemas.microsoft.com/office/drawing/2014/main" id="{94F3B60E-2E78-BB60-44B6-EADDCAD153EA}"/>
              </a:ext>
            </a:extLst>
          </p:cNvPr>
          <p:cNvSpPr txBox="1"/>
          <p:nvPr/>
        </p:nvSpPr>
        <p:spPr>
          <a:xfrm>
            <a:off x="4628612" y="2209138"/>
            <a:ext cx="3790458"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b="1">
                <a:solidFill>
                  <a:srgbClr val="FA9D84"/>
                </a:solidFill>
              </a:rPr>
              <a:t>Bliv enige om fælles principper</a:t>
            </a:r>
            <a:endParaRPr lang="en-US" sz="1600">
              <a:solidFill>
                <a:srgbClr val="FA9D84"/>
              </a:solidFill>
            </a:endParaRPr>
          </a:p>
          <a:p>
            <a:r>
              <a:rPr lang="da-DK" sz="1500">
                <a:solidFill>
                  <a:srgbClr val="000000"/>
                </a:solidFill>
              </a:rPr>
              <a:t>Lad jeres dialog munde ud i et fælles formål og sæt spilleregler for, hvordan I ønsker at anvende AI.</a:t>
            </a:r>
            <a:endParaRPr lang="da-DK" sz="1500">
              <a:solidFill>
                <a:srgbClr val="F79F5C"/>
              </a:solidFill>
            </a:endParaRPr>
          </a:p>
          <a:p>
            <a:endParaRPr lang="da-DK" sz="1500" b="1">
              <a:solidFill>
                <a:srgbClr val="F79F5C"/>
              </a:solidFill>
            </a:endParaRPr>
          </a:p>
          <a:p>
            <a:r>
              <a:rPr lang="da-DK" sz="1600" b="1">
                <a:solidFill>
                  <a:srgbClr val="FA9D84"/>
                </a:solidFill>
              </a:rPr>
              <a:t>Bliv klogere sammen</a:t>
            </a:r>
            <a:endParaRPr lang="da-DK" sz="1600">
              <a:solidFill>
                <a:srgbClr val="FA9D84"/>
              </a:solidFill>
            </a:endParaRPr>
          </a:p>
          <a:p>
            <a:r>
              <a:rPr lang="da-DK" sz="1500"/>
              <a:t>Der er løbende brug for at søge viden og inspiration om brugen af AI – og for at gøre fælles erfaringer med teknologien.</a:t>
            </a:r>
            <a:br>
              <a:rPr lang="da-DK" sz="1500"/>
            </a:br>
            <a:br>
              <a:rPr lang="da-DK" sz="1500"/>
            </a:br>
            <a:r>
              <a:rPr lang="da-DK" sz="1500"/>
              <a:t>Tilrettelæg forløb, som klæder jer kollektivt på til sammen at drøfte og udnytte mulighederne i AI.</a:t>
            </a:r>
          </a:p>
          <a:p>
            <a:endParaRPr lang="da-DK" sz="1500" b="1"/>
          </a:p>
          <a:p>
            <a:r>
              <a:rPr lang="da-DK" sz="1500"/>
              <a:t> </a:t>
            </a:r>
            <a:r>
              <a:rPr lang="da-DK" sz="1500" b="1">
                <a:solidFill>
                  <a:srgbClr val="377EC0"/>
                </a:solidFill>
              </a:rPr>
              <a:t> </a:t>
            </a:r>
            <a:br>
              <a:rPr lang="da-DK" sz="1500" b="1"/>
            </a:br>
            <a:endParaRPr lang="da-DK" sz="1500"/>
          </a:p>
        </p:txBody>
      </p:sp>
      <p:sp>
        <p:nvSpPr>
          <p:cNvPr id="12" name="Rektangel 11">
            <a:extLst>
              <a:ext uri="{FF2B5EF4-FFF2-40B4-BE49-F238E27FC236}">
                <a16:creationId xmlns:a16="http://schemas.microsoft.com/office/drawing/2014/main" id="{BD5AA44A-5DD2-389B-18AC-58FBD577F7D8}"/>
              </a:ext>
            </a:extLst>
          </p:cNvPr>
          <p:cNvSpPr/>
          <p:nvPr/>
        </p:nvSpPr>
        <p:spPr>
          <a:xfrm>
            <a:off x="9074551" y="2209138"/>
            <a:ext cx="2682405" cy="3816429"/>
          </a:xfrm>
          <a:prstGeom prst="rect">
            <a:avLst/>
          </a:prstGeom>
          <a:solidFill>
            <a:srgbClr val="FA9D8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chemeClr val="tx1"/>
                </a:solidFill>
              </a:rPr>
              <a:t>Inspiration til det videre arbejde</a:t>
            </a:r>
          </a:p>
          <a:p>
            <a:pPr marL="285750" indent="-285750">
              <a:buFont typeface="Arial,Sans-Serif" panose="020B0604020202020204" pitchFamily="34" charset="0"/>
              <a:buChar char="•"/>
            </a:pPr>
            <a:endParaRPr lang="da-DK" sz="1600">
              <a:solidFill>
                <a:schemeClr val="tx1"/>
              </a:solidFill>
            </a:endParaRPr>
          </a:p>
          <a:p>
            <a:pPr marL="285750" indent="-285750">
              <a:buFont typeface="Arial,Sans-Serif" panose="020B0604020202020204" pitchFamily="34" charset="0"/>
              <a:buChar char="•"/>
            </a:pPr>
            <a:r>
              <a:rPr lang="da-DK" sz="1400">
                <a:solidFill>
                  <a:schemeClr val="tx1"/>
                </a:solidFill>
                <a:ea typeface="+mn-lt"/>
                <a:cs typeface="+mn-lt"/>
                <a:hlinkClick r:id="rId3">
                  <a:extLst>
                    <a:ext uri="{A12FA001-AC4F-418D-AE19-62706E023703}">
                      <ahyp:hlinkClr xmlns:ahyp="http://schemas.microsoft.com/office/drawing/2018/hyperlinkcolor" val="tx"/>
                    </a:ext>
                  </a:extLst>
                </a:hlinkClick>
              </a:rPr>
              <a:t>AI-gevinster i ældreplejen: Medarbejderne vil det gerne</a:t>
            </a:r>
            <a:r>
              <a:rPr lang="da-DK" sz="1400" u="sng">
                <a:solidFill>
                  <a:schemeClr val="tx1"/>
                </a:solidFill>
                <a:ea typeface="+mn-lt"/>
                <a:cs typeface="+mn-lt"/>
              </a:rPr>
              <a:t> (VPT-artikel)</a:t>
            </a:r>
            <a:endParaRPr lang="da-DK" sz="1400">
              <a:solidFill>
                <a:schemeClr val="tx1"/>
              </a:solidFill>
              <a:ea typeface="+mn-lt"/>
              <a:cs typeface="+mn-lt"/>
            </a:endParaRPr>
          </a:p>
          <a:p>
            <a:pPr marL="285750" indent="-285750">
              <a:buFont typeface="Arial,Sans-Serif" panose="020B0604020202020204" pitchFamily="34" charset="0"/>
              <a:buChar char="•"/>
            </a:pPr>
            <a:endParaRPr lang="da-DK" sz="1400">
              <a:solidFill>
                <a:schemeClr val="tx1"/>
              </a:solidFill>
              <a:ea typeface="+mn-lt"/>
              <a:cs typeface="+mn-lt"/>
            </a:endParaRPr>
          </a:p>
          <a:p>
            <a:pPr marL="285750" indent="-285750">
              <a:buFont typeface="Arial,Sans-Serif" panose="020B0604020202020204" pitchFamily="34" charset="0"/>
              <a:buChar char="•"/>
            </a:pPr>
            <a:r>
              <a:rPr lang="da-DK" sz="1400">
                <a:solidFill>
                  <a:schemeClr val="tx1"/>
                </a:solidFill>
                <a:ea typeface="+mn-lt"/>
                <a:cs typeface="+mn-lt"/>
                <a:hlinkClick r:id="rId4">
                  <a:extLst>
                    <a:ext uri="{A12FA001-AC4F-418D-AE19-62706E023703}">
                      <ahyp:hlinkClr xmlns:ahyp="http://schemas.microsoft.com/office/drawing/2018/hyperlinkcolor" val="tx"/>
                    </a:ext>
                  </a:extLst>
                </a:hlinkClick>
              </a:rPr>
              <a:t>Vidensprojekt om AI-understøttet dokumentation i ældreplejen (Fremfærd Sundhed &amp; Ældre)</a:t>
            </a:r>
          </a:p>
          <a:p>
            <a:pPr marL="285750" indent="-285750">
              <a:buFont typeface="Arial" panose="020B0604020202020204" pitchFamily="34" charset="0"/>
              <a:buChar char="•"/>
            </a:pPr>
            <a:endParaRPr lang="da-DK" sz="1600">
              <a:solidFill>
                <a:schemeClr val="tx1"/>
              </a:solidFill>
              <a:ea typeface="+mn-lt"/>
              <a:cs typeface="+mn-lt"/>
            </a:endParaRPr>
          </a:p>
        </p:txBody>
      </p:sp>
      <p:sp>
        <p:nvSpPr>
          <p:cNvPr id="3" name="Rektangel 2">
            <a:extLst>
              <a:ext uri="{FF2B5EF4-FFF2-40B4-BE49-F238E27FC236}">
                <a16:creationId xmlns:a16="http://schemas.microsoft.com/office/drawing/2014/main" id="{F38DD9FD-F5FC-C10A-0DC3-0A436E5C4A8B}"/>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1" name="Rektangel 10">
            <a:extLst>
              <a:ext uri="{FF2B5EF4-FFF2-40B4-BE49-F238E27FC236}">
                <a16:creationId xmlns:a16="http://schemas.microsoft.com/office/drawing/2014/main" id="{92B0E2C0-5E75-2720-D1DE-1B1E27921F5B}"/>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3" name="Rektangel 12">
            <a:extLst>
              <a:ext uri="{FF2B5EF4-FFF2-40B4-BE49-F238E27FC236}">
                <a16:creationId xmlns:a16="http://schemas.microsoft.com/office/drawing/2014/main" id="{AEA326D7-31F6-1A60-C845-E43D555F6F59}"/>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4" name="Rektangel 13">
            <a:extLst>
              <a:ext uri="{FF2B5EF4-FFF2-40B4-BE49-F238E27FC236}">
                <a16:creationId xmlns:a16="http://schemas.microsoft.com/office/drawing/2014/main" id="{1587A60C-B44A-F90F-C73D-32D59C0B487F}"/>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Tree>
    <p:extLst>
      <p:ext uri="{BB962C8B-B14F-4D97-AF65-F5344CB8AC3E}">
        <p14:creationId xmlns:p14="http://schemas.microsoft.com/office/powerpoint/2010/main" val="23014051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CEDE8"/>
        </a:solidFill>
        <a:effectLst/>
      </p:bgPr>
    </p:bg>
    <p:spTree>
      <p:nvGrpSpPr>
        <p:cNvPr id="1" name="">
          <a:extLst>
            <a:ext uri="{FF2B5EF4-FFF2-40B4-BE49-F238E27FC236}">
              <a16:creationId xmlns:a16="http://schemas.microsoft.com/office/drawing/2014/main" id="{65650602-DF63-405F-FE54-F6DD5E44227C}"/>
            </a:ext>
          </a:extLst>
        </p:cNvPr>
        <p:cNvGrpSpPr/>
        <p:nvPr/>
      </p:nvGrpSpPr>
      <p:grpSpPr>
        <a:xfrm>
          <a:off x="0" y="0"/>
          <a:ext cx="0" cy="0"/>
          <a:chOff x="0" y="0"/>
          <a:chExt cx="0" cy="0"/>
        </a:xfrm>
      </p:grpSpPr>
      <p:grpSp>
        <p:nvGrpSpPr>
          <p:cNvPr id="16" name="Gruppe 15">
            <a:extLst>
              <a:ext uri="{FF2B5EF4-FFF2-40B4-BE49-F238E27FC236}">
                <a16:creationId xmlns:a16="http://schemas.microsoft.com/office/drawing/2014/main" id="{4078FD78-92F7-8A32-E243-7B9657CFABC1}"/>
              </a:ext>
              <a:ext uri="{C183D7F6-B498-43B3-948B-1728B52AA6E4}">
                <adec:decorative xmlns:adec="http://schemas.microsoft.com/office/drawing/2017/decorative" val="1"/>
              </a:ext>
            </a:extLst>
          </p:cNvPr>
          <p:cNvGrpSpPr/>
          <p:nvPr/>
        </p:nvGrpSpPr>
        <p:grpSpPr>
          <a:xfrm>
            <a:off x="9233541" y="5847777"/>
            <a:ext cx="506130" cy="447040"/>
            <a:chOff x="8840135" y="1147967"/>
            <a:chExt cx="506130" cy="447040"/>
          </a:xfrm>
        </p:grpSpPr>
        <p:sp>
          <p:nvSpPr>
            <p:cNvPr id="17" name="Ellipse 16">
              <a:extLst>
                <a:ext uri="{FF2B5EF4-FFF2-40B4-BE49-F238E27FC236}">
                  <a16:creationId xmlns:a16="http://schemas.microsoft.com/office/drawing/2014/main" id="{1A6196DC-589A-0733-035A-E6EC0E76BBFE}"/>
                </a:ext>
              </a:extLst>
            </p:cNvPr>
            <p:cNvSpPr/>
            <p:nvPr/>
          </p:nvSpPr>
          <p:spPr>
            <a:xfrm>
              <a:off x="8869680" y="1147967"/>
              <a:ext cx="447040" cy="447040"/>
            </a:xfrm>
            <a:prstGeom prst="ellipse">
              <a:avLst/>
            </a:prstGeom>
            <a:solidFill>
              <a:srgbClr val="FA9D8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rgbClr val="FA9D84"/>
                </a:solidFill>
              </a:endParaRPr>
            </a:p>
          </p:txBody>
        </p:sp>
        <p:pic>
          <p:nvPicPr>
            <p:cNvPr id="18" name="Pladsholder til indhold 17" descr="Præsentation med medier med massiv udfyldning">
              <a:extLst>
                <a:ext uri="{FF2B5EF4-FFF2-40B4-BE49-F238E27FC236}">
                  <a16:creationId xmlns:a16="http://schemas.microsoft.com/office/drawing/2014/main" id="{00089083-94E3-D250-DE55-BB672F8F9C22}"/>
                </a:ext>
              </a:extLst>
            </p:cNvPr>
            <p:cNvPicPr>
              <a:picLocks noChangeAspect="1"/>
            </p:cNvPicPr>
            <p:nvPr/>
          </p:nvPicPr>
          <p:blipFill>
            <a:blip r:embed="rId3">
              <a:extLst>
                <a:ext uri="{96DAC541-7B7A-43D3-8B79-37D633B846F1}">
                  <asvg:svgBlip xmlns:asvg="http://schemas.microsoft.com/office/drawing/2016/SVG/main" r:embed="rId4"/>
                </a:ext>
              </a:extLst>
            </a:blip>
            <a:srcRect l="23276" t="25734" r="25246" b="41353"/>
            <a:stretch>
              <a:fillRect/>
            </a:stretch>
          </p:blipFill>
          <p:spPr>
            <a:xfrm>
              <a:off x="8840135" y="1220992"/>
              <a:ext cx="506130" cy="300990"/>
            </a:xfrm>
            <a:prstGeom prst="rect">
              <a:avLst/>
            </a:prstGeom>
          </p:spPr>
        </p:pic>
      </p:grpSp>
      <p:sp>
        <p:nvSpPr>
          <p:cNvPr id="4" name="Pladsholder til indhold 3">
            <a:extLst>
              <a:ext uri="{FF2B5EF4-FFF2-40B4-BE49-F238E27FC236}">
                <a16:creationId xmlns:a16="http://schemas.microsoft.com/office/drawing/2014/main" id="{68482E71-E891-4016-384F-27C0C7780F14}"/>
              </a:ext>
            </a:extLst>
          </p:cNvPr>
          <p:cNvSpPr>
            <a:spLocks noGrp="1"/>
          </p:cNvSpPr>
          <p:nvPr>
            <p:ph type="title" idx="4294967295"/>
          </p:nvPr>
        </p:nvSpPr>
        <p:spPr>
          <a:xfrm>
            <a:off x="419100" y="695325"/>
            <a:ext cx="10672763" cy="842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3200" b="1" i="0" u="none" strike="noStrike" kern="1200" cap="none" spc="0" normalizeH="0" baseline="0" noProof="0">
                <a:ln>
                  <a:noFill/>
                </a:ln>
                <a:solidFill>
                  <a:srgbClr val="000000"/>
                </a:solidFill>
                <a:effectLst/>
                <a:uLnTx/>
                <a:uFillTx/>
                <a:latin typeface="Avenir Next"/>
                <a:ea typeface="+mn-ea"/>
                <a:cs typeface="+mn-cs"/>
              </a:rPr>
              <a:t>Værktøjer til den videre dialog</a:t>
            </a:r>
            <a:endParaRPr kumimoji="0" lang="da-DK" sz="3200" b="1" i="0" u="none" strike="noStrike" kern="1200" cap="none" spc="0" normalizeH="0" baseline="0" noProof="0">
              <a:ln>
                <a:noFill/>
              </a:ln>
              <a:solidFill>
                <a:schemeClr val="tx1"/>
              </a:solidFill>
              <a:effectLst/>
              <a:uLnTx/>
              <a:uFillTx/>
              <a:latin typeface="Avenir Next"/>
              <a:ea typeface="+mn-ea"/>
              <a:cs typeface="+mn-cs"/>
            </a:endParaRPr>
          </a:p>
        </p:txBody>
      </p:sp>
      <p:sp>
        <p:nvSpPr>
          <p:cNvPr id="12" name="Pladsholder til indhold 1">
            <a:extLst>
              <a:ext uri="{FF2B5EF4-FFF2-40B4-BE49-F238E27FC236}">
                <a16:creationId xmlns:a16="http://schemas.microsoft.com/office/drawing/2014/main" id="{8D52454C-CCCF-49FB-D5D0-6CD61BC235A4}"/>
              </a:ext>
            </a:extLst>
          </p:cNvPr>
          <p:cNvSpPr>
            <a:spLocks noGrp="1"/>
          </p:cNvSpPr>
          <p:nvPr>
            <p:ph sz="half" idx="1"/>
          </p:nvPr>
        </p:nvSpPr>
        <p:spPr>
          <a:xfrm>
            <a:off x="418506" y="1543791"/>
            <a:ext cx="7823116" cy="5067861"/>
          </a:xfrm>
        </p:spPr>
        <p:txBody>
          <a:bodyPr vert="horz" lIns="91440" tIns="45720" rIns="91440" bIns="45720" rtlCol="0" anchor="t">
            <a:normAutofit/>
          </a:bodyPr>
          <a:lstStyle/>
          <a:p>
            <a:pPr>
              <a:lnSpc>
                <a:spcPct val="100000"/>
              </a:lnSpc>
            </a:pPr>
            <a:r>
              <a:rPr lang="da-DK" sz="1600">
                <a:latin typeface="Avenir Next"/>
              </a:rPr>
              <a:t>Afhængig af hvor I er i jeres overvejelser om at bruge AI, kan I bruge et eller flere af disse værktøjer til den videre dialog frem mod en fælles beslutning.</a:t>
            </a:r>
            <a:endParaRPr lang="da-DK" sz="1600"/>
          </a:p>
          <a:p>
            <a:pPr>
              <a:lnSpc>
                <a:spcPct val="100000"/>
              </a:lnSpc>
            </a:pPr>
            <a:r>
              <a:rPr lang="da-DK" sz="1600">
                <a:latin typeface="Avenir Next"/>
              </a:rPr>
              <a:t>I kan finde information og downloade værktøjer på </a:t>
            </a:r>
            <a:r>
              <a:rPr lang="da-DK" sz="1600">
                <a:latin typeface="Avenir Next"/>
                <a:hlinkClick r:id="rId5">
                  <a:extLst>
                    <a:ext uri="{A12FA001-AC4F-418D-AE19-62706E023703}">
                      <ahyp:hlinkClr xmlns:ahyp="http://schemas.microsoft.com/office/drawing/2018/hyperlinkcolor" val="tx"/>
                    </a:ext>
                  </a:extLst>
                </a:hlinkClick>
              </a:rPr>
              <a:t>VPTs projektside</a:t>
            </a:r>
            <a:r>
              <a:rPr lang="da-DK" sz="1600">
                <a:latin typeface="Avenir Next"/>
              </a:rPr>
              <a:t> eller læse mere i afsnittet </a:t>
            </a:r>
            <a:r>
              <a:rPr lang="da-DK" sz="1600" i="1">
                <a:latin typeface="Avenir Next"/>
              </a:rPr>
              <a:t>Værktøjer</a:t>
            </a:r>
            <a:endParaRPr lang="da-DK" sz="1600"/>
          </a:p>
          <a:p>
            <a:pPr marL="342900" indent="-342900">
              <a:lnSpc>
                <a:spcPct val="100000"/>
              </a:lnSpc>
              <a:buAutoNum type="arabicPeriod"/>
            </a:pPr>
            <a:r>
              <a:rPr lang="da-DK" sz="1600" b="1">
                <a:solidFill>
                  <a:srgbClr val="FA9D84"/>
                </a:solidFill>
                <a:latin typeface="Avenir Next"/>
              </a:rPr>
              <a:t>Strategisk afsæt for AI-arbejdet</a:t>
            </a:r>
            <a:br>
              <a:rPr lang="da-DK" sz="1600" b="1">
                <a:solidFill>
                  <a:srgbClr val="FA9D84"/>
                </a:solidFill>
                <a:latin typeface="Avenir Next"/>
              </a:rPr>
            </a:br>
            <a:r>
              <a:rPr lang="da-DK" sz="1600">
                <a:latin typeface="Avenir Next"/>
              </a:rPr>
              <a:t>Afklar den overordnede strategiske ambition for arbejdet med AI.</a:t>
            </a:r>
            <a:endParaRPr lang="en-US" sz="1600">
              <a:latin typeface="Avenir Next"/>
            </a:endParaRPr>
          </a:p>
          <a:p>
            <a:pPr marL="342900" indent="-342900">
              <a:lnSpc>
                <a:spcPct val="100000"/>
              </a:lnSpc>
              <a:buAutoNum type="arabicPeriod"/>
            </a:pPr>
            <a:r>
              <a:rPr lang="da-DK" sz="1600" b="1">
                <a:solidFill>
                  <a:srgbClr val="FA9D84"/>
                </a:solidFill>
                <a:latin typeface="Avenir Next"/>
              </a:rPr>
              <a:t>Fire forandringsbalancer</a:t>
            </a:r>
            <a:br>
              <a:rPr lang="da-DK" sz="1600" b="1">
                <a:solidFill>
                  <a:srgbClr val="FA9D84"/>
                </a:solidFill>
                <a:latin typeface="Avenir Next"/>
              </a:rPr>
            </a:br>
            <a:r>
              <a:rPr lang="da-DK" sz="1600">
                <a:latin typeface="Avenir Next"/>
              </a:rPr>
              <a:t>Afstem forventninger til AI-indsatsen</a:t>
            </a:r>
          </a:p>
          <a:p>
            <a:pPr marL="342900" indent="-342900">
              <a:lnSpc>
                <a:spcPct val="100000"/>
              </a:lnSpc>
              <a:buAutoNum type="arabicPeriod"/>
            </a:pPr>
            <a:r>
              <a:rPr lang="da-DK" sz="1600" b="1">
                <a:solidFill>
                  <a:srgbClr val="FA9D84"/>
                </a:solidFill>
                <a:latin typeface="Avenir Next"/>
              </a:rPr>
              <a:t>Hvordan kan vi bruge AI?</a:t>
            </a:r>
            <a:br>
              <a:rPr lang="da-DK" sz="1600" b="1">
                <a:solidFill>
                  <a:srgbClr val="FA9D84"/>
                </a:solidFill>
                <a:latin typeface="Avenir Next"/>
              </a:rPr>
            </a:br>
            <a:r>
              <a:rPr lang="da-DK" sz="1600">
                <a:latin typeface="Avenir Next"/>
              </a:rPr>
              <a:t>Skab overblik over opgaver/arbejdsgange, hvor AI måske kan være en støtte</a:t>
            </a:r>
            <a:endParaRPr lang="da-DK" sz="1600"/>
          </a:p>
          <a:p>
            <a:pPr marL="342900" indent="-342900">
              <a:lnSpc>
                <a:spcPct val="100000"/>
              </a:lnSpc>
              <a:buAutoNum type="arabicPeriod"/>
            </a:pPr>
            <a:r>
              <a:rPr lang="da-DK" sz="1600" b="1">
                <a:solidFill>
                  <a:srgbClr val="FA9D84"/>
                </a:solidFill>
                <a:latin typeface="Avenir Next"/>
              </a:rPr>
              <a:t>Skal vi tage denne AI-løsning i brug?</a:t>
            </a:r>
            <a:br>
              <a:rPr lang="da-DK" sz="1600" b="1">
                <a:solidFill>
                  <a:srgbClr val="FA9D84"/>
                </a:solidFill>
                <a:latin typeface="Avenir Next"/>
              </a:rPr>
            </a:br>
            <a:r>
              <a:rPr lang="da-DK" sz="1600">
                <a:latin typeface="Avenir Next"/>
              </a:rPr>
              <a:t>Overvej både teknik, lovgivning, værdi og etik</a:t>
            </a:r>
            <a:endParaRPr lang="en-US" sz="1600">
              <a:latin typeface="Avenir Next"/>
            </a:endParaRPr>
          </a:p>
          <a:p>
            <a:pPr marL="342900" indent="-342900">
              <a:lnSpc>
                <a:spcPct val="100000"/>
              </a:lnSpc>
              <a:buAutoNum type="arabicPeriod"/>
            </a:pPr>
            <a:r>
              <a:rPr lang="da-DK" sz="1600" b="1">
                <a:solidFill>
                  <a:srgbClr val="FA9D84"/>
                </a:solidFill>
                <a:latin typeface="Avenir Next"/>
              </a:rPr>
              <a:t>Med eller uden AI – fordele og ulemper</a:t>
            </a:r>
            <a:br>
              <a:rPr lang="da-DK" sz="1600" b="1">
                <a:solidFill>
                  <a:srgbClr val="FA9D84"/>
                </a:solidFill>
                <a:latin typeface="Avenir Next"/>
              </a:rPr>
            </a:br>
            <a:r>
              <a:rPr lang="da-DK" sz="1600">
                <a:latin typeface="Avenir Next"/>
              </a:rPr>
              <a:t>Vurder prisen for og gevinsten ved en forandring</a:t>
            </a:r>
          </a:p>
          <a:p>
            <a:pPr marL="342900" indent="-342900">
              <a:lnSpc>
                <a:spcPct val="100000"/>
              </a:lnSpc>
              <a:buAutoNum type="arabicPeriod"/>
            </a:pPr>
            <a:r>
              <a:rPr lang="da-DK" sz="1600" b="1">
                <a:solidFill>
                  <a:srgbClr val="FA9D84"/>
                </a:solidFill>
                <a:latin typeface="Avenir Next"/>
              </a:rPr>
              <a:t>Vores næste skridt er at …</a:t>
            </a:r>
            <a:br>
              <a:rPr lang="da-DK" sz="1600" b="1">
                <a:solidFill>
                  <a:srgbClr val="FA9D84"/>
                </a:solidFill>
              </a:rPr>
            </a:br>
            <a:r>
              <a:rPr lang="da-DK" sz="1600">
                <a:latin typeface="Avenir Next"/>
              </a:rPr>
              <a:t>Bliv enige om, hvordan I kommer videre</a:t>
            </a:r>
            <a:endParaRPr lang="da-DK"/>
          </a:p>
        </p:txBody>
      </p:sp>
      <p:sp>
        <p:nvSpPr>
          <p:cNvPr id="2" name="Pladsholder til indhold 2">
            <a:extLst>
              <a:ext uri="{FF2B5EF4-FFF2-40B4-BE49-F238E27FC236}">
                <a16:creationId xmlns:a16="http://schemas.microsoft.com/office/drawing/2014/main" id="{DB162B84-2E45-1276-DB24-C02F6D997FB3}"/>
              </a:ext>
            </a:extLst>
          </p:cNvPr>
          <p:cNvSpPr txBox="1">
            <a:spLocks/>
          </p:cNvSpPr>
          <p:nvPr/>
        </p:nvSpPr>
        <p:spPr>
          <a:xfrm>
            <a:off x="9885217" y="5869082"/>
            <a:ext cx="2574742" cy="914158"/>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b="1">
                <a:solidFill>
                  <a:srgbClr val="FA9D84"/>
                </a:solidFill>
                <a:hlinkClick r:id="rId6">
                  <a:extLst>
                    <a:ext uri="{A12FA001-AC4F-418D-AE19-62706E023703}">
                      <ahyp:hlinkClr xmlns:ahyp="http://schemas.microsoft.com/office/drawing/2018/hyperlinkcolor" val="tx"/>
                    </a:ext>
                  </a:extLst>
                </a:hlinkClick>
              </a:rPr>
              <a:t>Se introduktionsvideo</a:t>
            </a:r>
            <a:br>
              <a:rPr lang="da-DK" sz="1200" b="1">
                <a:solidFill>
                  <a:srgbClr val="FA9D84"/>
                </a:solidFill>
                <a:hlinkClick r:id="rId6">
                  <a:extLst>
                    <a:ext uri="{A12FA001-AC4F-418D-AE19-62706E023703}">
                      <ahyp:hlinkClr xmlns:ahyp="http://schemas.microsoft.com/office/drawing/2018/hyperlinkcolor" val="tx"/>
                    </a:ext>
                  </a:extLst>
                </a:hlinkClick>
              </a:rPr>
            </a:br>
            <a:r>
              <a:rPr lang="da-DK" sz="1200" b="1">
                <a:solidFill>
                  <a:srgbClr val="FA9D84"/>
                </a:solidFill>
                <a:hlinkClick r:id="rId6">
                  <a:extLst>
                    <a:ext uri="{A12FA001-AC4F-418D-AE19-62706E023703}">
                      <ahyp:hlinkClr xmlns:ahyp="http://schemas.microsoft.com/office/drawing/2018/hyperlinkcolor" val="tx"/>
                    </a:ext>
                  </a:extLst>
                </a:hlinkClick>
              </a:rPr>
              <a:t>om værktøjerne</a:t>
            </a:r>
            <a:endParaRPr lang="da-DK" b="1">
              <a:solidFill>
                <a:srgbClr val="FA9D84"/>
              </a:solidFill>
            </a:endParaRPr>
          </a:p>
        </p:txBody>
      </p:sp>
      <p:sp>
        <p:nvSpPr>
          <p:cNvPr id="3" name="Rektangel 2">
            <a:extLst>
              <a:ext uri="{FF2B5EF4-FFF2-40B4-BE49-F238E27FC236}">
                <a16:creationId xmlns:a16="http://schemas.microsoft.com/office/drawing/2014/main" id="{DC23D3B0-18D9-4962-91EC-95DCA74DFBF9}"/>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1" name="Rektangel 10">
            <a:extLst>
              <a:ext uri="{FF2B5EF4-FFF2-40B4-BE49-F238E27FC236}">
                <a16:creationId xmlns:a16="http://schemas.microsoft.com/office/drawing/2014/main" id="{AE128ABF-1D69-DAED-D44A-2C43F6649985}"/>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3" name="Rektangel 12">
            <a:extLst>
              <a:ext uri="{FF2B5EF4-FFF2-40B4-BE49-F238E27FC236}">
                <a16:creationId xmlns:a16="http://schemas.microsoft.com/office/drawing/2014/main" id="{F86C1CD7-F32F-1486-FC6B-BC0D3EB04BAF}"/>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4" name="Rektangel 13">
            <a:extLst>
              <a:ext uri="{FF2B5EF4-FFF2-40B4-BE49-F238E27FC236}">
                <a16:creationId xmlns:a16="http://schemas.microsoft.com/office/drawing/2014/main" id="{5DC7B507-2B3B-9D4B-B57F-163CF699D795}"/>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5" name="Rektangel 14">
            <a:extLst>
              <a:ext uri="{FF2B5EF4-FFF2-40B4-BE49-F238E27FC236}">
                <a16:creationId xmlns:a16="http://schemas.microsoft.com/office/drawing/2014/main" id="{6B2552C7-A75B-D3BA-674C-D013AC4EE067}"/>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rgbClr val="FA9D8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Næste skridt</a:t>
            </a:r>
          </a:p>
        </p:txBody>
      </p:sp>
      <p:sp>
        <p:nvSpPr>
          <p:cNvPr id="10" name="Rektangel 9">
            <a:extLst>
              <a:ext uri="{FF2B5EF4-FFF2-40B4-BE49-F238E27FC236}">
                <a16:creationId xmlns:a16="http://schemas.microsoft.com/office/drawing/2014/main" id="{3EB77C8F-B42B-A965-F0AC-F0A250601AC7}"/>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FA9D84"/>
                </a:solidFill>
              </a:rPr>
              <a:t>Ældrepleje</a:t>
            </a:r>
            <a:endParaRPr lang="da-DK" sz="1200">
              <a:solidFill>
                <a:srgbClr val="FA9D84"/>
              </a:solidFill>
            </a:endParaRPr>
          </a:p>
        </p:txBody>
      </p:sp>
    </p:spTree>
    <p:extLst>
      <p:ext uri="{BB962C8B-B14F-4D97-AF65-F5344CB8AC3E}">
        <p14:creationId xmlns:p14="http://schemas.microsoft.com/office/powerpoint/2010/main" val="39005845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F7C85"/>
        </a:solidFill>
        <a:effectLst/>
      </p:bgPr>
    </p:bg>
    <p:spTree>
      <p:nvGrpSpPr>
        <p:cNvPr id="1" name="">
          <a:extLst>
            <a:ext uri="{FF2B5EF4-FFF2-40B4-BE49-F238E27FC236}">
              <a16:creationId xmlns:a16="http://schemas.microsoft.com/office/drawing/2014/main" id="{63568518-75AF-AC2B-8F2E-E764F9A5FC5E}"/>
            </a:ext>
          </a:extLst>
        </p:cNvPr>
        <p:cNvGrpSpPr/>
        <p:nvPr/>
      </p:nvGrpSpPr>
      <p:grpSpPr>
        <a:xfrm>
          <a:off x="0" y="0"/>
          <a:ext cx="0" cy="0"/>
          <a:chOff x="0" y="0"/>
          <a:chExt cx="0" cy="0"/>
        </a:xfrm>
      </p:grpSpPr>
      <p:sp>
        <p:nvSpPr>
          <p:cNvPr id="2" name="Undertitel 1">
            <a:extLst>
              <a:ext uri="{FF2B5EF4-FFF2-40B4-BE49-F238E27FC236}">
                <a16:creationId xmlns:a16="http://schemas.microsoft.com/office/drawing/2014/main" id="{8D2D649F-BC86-804E-68D3-A3EAE636BA47}"/>
              </a:ext>
            </a:extLst>
          </p:cNvPr>
          <p:cNvSpPr>
            <a:spLocks noGrp="1"/>
          </p:cNvSpPr>
          <p:nvPr>
            <p:ph type="title" idx="4294967295"/>
          </p:nvPr>
        </p:nvSpPr>
        <p:spPr>
          <a:xfrm>
            <a:off x="661988" y="2398713"/>
            <a:ext cx="6804025" cy="3381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a-DK" sz="6000" b="1" i="0" u="none" strike="noStrike" kern="1200" cap="none" spc="0" normalizeH="0" baseline="0" noProof="0">
                <a:ln>
                  <a:noFill/>
                </a:ln>
                <a:solidFill>
                  <a:srgbClr val="FAE4E6"/>
                </a:solidFill>
                <a:effectLst/>
                <a:uLnTx/>
                <a:uFillTx/>
                <a:latin typeface="Avenir Next"/>
                <a:ea typeface="+mn-ea"/>
                <a:cs typeface="+mn-cs"/>
              </a:rPr>
              <a:t>Administration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400" b="0" i="0" u="none" strike="noStrike" kern="1200" cap="none" spc="0" normalizeH="0" baseline="0" noProof="0">
                <a:ln>
                  <a:noFill/>
                </a:ln>
                <a:solidFill>
                  <a:srgbClr val="FAE4E6"/>
                </a:solidFill>
                <a:effectLst/>
                <a:uLnTx/>
                <a:uFillTx/>
                <a:latin typeface="Avenir Next"/>
                <a:ea typeface="+mn-ea"/>
                <a:cs typeface="+mn-cs"/>
              </a:rPr>
              <a:t>Inspiration til dialog om brugen af AI</a:t>
            </a:r>
          </a:p>
        </p:txBody>
      </p:sp>
      <p:pic>
        <p:nvPicPr>
          <p:cNvPr id="3" name="Grafik 2">
            <a:extLst>
              <a:ext uri="{FF2B5EF4-FFF2-40B4-BE49-F238E27FC236}">
                <a16:creationId xmlns:a16="http://schemas.microsoft.com/office/drawing/2014/main" id="{3580A352-35D9-F946-2A8E-EBC888EC3B7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6734" y="5727490"/>
            <a:ext cx="2657475" cy="923925"/>
          </a:xfrm>
          <a:prstGeom prst="rect">
            <a:avLst/>
          </a:prstGeom>
        </p:spPr>
      </p:pic>
      <p:pic>
        <p:nvPicPr>
          <p:cNvPr id="5" name="Grafik 4">
            <a:extLst>
              <a:ext uri="{FF2B5EF4-FFF2-40B4-BE49-F238E27FC236}">
                <a16:creationId xmlns:a16="http://schemas.microsoft.com/office/drawing/2014/main" id="{A0D3E59F-B5B1-974F-5AF8-A24B1D19585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0784" y="6161387"/>
            <a:ext cx="1800000" cy="241353"/>
          </a:xfrm>
          <a:prstGeom prst="rect">
            <a:avLst/>
          </a:prstGeom>
        </p:spPr>
      </p:pic>
      <p:pic>
        <p:nvPicPr>
          <p:cNvPr id="8" name="Billede 7">
            <a:extLst>
              <a:ext uri="{FF2B5EF4-FFF2-40B4-BE49-F238E27FC236}">
                <a16:creationId xmlns:a16="http://schemas.microsoft.com/office/drawing/2014/main" id="{6FD42743-A1DB-C67C-94BE-43D18A25418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263142" y="27592"/>
            <a:ext cx="3679918" cy="3679918"/>
          </a:xfrm>
          <a:prstGeom prst="rect">
            <a:avLst/>
          </a:prstGeom>
        </p:spPr>
      </p:pic>
      <p:sp>
        <p:nvSpPr>
          <p:cNvPr id="4" name="Tekstfelt 3">
            <a:extLst>
              <a:ext uri="{FF2B5EF4-FFF2-40B4-BE49-F238E27FC236}">
                <a16:creationId xmlns:a16="http://schemas.microsoft.com/office/drawing/2014/main" id="{EC55F517-EA96-F4DE-483D-7297DABAF1FF}"/>
              </a:ext>
              <a:ext uri="{C183D7F6-B498-43B3-948B-1728B52AA6E4}">
                <adec:decorative xmlns:adec="http://schemas.microsoft.com/office/drawing/2017/decorative" val="1"/>
              </a:ext>
            </a:extLst>
          </p:cNvPr>
          <p:cNvSpPr txBox="1"/>
          <p:nvPr/>
        </p:nvSpPr>
        <p:spPr>
          <a:xfrm>
            <a:off x="9727645" y="6568798"/>
            <a:ext cx="2285519" cy="261610"/>
          </a:xfrm>
          <a:prstGeom prst="rect">
            <a:avLst/>
          </a:prstGeom>
          <a:noFill/>
        </p:spPr>
        <p:txBody>
          <a:bodyPr wrap="square" rtlCol="0">
            <a:spAutoFit/>
          </a:bodyPr>
          <a:lstStyle/>
          <a:p>
            <a:r>
              <a:rPr lang="da-DK" sz="1100" i="1">
                <a:solidFill>
                  <a:srgbClr val="FAE4E6"/>
                </a:solidFill>
              </a:rPr>
              <a:t>Illustrationen er genereret af AI</a:t>
            </a:r>
          </a:p>
        </p:txBody>
      </p:sp>
    </p:spTree>
    <p:extLst>
      <p:ext uri="{BB962C8B-B14F-4D97-AF65-F5344CB8AC3E}">
        <p14:creationId xmlns:p14="http://schemas.microsoft.com/office/powerpoint/2010/main" val="39875621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F7C85"/>
        </a:solidFill>
        <a:effectLst/>
      </p:bgPr>
    </p:bg>
    <p:spTree>
      <p:nvGrpSpPr>
        <p:cNvPr id="1" name="">
          <a:extLst>
            <a:ext uri="{FF2B5EF4-FFF2-40B4-BE49-F238E27FC236}">
              <a16:creationId xmlns:a16="http://schemas.microsoft.com/office/drawing/2014/main" id="{649EC456-6DAE-6493-7E1E-27677A896DF5}"/>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DE8451A2-883B-9773-5C53-998FB1B72CB3}"/>
              </a:ext>
            </a:extLst>
          </p:cNvPr>
          <p:cNvSpPr>
            <a:spLocks noGrp="1"/>
          </p:cNvSpPr>
          <p:nvPr>
            <p:ph type="title" idx="4294967295"/>
          </p:nvPr>
        </p:nvSpPr>
        <p:spPr>
          <a:xfrm>
            <a:off x="379413" y="601663"/>
            <a:ext cx="8678862" cy="1265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rgbClr val="FAE4E6"/>
                </a:solidFill>
                <a:effectLst/>
                <a:uLnTx/>
                <a:uFillTx/>
                <a:latin typeface="Avenir Next"/>
                <a:ea typeface="+mn-ea"/>
                <a:cs typeface="+mn-cs"/>
              </a:rPr>
              <a:t>Overblik over materialet om AI i administration</a:t>
            </a:r>
            <a:endParaRPr kumimoji="0" lang="da-DK" sz="4000" b="1" i="0" u="none" strike="noStrike" kern="1200" cap="none" spc="0" normalizeH="0" baseline="0" noProof="0">
              <a:ln>
                <a:noFill/>
              </a:ln>
              <a:solidFill>
                <a:srgbClr val="FAE4E6"/>
              </a:solidFill>
              <a:effectLst/>
              <a:uLnTx/>
              <a:uFillTx/>
              <a:latin typeface="Avenir Next" panose="020B0503020202020204" pitchFamily="34" charset="0"/>
              <a:ea typeface="+mn-ea"/>
              <a:cs typeface="+mn-cs"/>
            </a:endParaRPr>
          </a:p>
        </p:txBody>
      </p:sp>
      <p:sp>
        <p:nvSpPr>
          <p:cNvPr id="6" name="Rektangel 5">
            <a:extLst>
              <a:ext uri="{FF2B5EF4-FFF2-40B4-BE49-F238E27FC236}">
                <a16:creationId xmlns:a16="http://schemas.microsoft.com/office/drawing/2014/main" id="{7437AA32-3387-2B54-699F-804C21CD5FAE}"/>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FAE4E6"/>
                </a:solidFill>
                <a:ea typeface="+mn-lt"/>
                <a:cs typeface="+mn-lt"/>
              </a:rPr>
              <a:t>Administration</a:t>
            </a:r>
            <a:endParaRPr lang="da-DK" b="1">
              <a:solidFill>
                <a:srgbClr val="FAE4E6"/>
              </a:solidFill>
            </a:endParaRPr>
          </a:p>
        </p:txBody>
      </p:sp>
      <p:sp>
        <p:nvSpPr>
          <p:cNvPr id="16" name="Rektangel 15">
            <a:extLst>
              <a:ext uri="{FF2B5EF4-FFF2-40B4-BE49-F238E27FC236}">
                <a16:creationId xmlns:a16="http://schemas.microsoft.com/office/drawing/2014/main" id="{6F7EEC8B-443F-1B39-6E05-A61DC0BC63A0}"/>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7" name="Rektangel 16">
            <a:extLst>
              <a:ext uri="{FF2B5EF4-FFF2-40B4-BE49-F238E27FC236}">
                <a16:creationId xmlns:a16="http://schemas.microsoft.com/office/drawing/2014/main" id="{5D0FFD85-C09D-6244-3C17-144BEBFA265E}"/>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8" name="Rektangel 17">
            <a:extLst>
              <a:ext uri="{FF2B5EF4-FFF2-40B4-BE49-F238E27FC236}">
                <a16:creationId xmlns:a16="http://schemas.microsoft.com/office/drawing/2014/main" id="{6EED0209-C10E-F9BA-70CB-48CCA5E2CC3D}"/>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9" name="Rektangel 18">
            <a:extLst>
              <a:ext uri="{FF2B5EF4-FFF2-40B4-BE49-F238E27FC236}">
                <a16:creationId xmlns:a16="http://schemas.microsoft.com/office/drawing/2014/main" id="{8BA2F7A0-A83A-EF90-734B-7903F6F1459F}"/>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0" name="Rektangel 19">
            <a:extLst>
              <a:ext uri="{FF2B5EF4-FFF2-40B4-BE49-F238E27FC236}">
                <a16:creationId xmlns:a16="http://schemas.microsoft.com/office/drawing/2014/main" id="{68470BF7-09AC-8C4F-AE3B-32D4456E6434}"/>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5" name="Pladsholder til indhold 2">
            <a:extLst>
              <a:ext uri="{FF2B5EF4-FFF2-40B4-BE49-F238E27FC236}">
                <a16:creationId xmlns:a16="http://schemas.microsoft.com/office/drawing/2014/main" id="{03B4CA17-8FEE-6B2D-731A-6387D8356DC8}"/>
              </a:ext>
            </a:extLst>
          </p:cNvPr>
          <p:cNvSpPr txBox="1">
            <a:spLocks/>
          </p:cNvSpPr>
          <p:nvPr/>
        </p:nvSpPr>
        <p:spPr>
          <a:xfrm>
            <a:off x="381522" y="1871126"/>
            <a:ext cx="4367011" cy="4308691"/>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b="1">
                <a:solidFill>
                  <a:srgbClr val="FAE4E6"/>
                </a:solidFill>
                <a:latin typeface="Avenir Next"/>
              </a:rPr>
              <a:t>Afsnittet indeholder:</a:t>
            </a:r>
            <a:endParaRPr lang="da-DK" sz="1500">
              <a:solidFill>
                <a:srgbClr val="FAE4E6"/>
              </a:solidFill>
            </a:endParaRPr>
          </a:p>
          <a:p>
            <a:pPr marL="285750" indent="-285750">
              <a:buFont typeface="Arial" panose="020B0604020202020204" pitchFamily="34" charset="0"/>
              <a:buChar char="•"/>
            </a:pPr>
            <a:r>
              <a:rPr lang="da-DK" sz="1500" b="1">
                <a:solidFill>
                  <a:srgbClr val="FAE4E6"/>
                </a:solidFill>
                <a:latin typeface="Avenir Next"/>
              </a:rPr>
              <a:t>Fakta &amp; cases</a:t>
            </a:r>
            <a:endParaRPr lang="da-DK" sz="1500" b="1">
              <a:solidFill>
                <a:srgbClr val="FAE4E6"/>
              </a:solidFill>
            </a:endParaRPr>
          </a:p>
          <a:p>
            <a:pPr marL="742950" lvl="1" indent="-285750">
              <a:buFont typeface="Courier New" panose="020B0604020202020204" pitchFamily="34" charset="0"/>
              <a:buChar char="o"/>
            </a:pPr>
            <a:r>
              <a:rPr lang="da-DK" sz="1500">
                <a:solidFill>
                  <a:srgbClr val="FAE4E6"/>
                </a:solidFill>
                <a:latin typeface="Avenir Next"/>
              </a:rPr>
              <a:t>Sådan bruges AI i administration</a:t>
            </a:r>
            <a:endParaRPr lang="da-DK" sz="1500">
              <a:solidFill>
                <a:srgbClr val="FAE4E6"/>
              </a:solidFill>
            </a:endParaRPr>
          </a:p>
          <a:p>
            <a:pPr marL="742950" lvl="1" indent="-285750">
              <a:buFont typeface="Courier New" panose="020B0604020202020204" pitchFamily="34" charset="0"/>
              <a:buChar char="o"/>
            </a:pPr>
            <a:r>
              <a:rPr lang="da-DK" sz="1500">
                <a:solidFill>
                  <a:srgbClr val="FAE4E6"/>
                </a:solidFill>
                <a:latin typeface="Avenir Next"/>
              </a:rPr>
              <a:t>To cases fra administration</a:t>
            </a:r>
          </a:p>
          <a:p>
            <a:pPr marL="285750" indent="-285750">
              <a:buFont typeface="Arial" panose="020B0604020202020204" pitchFamily="34" charset="0"/>
              <a:buChar char="•"/>
            </a:pPr>
            <a:r>
              <a:rPr lang="da-DK" sz="1500" b="1">
                <a:solidFill>
                  <a:srgbClr val="FAE4E6"/>
                </a:solidFill>
                <a:latin typeface="Avenir Next"/>
              </a:rPr>
              <a:t>Potentialer</a:t>
            </a:r>
          </a:p>
          <a:p>
            <a:pPr marL="742950" lvl="1" indent="-285750">
              <a:buFont typeface="Courier New" panose="020B0604020202020204" pitchFamily="34" charset="0"/>
              <a:buChar char="o"/>
            </a:pPr>
            <a:r>
              <a:rPr lang="da-DK" sz="1500">
                <a:solidFill>
                  <a:srgbClr val="FAE4E6"/>
                </a:solidFill>
                <a:latin typeface="Avenir Next"/>
              </a:rPr>
              <a:t>Særlige gevinster ved AI i administration</a:t>
            </a:r>
          </a:p>
          <a:p>
            <a:pPr marL="285750" indent="-285750">
              <a:buFont typeface="Arial" panose="020B0604020202020204" pitchFamily="34" charset="0"/>
              <a:buChar char="•"/>
            </a:pPr>
            <a:r>
              <a:rPr lang="da-DK" sz="1500" b="1">
                <a:solidFill>
                  <a:srgbClr val="FAE4E6"/>
                </a:solidFill>
                <a:latin typeface="Avenir Next"/>
              </a:rPr>
              <a:t>Udfordringer</a:t>
            </a:r>
            <a:endParaRPr lang="da-DK" sz="1500" b="1">
              <a:solidFill>
                <a:srgbClr val="FAE4E6"/>
              </a:solidFill>
            </a:endParaRPr>
          </a:p>
          <a:p>
            <a:pPr marL="742950" lvl="1" indent="-285750">
              <a:buFont typeface="Courier New" panose="020B0604020202020204" pitchFamily="34" charset="0"/>
              <a:buChar char="o"/>
            </a:pPr>
            <a:r>
              <a:rPr lang="da-DK" sz="1500">
                <a:solidFill>
                  <a:srgbClr val="FAE4E6"/>
                </a:solidFill>
                <a:latin typeface="Avenir Next"/>
              </a:rPr>
              <a:t>Særlige risici ved AI i administration</a:t>
            </a:r>
            <a:endParaRPr lang="da-DK" sz="1500">
              <a:solidFill>
                <a:srgbClr val="FAE4E6"/>
              </a:solidFill>
            </a:endParaRPr>
          </a:p>
          <a:p>
            <a:pPr marL="742950" lvl="1" indent="-285750">
              <a:buFont typeface="Courier New" panose="020B0604020202020204" pitchFamily="34" charset="0"/>
              <a:buChar char="o"/>
            </a:pPr>
            <a:r>
              <a:rPr lang="da-DK" sz="1500">
                <a:solidFill>
                  <a:srgbClr val="FAE4E6"/>
                </a:solidFill>
                <a:latin typeface="Avenir Next"/>
              </a:rPr>
              <a:t>Dilemmaer til dialog</a:t>
            </a:r>
          </a:p>
          <a:p>
            <a:pPr marL="285750" indent="-285750">
              <a:buFont typeface="Arial" panose="020B0604020202020204" pitchFamily="34" charset="0"/>
              <a:buChar char="•"/>
            </a:pPr>
            <a:r>
              <a:rPr lang="da-DK" sz="1500" b="1">
                <a:solidFill>
                  <a:srgbClr val="FAE4E6"/>
                </a:solidFill>
                <a:latin typeface="Avenir Next"/>
              </a:rPr>
              <a:t>Forudsætninger</a:t>
            </a:r>
          </a:p>
          <a:p>
            <a:pPr marL="742950" lvl="1" indent="-285750">
              <a:buFont typeface="Courier New" panose="020B0604020202020204" pitchFamily="34" charset="0"/>
              <a:buChar char="o"/>
            </a:pPr>
            <a:r>
              <a:rPr lang="da-DK" sz="1500">
                <a:solidFill>
                  <a:srgbClr val="FAE4E6"/>
                </a:solidFill>
                <a:latin typeface="Avenir Next"/>
              </a:rPr>
              <a:t>Forudsætninger for brugen af AI </a:t>
            </a:r>
            <a:endParaRPr lang="da-DK" sz="1500">
              <a:solidFill>
                <a:srgbClr val="FAE4E6"/>
              </a:solidFill>
            </a:endParaRPr>
          </a:p>
          <a:p>
            <a:pPr marL="285750" indent="-285750">
              <a:buFont typeface="Arial" panose="020B0604020202020204" pitchFamily="34" charset="0"/>
              <a:buChar char="•"/>
            </a:pPr>
            <a:r>
              <a:rPr lang="da-DK" sz="1500" b="1">
                <a:solidFill>
                  <a:srgbClr val="FAE4E6"/>
                </a:solidFill>
                <a:latin typeface="Avenir Next"/>
              </a:rPr>
              <a:t>Næste skridt</a:t>
            </a:r>
          </a:p>
          <a:p>
            <a:pPr marL="742950" lvl="1" indent="-285750">
              <a:buFont typeface="Courier New" panose="020B0604020202020204" pitchFamily="34" charset="0"/>
              <a:buChar char="o"/>
            </a:pPr>
            <a:r>
              <a:rPr lang="da-DK" sz="1500">
                <a:solidFill>
                  <a:srgbClr val="FAE4E6"/>
                </a:solidFill>
                <a:latin typeface="Avenir Next"/>
              </a:rPr>
              <a:t>Sådan kommer I videre </a:t>
            </a:r>
            <a:endParaRPr lang="da-DK" sz="1500">
              <a:solidFill>
                <a:srgbClr val="FAE4E6"/>
              </a:solidFill>
            </a:endParaRPr>
          </a:p>
          <a:p>
            <a:pPr marL="742950" lvl="1" indent="-285750">
              <a:buFont typeface="Courier New" panose="020B0604020202020204" pitchFamily="34" charset="0"/>
              <a:buChar char="o"/>
            </a:pPr>
            <a:r>
              <a:rPr lang="da-DK" sz="1500">
                <a:solidFill>
                  <a:srgbClr val="FAE4E6"/>
                </a:solidFill>
                <a:latin typeface="Avenir Next"/>
              </a:rPr>
              <a:t>Værktøjer til den videre dialog </a:t>
            </a:r>
          </a:p>
        </p:txBody>
      </p:sp>
      <p:sp>
        <p:nvSpPr>
          <p:cNvPr id="9" name="Tekstfelt 8">
            <a:extLst>
              <a:ext uri="{FF2B5EF4-FFF2-40B4-BE49-F238E27FC236}">
                <a16:creationId xmlns:a16="http://schemas.microsoft.com/office/drawing/2014/main" id="{884CDBD2-15C9-0EC6-46B2-3AC141207714}"/>
              </a:ext>
              <a:ext uri="{C183D7F6-B498-43B3-948B-1728B52AA6E4}">
                <adec:decorative xmlns:adec="http://schemas.microsoft.com/office/drawing/2017/decorative" val="1"/>
              </a:ext>
            </a:extLst>
          </p:cNvPr>
          <p:cNvSpPr txBox="1"/>
          <p:nvPr/>
        </p:nvSpPr>
        <p:spPr>
          <a:xfrm>
            <a:off x="8749975" y="953424"/>
            <a:ext cx="3158583" cy="276999"/>
          </a:xfrm>
          <a:prstGeom prst="rect">
            <a:avLst/>
          </a:prstGeom>
          <a:noFill/>
        </p:spPr>
        <p:txBody>
          <a:bodyPr wrap="square" lIns="91440" tIns="45720" rIns="91440" bIns="45720" anchor="t">
            <a:spAutoFit/>
          </a:bodyPr>
          <a:lstStyle/>
          <a:p>
            <a:r>
              <a:rPr lang="da-DK" sz="1200" i="1">
                <a:solidFill>
                  <a:srgbClr val="FAE4E6"/>
                </a:solidFill>
                <a:latin typeface="Avenir Next"/>
              </a:rPr>
              <a:t>Naviger gennem indholdet i topmenuen</a:t>
            </a:r>
            <a:endParaRPr lang="da-DK" sz="1200" i="1">
              <a:solidFill>
                <a:srgbClr val="FAE4E6"/>
              </a:solidFill>
            </a:endParaRPr>
          </a:p>
        </p:txBody>
      </p:sp>
      <p:cxnSp>
        <p:nvCxnSpPr>
          <p:cNvPr id="12" name="Buet forbindelse 11">
            <a:extLst>
              <a:ext uri="{FF2B5EF4-FFF2-40B4-BE49-F238E27FC236}">
                <a16:creationId xmlns:a16="http://schemas.microsoft.com/office/drawing/2014/main" id="{FB6B9114-5CDB-0E67-8F9E-EB6F395F705E}"/>
              </a:ext>
              <a:ext uri="{C183D7F6-B498-43B3-948B-1728B52AA6E4}">
                <adec:decorative xmlns:adec="http://schemas.microsoft.com/office/drawing/2017/decorative" val="1"/>
              </a:ext>
            </a:extLst>
          </p:cNvPr>
          <p:cNvCxnSpPr>
            <a:cxnSpLocks/>
            <a:stCxn id="9" idx="1"/>
          </p:cNvCxnSpPr>
          <p:nvPr/>
        </p:nvCxnSpPr>
        <p:spPr>
          <a:xfrm rot="10800000">
            <a:off x="8073883" y="610704"/>
            <a:ext cx="676092" cy="481221"/>
          </a:xfrm>
          <a:prstGeom prst="curvedConnector3">
            <a:avLst>
              <a:gd name="adj1" fmla="val 50000"/>
            </a:avLst>
          </a:prstGeom>
          <a:ln>
            <a:solidFill>
              <a:srgbClr val="FAE4E6"/>
            </a:solidFill>
            <a:tailEnd type="triangle"/>
          </a:ln>
        </p:spPr>
        <p:style>
          <a:lnRef idx="2">
            <a:schemeClr val="accent1"/>
          </a:lnRef>
          <a:fillRef idx="0">
            <a:schemeClr val="accent1"/>
          </a:fillRef>
          <a:effectRef idx="1">
            <a:schemeClr val="accent1"/>
          </a:effectRef>
          <a:fontRef idx="minor">
            <a:schemeClr val="tx1"/>
          </a:fontRef>
        </p:style>
      </p:cxnSp>
      <p:sp>
        <p:nvSpPr>
          <p:cNvPr id="22" name="Rektangel 21">
            <a:extLst>
              <a:ext uri="{FF2B5EF4-FFF2-40B4-BE49-F238E27FC236}">
                <a16:creationId xmlns:a16="http://schemas.microsoft.com/office/drawing/2014/main" id="{6EEEE7B5-44B2-841F-3726-1114789E4209}"/>
              </a:ext>
              <a:ext uri="{C183D7F6-B498-43B3-948B-1728B52AA6E4}">
                <adec:decorative xmlns:adec="http://schemas.microsoft.com/office/drawing/2017/decorative" val="1"/>
              </a:ext>
            </a:extLst>
          </p:cNvPr>
          <p:cNvSpPr/>
          <p:nvPr/>
        </p:nvSpPr>
        <p:spPr>
          <a:xfrm>
            <a:off x="7722469" y="2089461"/>
            <a:ext cx="4027718" cy="3961748"/>
          </a:xfrm>
          <a:prstGeom prst="rect">
            <a:avLst/>
          </a:prstGeom>
          <a:solidFill>
            <a:srgbClr val="FAE4E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p:txBody>
      </p:sp>
      <p:sp>
        <p:nvSpPr>
          <p:cNvPr id="3" name="Pladsholder til indhold 2">
            <a:extLst>
              <a:ext uri="{FF2B5EF4-FFF2-40B4-BE49-F238E27FC236}">
                <a16:creationId xmlns:a16="http://schemas.microsoft.com/office/drawing/2014/main" id="{09F3033E-C0FA-616D-AD05-CDFBDB7A8F30}"/>
              </a:ext>
            </a:extLst>
          </p:cNvPr>
          <p:cNvSpPr>
            <a:spLocks noGrp="1"/>
          </p:cNvSpPr>
          <p:nvPr>
            <p:ph sz="half" idx="2"/>
          </p:nvPr>
        </p:nvSpPr>
        <p:spPr>
          <a:xfrm>
            <a:off x="7984904" y="2379737"/>
            <a:ext cx="3502848" cy="3318073"/>
          </a:xfrm>
        </p:spPr>
        <p:txBody>
          <a:bodyPr vert="horz" lIns="91440" tIns="45720" rIns="91440" bIns="45720" rtlCol="0" anchor="t">
            <a:normAutofit/>
          </a:bodyPr>
          <a:lstStyle/>
          <a:p>
            <a:pPr>
              <a:lnSpc>
                <a:spcPct val="100000"/>
              </a:lnSpc>
            </a:pPr>
            <a:r>
              <a:rPr lang="da-DK" sz="1600" b="1">
                <a:solidFill>
                  <a:srgbClr val="DF7C85"/>
                </a:solidFill>
                <a:latin typeface="Avenir Next"/>
              </a:rPr>
              <a:t>Brug materialet til fx:</a:t>
            </a:r>
          </a:p>
          <a:p>
            <a:pPr marL="285750" indent="-285750">
              <a:lnSpc>
                <a:spcPct val="100000"/>
              </a:lnSpc>
              <a:buFont typeface="Arial" panose="020B0604020202020204" pitchFamily="34" charset="0"/>
              <a:buChar char="•"/>
            </a:pPr>
            <a:r>
              <a:rPr lang="da-DK" sz="1500">
                <a:solidFill>
                  <a:srgbClr val="000000"/>
                </a:solidFill>
                <a:latin typeface="Avenir Next"/>
              </a:rPr>
              <a:t>Møde i hele personalegruppen, i teams eller ledergruppen i jeres enhed</a:t>
            </a:r>
          </a:p>
          <a:p>
            <a:pPr marL="285750" indent="-285750">
              <a:lnSpc>
                <a:spcPct val="100000"/>
              </a:lnSpc>
              <a:buFont typeface="Arial" panose="020B0604020202020204" pitchFamily="34" charset="0"/>
              <a:buChar char="•"/>
            </a:pPr>
            <a:r>
              <a:rPr lang="da-DK" sz="1500">
                <a:solidFill>
                  <a:srgbClr val="000000"/>
                </a:solidFill>
                <a:latin typeface="Avenir Next"/>
              </a:rPr>
              <a:t>Dialog i MED-systemet eller med TR</a:t>
            </a:r>
          </a:p>
          <a:p>
            <a:pPr marL="285750" indent="-285750">
              <a:lnSpc>
                <a:spcPct val="100000"/>
              </a:lnSpc>
              <a:buFont typeface="Arial" panose="020B0604020202020204" pitchFamily="34" charset="0"/>
              <a:buChar char="•"/>
            </a:pPr>
            <a:r>
              <a:rPr lang="da-DK" sz="1500">
                <a:solidFill>
                  <a:srgbClr val="000000"/>
                </a:solidFill>
                <a:latin typeface="Avenir Next"/>
              </a:rPr>
              <a:t>På tværs af kommunale administration</a:t>
            </a:r>
          </a:p>
          <a:p>
            <a:pPr marL="285750" indent="-285750">
              <a:lnSpc>
                <a:spcPct val="100000"/>
              </a:lnSpc>
              <a:buFont typeface="Arial" panose="020B0604020202020204" pitchFamily="34" charset="0"/>
              <a:buChar char="•"/>
            </a:pPr>
            <a:r>
              <a:rPr lang="da-DK" sz="1500">
                <a:solidFill>
                  <a:srgbClr val="000000"/>
                </a:solidFill>
                <a:latin typeface="Avenir Next"/>
              </a:rPr>
              <a:t>Til dialog med borgere</a:t>
            </a:r>
          </a:p>
          <a:p>
            <a:pPr marL="285750" indent="-285750">
              <a:lnSpc>
                <a:spcPct val="100000"/>
              </a:lnSpc>
              <a:buFont typeface="Arial" panose="020B0604020202020204" pitchFamily="34" charset="0"/>
              <a:buChar char="•"/>
            </a:pPr>
            <a:r>
              <a:rPr lang="da-DK" sz="1500">
                <a:solidFill>
                  <a:srgbClr val="000000"/>
                </a:solidFill>
                <a:latin typeface="Avenir Next"/>
              </a:rPr>
              <a:t>Politisk udvalgsmøde eller chefgruppemøde</a:t>
            </a:r>
          </a:p>
        </p:txBody>
      </p:sp>
    </p:spTree>
    <p:extLst>
      <p:ext uri="{BB962C8B-B14F-4D97-AF65-F5344CB8AC3E}">
        <p14:creationId xmlns:p14="http://schemas.microsoft.com/office/powerpoint/2010/main" val="29471720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AE4E6"/>
        </a:solidFill>
        <a:effectLst/>
      </p:bgPr>
    </p:bg>
    <p:spTree>
      <p:nvGrpSpPr>
        <p:cNvPr id="1" name="">
          <a:extLst>
            <a:ext uri="{FF2B5EF4-FFF2-40B4-BE49-F238E27FC236}">
              <a16:creationId xmlns:a16="http://schemas.microsoft.com/office/drawing/2014/main" id="{D12F8D27-D3A7-A950-2C97-92C91C7FBBD6}"/>
            </a:ext>
          </a:extLst>
        </p:cNvPr>
        <p:cNvGrpSpPr/>
        <p:nvPr/>
      </p:nvGrpSpPr>
      <p:grpSpPr>
        <a:xfrm>
          <a:off x="0" y="0"/>
          <a:ext cx="0" cy="0"/>
          <a:chOff x="0" y="0"/>
          <a:chExt cx="0" cy="0"/>
        </a:xfrm>
      </p:grpSpPr>
      <p:sp>
        <p:nvSpPr>
          <p:cNvPr id="21" name="Rektangel 20">
            <a:extLst>
              <a:ext uri="{FF2B5EF4-FFF2-40B4-BE49-F238E27FC236}">
                <a16:creationId xmlns:a16="http://schemas.microsoft.com/office/drawing/2014/main" id="{A3FEF634-6BDB-897C-D71D-2CFB47B50055}"/>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DF7C85"/>
                </a:solidFill>
                <a:ea typeface="+mn-lt"/>
                <a:cs typeface="+mn-lt"/>
              </a:rPr>
              <a:t>Administration</a:t>
            </a:r>
            <a:endParaRPr lang="da-DK" b="1">
              <a:solidFill>
                <a:srgbClr val="DF7C85"/>
              </a:solidFill>
            </a:endParaRPr>
          </a:p>
        </p:txBody>
      </p:sp>
      <p:sp>
        <p:nvSpPr>
          <p:cNvPr id="24" name="Rektangel 23">
            <a:extLst>
              <a:ext uri="{FF2B5EF4-FFF2-40B4-BE49-F238E27FC236}">
                <a16:creationId xmlns:a16="http://schemas.microsoft.com/office/drawing/2014/main" id="{C16C5902-FC97-4993-85D7-087DFD7470EA}"/>
              </a:ext>
              <a:ext uri="{C183D7F6-B498-43B3-948B-1728B52AA6E4}">
                <adec:decorative xmlns:adec="http://schemas.microsoft.com/office/drawing/2017/decorative" val="0"/>
              </a:ext>
            </a:extLst>
          </p:cNvPr>
          <p:cNvSpPr>
            <a:spLocks noChangeAspect="1"/>
          </p:cNvSpPr>
          <p:nvPr/>
        </p:nvSpPr>
        <p:spPr>
          <a:xfrm>
            <a:off x="2869057" y="-2"/>
            <a:ext cx="1872000" cy="462954"/>
          </a:xfrm>
          <a:prstGeom prst="rect">
            <a:avLst/>
          </a:prstGeom>
          <a:solidFill>
            <a:srgbClr val="DF7C8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pic>
        <p:nvPicPr>
          <p:cNvPr id="12" name="Grafik 11">
            <a:extLst>
              <a:ext uri="{FF2B5EF4-FFF2-40B4-BE49-F238E27FC236}">
                <a16:creationId xmlns:a16="http://schemas.microsoft.com/office/drawing/2014/main" id="{C0D16BE3-DB60-CD0B-0B5A-8A8B7D4F2F5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7289" y="2456366"/>
            <a:ext cx="914400" cy="914400"/>
          </a:xfrm>
          <a:prstGeom prst="rect">
            <a:avLst/>
          </a:prstGeom>
        </p:spPr>
      </p:pic>
      <p:sp>
        <p:nvSpPr>
          <p:cNvPr id="17" name="Rektangel 8">
            <a:extLst>
              <a:ext uri="{FF2B5EF4-FFF2-40B4-BE49-F238E27FC236}">
                <a16:creationId xmlns:a16="http://schemas.microsoft.com/office/drawing/2014/main" id="{2E8249D0-C955-675F-A9BF-A9271B0A8451}"/>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8" name="Rektangel 9">
            <a:extLst>
              <a:ext uri="{FF2B5EF4-FFF2-40B4-BE49-F238E27FC236}">
                <a16:creationId xmlns:a16="http://schemas.microsoft.com/office/drawing/2014/main" id="{394C611E-CAF2-380C-48B7-0590C1290BEA}"/>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9" name="Rektangel 10">
            <a:extLst>
              <a:ext uri="{FF2B5EF4-FFF2-40B4-BE49-F238E27FC236}">
                <a16:creationId xmlns:a16="http://schemas.microsoft.com/office/drawing/2014/main" id="{A39BA85E-7FE7-AD9D-889D-1F22DFC03FF3}"/>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0" name="Rektangel 11">
            <a:extLst>
              <a:ext uri="{FF2B5EF4-FFF2-40B4-BE49-F238E27FC236}">
                <a16:creationId xmlns:a16="http://schemas.microsoft.com/office/drawing/2014/main" id="{B92E78D2-E49E-9B54-B037-9AE745BC9F26}"/>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7" name="Pladsholder til indhold 3">
            <a:extLst>
              <a:ext uri="{FF2B5EF4-FFF2-40B4-BE49-F238E27FC236}">
                <a16:creationId xmlns:a16="http://schemas.microsoft.com/office/drawing/2014/main" id="{05EABCA0-415B-D3CB-A234-99D784D18F31}"/>
              </a:ext>
            </a:extLst>
          </p:cNvPr>
          <p:cNvSpPr txBox="1">
            <a:spLocks noGrp="1"/>
          </p:cNvSpPr>
          <p:nvPr>
            <p:ph type="title" idx="4294967295"/>
          </p:nvPr>
        </p:nvSpPr>
        <p:spPr>
          <a:xfrm>
            <a:off x="377775" y="541433"/>
            <a:ext cx="10433111" cy="12429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Sådan bruges AI i administrationen</a:t>
            </a:r>
            <a:endParaRPr kumimoji="0" lang="da-DK" sz="2800" b="1" i="0" u="none" strike="noStrike" kern="1200" cap="none" spc="0" normalizeH="0" baseline="0" noProof="0">
              <a:ln>
                <a:noFill/>
              </a:ln>
              <a:solidFill>
                <a:srgbClr val="000000"/>
              </a:solidFill>
              <a:effectLst/>
              <a:uLnTx/>
              <a:uFillTx/>
              <a:latin typeface="Avenir Next"/>
              <a:ea typeface="+mn-ea"/>
              <a:cs typeface="+mn-cs"/>
            </a:endParaRPr>
          </a:p>
        </p:txBody>
      </p:sp>
      <p:sp>
        <p:nvSpPr>
          <p:cNvPr id="15" name="Pladsholder til indhold 2">
            <a:extLst>
              <a:ext uri="{FF2B5EF4-FFF2-40B4-BE49-F238E27FC236}">
                <a16:creationId xmlns:a16="http://schemas.microsoft.com/office/drawing/2014/main" id="{FEFD4FC4-C882-0281-7BCB-3189E810B238}"/>
              </a:ext>
            </a:extLst>
          </p:cNvPr>
          <p:cNvSpPr txBox="1">
            <a:spLocks/>
          </p:cNvSpPr>
          <p:nvPr/>
        </p:nvSpPr>
        <p:spPr>
          <a:xfrm>
            <a:off x="377775" y="1686780"/>
            <a:ext cx="8090347" cy="4922364"/>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2100" b="1">
                <a:solidFill>
                  <a:srgbClr val="DF7C85"/>
                </a:solidFill>
                <a:latin typeface="Avenir Next"/>
              </a:rPr>
              <a:t>Eksempler på anvendelser:</a:t>
            </a:r>
          </a:p>
          <a:p>
            <a:pPr>
              <a:lnSpc>
                <a:spcPct val="120000"/>
              </a:lnSpc>
            </a:pPr>
            <a:r>
              <a:rPr lang="da-DK" sz="1800" b="1">
                <a:latin typeface="Avenir Next"/>
              </a:rPr>
              <a:t>Hurtigere og ensartede referater</a:t>
            </a:r>
            <a:r>
              <a:rPr lang="da-DK" sz="1800">
                <a:latin typeface="Avenir Next"/>
              </a:rPr>
              <a:t>, fx til:</a:t>
            </a:r>
          </a:p>
          <a:p>
            <a:pPr marL="285750" indent="-285750">
              <a:lnSpc>
                <a:spcPct val="120000"/>
              </a:lnSpc>
              <a:buFont typeface="Arial"/>
              <a:buChar char="•"/>
            </a:pPr>
            <a:r>
              <a:rPr lang="da-DK" sz="1800">
                <a:solidFill>
                  <a:srgbClr val="000000"/>
                </a:solidFill>
                <a:latin typeface="Avenir Next"/>
              </a:rPr>
              <a:t>Interne møder, hvor der laves udkast til referat ud fra faste skabeloner.</a:t>
            </a:r>
          </a:p>
          <a:p>
            <a:pPr marL="285750" indent="-285750">
              <a:lnSpc>
                <a:spcPct val="120000"/>
              </a:lnSpc>
              <a:buFont typeface="Arial"/>
              <a:buChar char="•"/>
            </a:pPr>
            <a:r>
              <a:rPr lang="da-DK" sz="1800">
                <a:solidFill>
                  <a:srgbClr val="000000"/>
                </a:solidFill>
                <a:latin typeface="Avenir Next"/>
              </a:rPr>
              <a:t>Borgersamtaler med mulighed for at færdiggøre referatet sammen med borgeren.</a:t>
            </a:r>
            <a:endParaRPr lang="da-DK" sz="1800" b="1">
              <a:solidFill>
                <a:srgbClr val="000000"/>
              </a:solidFill>
              <a:latin typeface="Avenir Next"/>
            </a:endParaRPr>
          </a:p>
          <a:p>
            <a:pPr>
              <a:lnSpc>
                <a:spcPct val="170000"/>
              </a:lnSpc>
            </a:pPr>
            <a:r>
              <a:rPr lang="da-DK" sz="1800" b="1">
                <a:latin typeface="Avenir Next"/>
              </a:rPr>
              <a:t>Nemmere informationssøgning</a:t>
            </a:r>
            <a:r>
              <a:rPr lang="da-DK" sz="1800" b="1">
                <a:solidFill>
                  <a:srgbClr val="000000"/>
                </a:solidFill>
                <a:latin typeface="Avenir Next"/>
              </a:rPr>
              <a:t>,</a:t>
            </a:r>
            <a:r>
              <a:rPr lang="da-DK" sz="1800">
                <a:solidFill>
                  <a:srgbClr val="000000"/>
                </a:solidFill>
                <a:latin typeface="Avenir Next"/>
              </a:rPr>
              <a:t> fx med en intern </a:t>
            </a:r>
            <a:r>
              <a:rPr lang="da-DK" sz="1800" err="1">
                <a:solidFill>
                  <a:srgbClr val="000000"/>
                </a:solidFill>
                <a:latin typeface="Avenir Next"/>
              </a:rPr>
              <a:t>chatbot</a:t>
            </a:r>
            <a:r>
              <a:rPr lang="da-DK" sz="1800">
                <a:solidFill>
                  <a:srgbClr val="000000"/>
                </a:solidFill>
                <a:latin typeface="Avenir Next"/>
              </a:rPr>
              <a:t>, som er trænet på interne data fra hjemmeside og intranet.</a:t>
            </a:r>
            <a:br>
              <a:rPr lang="da-DK" sz="1800" b="1">
                <a:latin typeface="Avenir Next"/>
              </a:rPr>
            </a:br>
            <a:r>
              <a:rPr lang="da-DK" sz="1800" b="1">
                <a:latin typeface="Avenir Next"/>
              </a:rPr>
              <a:t>Støtte til sagsbehandling,</a:t>
            </a:r>
            <a:r>
              <a:rPr lang="da-DK" sz="1800">
                <a:latin typeface="Avenir Next"/>
              </a:rPr>
              <a:t> fx med fagspecifikke </a:t>
            </a:r>
            <a:r>
              <a:rPr lang="da-DK" sz="1800" err="1">
                <a:latin typeface="Avenir Next"/>
              </a:rPr>
              <a:t>chatbots</a:t>
            </a:r>
            <a:r>
              <a:rPr lang="da-DK" sz="1800">
                <a:latin typeface="Avenir Next"/>
              </a:rPr>
              <a:t>, der er trænet på lovgivning og tidligere afgørelser</a:t>
            </a:r>
            <a:endParaRPr lang="da-DK" sz="1800" b="1">
              <a:latin typeface="Avenir Next"/>
            </a:endParaRPr>
          </a:p>
          <a:p>
            <a:pPr>
              <a:lnSpc>
                <a:spcPct val="120000"/>
              </a:lnSpc>
            </a:pPr>
            <a:r>
              <a:rPr lang="da-DK" sz="1800" b="1">
                <a:latin typeface="Avenir Next"/>
              </a:rPr>
              <a:t>Understøtte administrative arbejdsgange generelt,</a:t>
            </a:r>
            <a:r>
              <a:rPr lang="da-DK" sz="1800">
                <a:latin typeface="Avenir Next"/>
              </a:rPr>
              <a:t> fx ved at:</a:t>
            </a:r>
            <a:endParaRPr lang="en-US" sz="1800">
              <a:latin typeface="Avenir Next"/>
            </a:endParaRPr>
          </a:p>
          <a:p>
            <a:pPr marL="285750" indent="-285750">
              <a:lnSpc>
                <a:spcPct val="120000"/>
              </a:lnSpc>
              <a:buFont typeface="Arial,Sans-Serif"/>
              <a:buChar char="•"/>
            </a:pPr>
            <a:r>
              <a:rPr lang="da-DK" sz="1800">
                <a:latin typeface="Avenir Next"/>
              </a:rPr>
              <a:t>Lave udkast til svar på borgerhenvendelser.</a:t>
            </a:r>
          </a:p>
          <a:p>
            <a:pPr marL="285750" indent="-285750">
              <a:lnSpc>
                <a:spcPct val="120000"/>
              </a:lnSpc>
              <a:buFont typeface="Arial,Sans-Serif"/>
              <a:buChar char="•"/>
            </a:pPr>
            <a:r>
              <a:rPr lang="da-DK" sz="1800">
                <a:latin typeface="Avenir Next"/>
              </a:rPr>
              <a:t>Skabe overblik over store mængder data og se mønstre på tværs.</a:t>
            </a:r>
            <a:endParaRPr lang="da-DK" sz="1800"/>
          </a:p>
          <a:p>
            <a:pPr marL="285750" indent="-285750">
              <a:lnSpc>
                <a:spcPct val="120000"/>
              </a:lnSpc>
              <a:buFont typeface="Arial,Sans-Serif"/>
              <a:buChar char="•"/>
            </a:pPr>
            <a:r>
              <a:rPr lang="da-DK" sz="1800">
                <a:latin typeface="Avenir Next"/>
              </a:rPr>
              <a:t>Bidrage til kortlægninger og analyser.</a:t>
            </a:r>
          </a:p>
          <a:p>
            <a:pPr marL="285750" indent="-285750">
              <a:lnSpc>
                <a:spcPct val="120000"/>
              </a:lnSpc>
              <a:buFont typeface="Arial,Sans-Serif"/>
              <a:buChar char="•"/>
            </a:pPr>
            <a:r>
              <a:rPr lang="da-DK" sz="1800"/>
              <a:t>Understøttelse af aktindsigter</a:t>
            </a:r>
          </a:p>
          <a:p>
            <a:pPr marL="285750" indent="-285750">
              <a:lnSpc>
                <a:spcPct val="120000"/>
              </a:lnSpc>
              <a:buFont typeface="Arial,Sans-Serif"/>
              <a:buChar char="•"/>
            </a:pPr>
            <a:r>
              <a:rPr lang="da-DK" sz="1800"/>
              <a:t>Færre gentagende opgaver og mere faglig tid til kerneopgaven</a:t>
            </a:r>
          </a:p>
        </p:txBody>
      </p:sp>
      <p:sp>
        <p:nvSpPr>
          <p:cNvPr id="23" name="Pladsholder til indhold 2">
            <a:extLst>
              <a:ext uri="{FF2B5EF4-FFF2-40B4-BE49-F238E27FC236}">
                <a16:creationId xmlns:a16="http://schemas.microsoft.com/office/drawing/2014/main" id="{D5BE2F9F-3C5F-2654-09E5-09D98CCD4018}"/>
              </a:ext>
            </a:extLst>
          </p:cNvPr>
          <p:cNvSpPr txBox="1">
            <a:spLocks/>
          </p:cNvSpPr>
          <p:nvPr/>
        </p:nvSpPr>
        <p:spPr>
          <a:xfrm>
            <a:off x="9313192" y="1727336"/>
            <a:ext cx="2429609" cy="460232"/>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1200" b="1">
                <a:solidFill>
                  <a:srgbClr val="DF7C85"/>
                </a:solidFill>
                <a:hlinkClick r:id="rId5">
                  <a:extLst>
                    <a:ext uri="{A12FA001-AC4F-418D-AE19-62706E023703}">
                      <ahyp:hlinkClr xmlns:ahyp="http://schemas.microsoft.com/office/drawing/2018/hyperlinkcolor" val="tx"/>
                    </a:ext>
                  </a:extLst>
                </a:hlinkClick>
              </a:rPr>
              <a:t>Se introduktionsvideo om</a:t>
            </a:r>
            <a:br>
              <a:rPr lang="da-DK" sz="1200" b="1">
                <a:solidFill>
                  <a:srgbClr val="DF7C85"/>
                </a:solidFill>
                <a:hlinkClick r:id="rId5">
                  <a:extLst>
                    <a:ext uri="{A12FA001-AC4F-418D-AE19-62706E023703}">
                      <ahyp:hlinkClr xmlns:ahyp="http://schemas.microsoft.com/office/drawing/2018/hyperlinkcolor" val="tx"/>
                    </a:ext>
                  </a:extLst>
                </a:hlinkClick>
              </a:rPr>
            </a:br>
            <a:r>
              <a:rPr lang="da-DK" sz="1200" b="1">
                <a:solidFill>
                  <a:srgbClr val="DF7C85"/>
                </a:solidFill>
                <a:hlinkClick r:id="rId5">
                  <a:extLst>
                    <a:ext uri="{A12FA001-AC4F-418D-AE19-62706E023703}">
                      <ahyp:hlinkClr xmlns:ahyp="http://schemas.microsoft.com/office/drawing/2018/hyperlinkcolor" val="tx"/>
                    </a:ext>
                  </a:extLst>
                </a:hlinkClick>
              </a:rPr>
              <a:t>AI generelt</a:t>
            </a:r>
            <a:endParaRPr lang="da-DK" b="1">
              <a:solidFill>
                <a:srgbClr val="DF7C85"/>
              </a:solidFill>
            </a:endParaRPr>
          </a:p>
        </p:txBody>
      </p:sp>
      <p:sp>
        <p:nvSpPr>
          <p:cNvPr id="9" name="Rektangel 8">
            <a:extLst>
              <a:ext uri="{FF2B5EF4-FFF2-40B4-BE49-F238E27FC236}">
                <a16:creationId xmlns:a16="http://schemas.microsoft.com/office/drawing/2014/main" id="{94116AB3-31EC-F859-24B1-C2F7DC455D21}"/>
              </a:ext>
            </a:extLst>
          </p:cNvPr>
          <p:cNvSpPr/>
          <p:nvPr/>
        </p:nvSpPr>
        <p:spPr>
          <a:xfrm>
            <a:off x="9359025" y="2420218"/>
            <a:ext cx="2524870" cy="223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DF7C85"/>
                </a:solidFill>
                <a:ea typeface="+mn-lt"/>
                <a:cs typeface="+mn-lt"/>
              </a:rPr>
              <a:t>Hvilke af de nuværende anvendelsesmulig-heder er det mest oplagt for os at prioritere? </a:t>
            </a:r>
          </a:p>
          <a:p>
            <a:endParaRPr lang="da-DK" sz="1600" b="1">
              <a:solidFill>
                <a:srgbClr val="DF7C85"/>
              </a:solidFill>
              <a:ea typeface="+mn-lt"/>
              <a:cs typeface="+mn-lt"/>
            </a:endParaRPr>
          </a:p>
          <a:p>
            <a:r>
              <a:rPr lang="da-DK" sz="1600" b="1">
                <a:solidFill>
                  <a:srgbClr val="DF7C85"/>
                </a:solidFill>
                <a:ea typeface="+mn-lt"/>
                <a:cs typeface="+mn-lt"/>
              </a:rPr>
              <a:t>Kan vi se helt nye muligheder?</a:t>
            </a:r>
          </a:p>
        </p:txBody>
      </p:sp>
      <p:grpSp>
        <p:nvGrpSpPr>
          <p:cNvPr id="3" name="Gruppe 2">
            <a:extLst>
              <a:ext uri="{FF2B5EF4-FFF2-40B4-BE49-F238E27FC236}">
                <a16:creationId xmlns:a16="http://schemas.microsoft.com/office/drawing/2014/main" id="{AC431A3D-8C09-C81C-4095-A8265A1CD45D}"/>
              </a:ext>
              <a:ext uri="{C183D7F6-B498-43B3-948B-1728B52AA6E4}">
                <adec:decorative xmlns:adec="http://schemas.microsoft.com/office/drawing/2017/decorative" val="1"/>
              </a:ext>
            </a:extLst>
          </p:cNvPr>
          <p:cNvGrpSpPr/>
          <p:nvPr/>
        </p:nvGrpSpPr>
        <p:grpSpPr>
          <a:xfrm>
            <a:off x="8777517" y="1714805"/>
            <a:ext cx="506130" cy="447040"/>
            <a:chOff x="8840135" y="1147967"/>
            <a:chExt cx="506130" cy="447040"/>
          </a:xfrm>
        </p:grpSpPr>
        <p:sp>
          <p:nvSpPr>
            <p:cNvPr id="4" name="Ellipse 3">
              <a:extLst>
                <a:ext uri="{FF2B5EF4-FFF2-40B4-BE49-F238E27FC236}">
                  <a16:creationId xmlns:a16="http://schemas.microsoft.com/office/drawing/2014/main" id="{7C8106BE-8083-4B74-119A-109D15284516}"/>
                </a:ext>
              </a:extLst>
            </p:cNvPr>
            <p:cNvSpPr/>
            <p:nvPr/>
          </p:nvSpPr>
          <p:spPr>
            <a:xfrm>
              <a:off x="8869680" y="1147967"/>
              <a:ext cx="447040" cy="447040"/>
            </a:xfrm>
            <a:prstGeom prst="ellipse">
              <a:avLst/>
            </a:prstGeom>
            <a:solidFill>
              <a:srgbClr val="DF7C8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5" name="Pladsholder til indhold 17" descr="Præsentation med medier med massiv udfyldning">
              <a:extLst>
                <a:ext uri="{FF2B5EF4-FFF2-40B4-BE49-F238E27FC236}">
                  <a16:creationId xmlns:a16="http://schemas.microsoft.com/office/drawing/2014/main" id="{F196FC6D-3ABA-CCBC-F741-F06EF65A5BF2}"/>
                </a:ext>
              </a:extLst>
            </p:cNvPr>
            <p:cNvPicPr>
              <a:picLocks noChangeAspect="1"/>
            </p:cNvPicPr>
            <p:nvPr/>
          </p:nvPicPr>
          <p:blipFill>
            <a:blip r:embed="rId6">
              <a:extLst>
                <a:ext uri="{96DAC541-7B7A-43D3-8B79-37D633B846F1}">
                  <asvg:svgBlip xmlns:asvg="http://schemas.microsoft.com/office/drawing/2016/SVG/main" r:embed="rId7"/>
                </a:ext>
              </a:extLst>
            </a:blip>
            <a:srcRect l="23276" t="25734" r="25246" b="41353"/>
            <a:stretch>
              <a:fillRect/>
            </a:stretch>
          </p:blipFill>
          <p:spPr>
            <a:xfrm>
              <a:off x="8840135" y="1220992"/>
              <a:ext cx="506130" cy="300990"/>
            </a:xfrm>
            <a:prstGeom prst="rect">
              <a:avLst/>
            </a:prstGeom>
          </p:spPr>
        </p:pic>
      </p:grpSp>
    </p:spTree>
    <p:extLst>
      <p:ext uri="{BB962C8B-B14F-4D97-AF65-F5344CB8AC3E}">
        <p14:creationId xmlns:p14="http://schemas.microsoft.com/office/powerpoint/2010/main" val="20529290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F7C85">
            <a:alpha val="20000"/>
          </a:srgbClr>
        </a:solidFill>
        <a:effectLst/>
      </p:bgPr>
    </p:bg>
    <p:spTree>
      <p:nvGrpSpPr>
        <p:cNvPr id="1" name="">
          <a:extLst>
            <a:ext uri="{FF2B5EF4-FFF2-40B4-BE49-F238E27FC236}">
              <a16:creationId xmlns:a16="http://schemas.microsoft.com/office/drawing/2014/main" id="{F38303EB-AABC-7FF9-1B2A-C7E332D604A4}"/>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7161AE98-9640-88B1-1895-3A33C8BB469A}"/>
              </a:ext>
            </a:extLst>
          </p:cNvPr>
          <p:cNvSpPr txBox="1">
            <a:spLocks noGrp="1"/>
          </p:cNvSpPr>
          <p:nvPr>
            <p:ph type="title" idx="4294967295"/>
          </p:nvPr>
        </p:nvSpPr>
        <p:spPr>
          <a:xfrm>
            <a:off x="349736" y="713862"/>
            <a:ext cx="10282199"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93431" rtl="0" eaLnBrk="1" fontAlgn="auto" latinLnBrk="0" hangingPunct="1">
              <a:lnSpc>
                <a:spcPct val="100000"/>
              </a:lnSpc>
              <a:spcBef>
                <a:spcPct val="0"/>
              </a:spcBef>
              <a:spcAft>
                <a:spcPts val="0"/>
              </a:spcAft>
              <a:buClrTx/>
              <a:buSzTx/>
              <a:buFontTx/>
              <a:buNone/>
              <a:tabLst/>
              <a:defRPr/>
            </a:pPr>
            <a:r>
              <a:rPr kumimoji="0" lang="da-DK" sz="2800" b="1" i="0" u="none" strike="noStrike" kern="1200" cap="none" spc="0" normalizeH="0" baseline="0" noProof="0">
                <a:ln>
                  <a:noFill/>
                </a:ln>
                <a:solidFill>
                  <a:srgbClr val="000000"/>
                </a:solidFill>
                <a:effectLst/>
                <a:uLnTx/>
                <a:uFillTx/>
                <a:latin typeface="Avenir Next"/>
                <a:ea typeface="Avenir Next Thai Modern Heavy"/>
                <a:cs typeface="Avenir Next Thai Modern Heavy"/>
                <a:sym typeface="Avenir Next Thai Modern Heavy"/>
              </a:rPr>
              <a:t>Case: Let og sikker </a:t>
            </a:r>
            <a:r>
              <a:rPr kumimoji="0" lang="da-DK" sz="2800" b="1" i="0" u="none" strike="noStrike" kern="1200" cap="none" spc="0" normalizeH="0" baseline="0" noProof="0" err="1">
                <a:ln>
                  <a:noFill/>
                </a:ln>
                <a:solidFill>
                  <a:srgbClr val="000000"/>
                </a:solidFill>
                <a:effectLst/>
                <a:uLnTx/>
                <a:uFillTx/>
                <a:latin typeface="Avenir Next"/>
                <a:ea typeface="+mn-ea"/>
                <a:cs typeface="+mn-cs"/>
                <a:sym typeface="Avenir Next Thai Modern Heavy"/>
              </a:rPr>
              <a:t>chatbot</a:t>
            </a:r>
            <a:r>
              <a:rPr kumimoji="0" lang="da-DK" sz="2800" b="1" i="0" u="none" strike="noStrike" kern="1200" cap="none" spc="0" normalizeH="0" baseline="0" noProof="0">
                <a:ln>
                  <a:noFill/>
                </a:ln>
                <a:solidFill>
                  <a:srgbClr val="000000"/>
                </a:solidFill>
                <a:effectLst/>
                <a:uLnTx/>
                <a:uFillTx/>
                <a:latin typeface="Avenir Next"/>
                <a:ea typeface="+mn-ea"/>
                <a:cs typeface="+mn-cs"/>
                <a:sym typeface="Avenir Next Thai Modern Heavy"/>
              </a:rPr>
              <a:t> i hverdagen </a:t>
            </a:r>
            <a:endParaRPr kumimoji="0" lang="da-DK" sz="2800" b="1" i="0" u="none" strike="noStrike" kern="1200" cap="none" spc="0" normalizeH="0" baseline="0" noProof="0">
              <a:ln>
                <a:noFill/>
              </a:ln>
              <a:solidFill>
                <a:srgbClr val="000000"/>
              </a:solidFill>
              <a:effectLst/>
              <a:uLnTx/>
              <a:uFillTx/>
              <a:latin typeface="Avenir Next"/>
              <a:ea typeface="+mn-ea"/>
              <a:cs typeface="+mn-cs"/>
            </a:endParaRPr>
          </a:p>
        </p:txBody>
      </p:sp>
      <p:sp>
        <p:nvSpPr>
          <p:cNvPr id="40" name="Freeform 13">
            <a:extLst>
              <a:ext uri="{FF2B5EF4-FFF2-40B4-BE49-F238E27FC236}">
                <a16:creationId xmlns:a16="http://schemas.microsoft.com/office/drawing/2014/main" id="{239C8A6E-F8F9-0F46-AB1A-CFC98741AF78}"/>
              </a:ext>
            </a:extLst>
          </p:cNvPr>
          <p:cNvSpPr/>
          <p:nvPr/>
        </p:nvSpPr>
        <p:spPr>
          <a:xfrm>
            <a:off x="10198881" y="597132"/>
            <a:ext cx="1755783" cy="672969"/>
          </a:xfrm>
          <a:custGeom>
            <a:avLst/>
            <a:gdLst/>
            <a:ahLst/>
            <a:cxnLst/>
            <a:rect l="l" t="t" r="r" b="b"/>
            <a:pathLst>
              <a:path w="1341367" h="1180753">
                <a:moveTo>
                  <a:pt x="17830" y="0"/>
                </a:moveTo>
                <a:lnTo>
                  <a:pt x="1323537" y="0"/>
                </a:lnTo>
                <a:cubicBezTo>
                  <a:pt x="1333384" y="0"/>
                  <a:pt x="1341367" y="7983"/>
                  <a:pt x="1341367" y="17830"/>
                </a:cubicBezTo>
                <a:lnTo>
                  <a:pt x="1341367" y="1162923"/>
                </a:lnTo>
                <a:cubicBezTo>
                  <a:pt x="1341367" y="1167652"/>
                  <a:pt x="1339488" y="1172187"/>
                  <a:pt x="1336145" y="1175531"/>
                </a:cubicBezTo>
                <a:cubicBezTo>
                  <a:pt x="1332801" y="1178875"/>
                  <a:pt x="1328266" y="1180753"/>
                  <a:pt x="1323537" y="1180753"/>
                </a:cubicBezTo>
                <a:lnTo>
                  <a:pt x="17830" y="1180753"/>
                </a:lnTo>
                <a:cubicBezTo>
                  <a:pt x="7983" y="1180753"/>
                  <a:pt x="0" y="1172771"/>
                  <a:pt x="0" y="1162923"/>
                </a:cubicBezTo>
                <a:lnTo>
                  <a:pt x="0" y="17830"/>
                </a:lnTo>
                <a:cubicBezTo>
                  <a:pt x="0" y="7983"/>
                  <a:pt x="7983" y="0"/>
                  <a:pt x="17830" y="0"/>
                </a:cubicBezTo>
                <a:close/>
              </a:path>
            </a:pathLst>
          </a:custGeom>
          <a:noFill/>
          <a:ln w="38100" cap="sq">
            <a:noFill/>
            <a:prstDash val="solid"/>
            <a:miter/>
          </a:ln>
        </p:spPr>
        <p:txBody>
          <a:bodyPr lIns="91440" tIns="45720" rIns="91440" bIns="45720" anchor="ctr"/>
          <a:lstStyle/>
          <a:p>
            <a:pPr algn="r" defTabSz="293431">
              <a:defRPr/>
            </a:pPr>
            <a:r>
              <a:rPr kumimoji="0" lang="da-DK" sz="1400" b="0" i="0" u="none" strike="noStrike" kern="1200" cap="none" spc="0" normalizeH="0" baseline="0" noProof="0">
                <a:ln>
                  <a:noFill/>
                </a:ln>
                <a:effectLst/>
                <a:uLnTx/>
                <a:uFillTx/>
                <a:latin typeface="Avenir Next"/>
              </a:rPr>
              <a:t>Vejle</a:t>
            </a:r>
            <a:r>
              <a:rPr lang="da-DK" sz="1400">
                <a:latin typeface="Avenir Next"/>
              </a:rPr>
              <a:t> Kommune</a:t>
            </a:r>
            <a:endParaRPr lang="da-DK" sz="1400" b="0" i="0" u="none" strike="noStrike" kern="1200" cap="none" spc="0" normalizeH="0" baseline="0" noProof="0">
              <a:ln>
                <a:noFill/>
              </a:ln>
              <a:effectLst/>
              <a:uLnTx/>
              <a:uFillTx/>
              <a:latin typeface="Avenir Next" panose="020B0503020202020204" pitchFamily="34" charset="0"/>
            </a:endParaRPr>
          </a:p>
        </p:txBody>
      </p:sp>
      <p:sp>
        <p:nvSpPr>
          <p:cNvPr id="42" name="TextBox 24">
            <a:extLst>
              <a:ext uri="{FF2B5EF4-FFF2-40B4-BE49-F238E27FC236}">
                <a16:creationId xmlns:a16="http://schemas.microsoft.com/office/drawing/2014/main" id="{4B6F7363-2F13-B02E-3CAB-229C703F86E1}"/>
              </a:ext>
            </a:extLst>
          </p:cNvPr>
          <p:cNvSpPr txBox="1"/>
          <p:nvPr/>
        </p:nvSpPr>
        <p:spPr>
          <a:xfrm>
            <a:off x="412372" y="1531254"/>
            <a:ext cx="5078463" cy="1477328"/>
          </a:xfrm>
          <a:prstGeom prst="rect">
            <a:avLst/>
          </a:prstGeom>
        </p:spPr>
        <p:txBody>
          <a:bodyPr wrap="square" lIns="0" tIns="0" rIns="0" bIns="0" rtlCol="0" anchor="t">
            <a:spAutoFit/>
          </a:bodyPr>
          <a:lstStyle/>
          <a:p>
            <a:pPr defTabSz="293431">
              <a:defRPr/>
            </a:pPr>
            <a:r>
              <a:rPr lang="da-DK" sz="1600" spc="12">
                <a:ea typeface="Avenir Next Thai Modern"/>
                <a:cs typeface="Avenir Next Thai Modern"/>
                <a:sym typeface="Avenir Next Thai Modern"/>
              </a:rPr>
              <a:t>Vejle Kommune har udviklet en intern </a:t>
            </a:r>
            <a:r>
              <a:rPr lang="da-DK" sz="1600" spc="12" err="1">
                <a:ea typeface="Avenir Next Thai Modern"/>
                <a:cs typeface="Avenir Next Thai Modern"/>
                <a:sym typeface="Avenir Next Thai Modern"/>
              </a:rPr>
              <a:t>chatbot</a:t>
            </a:r>
            <a:r>
              <a:rPr lang="da-DK" sz="1600" spc="12">
                <a:ea typeface="Avenir Next Thai Modern"/>
                <a:cs typeface="Avenir Next Thai Modern"/>
                <a:sym typeface="Avenir Next Thai Modern"/>
              </a:rPr>
              <a:t>, der kaldes Bertha.</a:t>
            </a:r>
          </a:p>
          <a:p>
            <a:pPr defTabSz="293431">
              <a:defRPr/>
            </a:pPr>
            <a:endParaRPr lang="da-DK" sz="1600" spc="12">
              <a:ea typeface="Avenir Next Thai Modern"/>
              <a:cs typeface="Avenir Next Thai Modern"/>
            </a:endParaRPr>
          </a:p>
          <a:p>
            <a:pPr defTabSz="293431">
              <a:defRPr/>
            </a:pPr>
            <a:r>
              <a:rPr lang="da-DK" sz="1600" spc="12">
                <a:ea typeface="Avenir Next Thai Modern"/>
                <a:cs typeface="Avenir Next Thai Modern"/>
              </a:rPr>
              <a:t>Formålet har været at </a:t>
            </a:r>
            <a:r>
              <a:rPr lang="da-DK" sz="1600" spc="12">
                <a:ea typeface="+mn-lt"/>
                <a:cs typeface="+mn-lt"/>
              </a:rPr>
              <a:t>gøre det både let og sikkert for medarbejderne at anvende generativ AI i hverdagens opgaver.</a:t>
            </a:r>
          </a:p>
        </p:txBody>
      </p:sp>
      <p:sp>
        <p:nvSpPr>
          <p:cNvPr id="32" name="TextBox 28">
            <a:extLst>
              <a:ext uri="{FF2B5EF4-FFF2-40B4-BE49-F238E27FC236}">
                <a16:creationId xmlns:a16="http://schemas.microsoft.com/office/drawing/2014/main" id="{0F356333-004E-DE75-DE43-10E2C2B61A6B}"/>
              </a:ext>
            </a:extLst>
          </p:cNvPr>
          <p:cNvSpPr txBox="1"/>
          <p:nvPr/>
        </p:nvSpPr>
        <p:spPr>
          <a:xfrm>
            <a:off x="412372" y="3204210"/>
            <a:ext cx="3293902" cy="188513"/>
          </a:xfrm>
          <a:prstGeom prst="rect">
            <a:avLst/>
          </a:prstGeom>
        </p:spPr>
        <p:txBody>
          <a:bodyPr wrap="square" lIns="0" tIns="0" rIns="0" bIns="0" rtlCol="0" anchor="t">
            <a:spAutoFit/>
          </a:bodyPr>
          <a:lstStyle/>
          <a:p>
            <a:pPr marL="0" marR="0" lvl="0" indent="0" algn="l" defTabSz="293431" rtl="0" eaLnBrk="1" fontAlgn="auto" latinLnBrk="0" hangingPunct="1">
              <a:lnSpc>
                <a:spcPts val="1415"/>
              </a:lnSpc>
              <a:spcBef>
                <a:spcPts val="0"/>
              </a:spcBef>
              <a:spcAft>
                <a:spcPts val="0"/>
              </a:spcAft>
              <a:buClrTx/>
              <a:buSzTx/>
              <a:buFontTx/>
              <a:buNone/>
              <a:tabLst/>
              <a:defRPr/>
            </a:pPr>
            <a:r>
              <a:rPr kumimoji="0" lang="da-DK" sz="1400" b="1" i="0" strike="noStrike" kern="1200" cap="none" spc="0" normalizeH="0" baseline="0" noProof="0">
                <a:ln>
                  <a:noFill/>
                </a:ln>
                <a:solidFill>
                  <a:srgbClr val="DF7C85"/>
                </a:solidFill>
                <a:effectLst/>
                <a:uLnTx/>
                <a:uFillTx/>
                <a:latin typeface="Avenir Next"/>
                <a:ea typeface="Avenir Next Thai Modern Ultra-Bold"/>
                <a:cs typeface="Avenir Next Thai Modern Ultra-Bold"/>
                <a:sym typeface="Avenir Next Thai Modern Ultra-Bold"/>
              </a:rPr>
              <a:t>LØSNING</a:t>
            </a:r>
            <a:endParaRPr lang="da-DK" sz="1400" b="1" i="0" strike="noStrike" kern="1200" cap="none" spc="0" normalizeH="0" baseline="0" noProof="0">
              <a:ln>
                <a:noFill/>
              </a:ln>
              <a:solidFill>
                <a:srgbClr val="DF7C85"/>
              </a:solidFill>
              <a:effectLst/>
              <a:uLnTx/>
              <a:uFillTx/>
              <a:latin typeface="Avenir Next"/>
              <a:ea typeface="Avenir Next Thai Modern Ultra-Bold"/>
              <a:cs typeface="Avenir Next Thai Modern Ultra-Bold"/>
            </a:endParaRPr>
          </a:p>
        </p:txBody>
      </p:sp>
      <p:sp>
        <p:nvSpPr>
          <p:cNvPr id="29" name="TextBox 24">
            <a:extLst>
              <a:ext uri="{FF2B5EF4-FFF2-40B4-BE49-F238E27FC236}">
                <a16:creationId xmlns:a16="http://schemas.microsoft.com/office/drawing/2014/main" id="{4256D786-C6D3-3F8D-9BC9-CF698B082DF8}"/>
              </a:ext>
            </a:extLst>
          </p:cNvPr>
          <p:cNvSpPr txBox="1"/>
          <p:nvPr/>
        </p:nvSpPr>
        <p:spPr>
          <a:xfrm>
            <a:off x="419209" y="3474569"/>
            <a:ext cx="5078464" cy="1938992"/>
          </a:xfrm>
          <a:prstGeom prst="rect">
            <a:avLst/>
          </a:prstGeom>
        </p:spPr>
        <p:txBody>
          <a:bodyPr wrap="square" lIns="0" tIns="0" rIns="0" bIns="0" rtlCol="0" anchor="t">
            <a:spAutoFit/>
          </a:bodyPr>
          <a:lstStyle/>
          <a:p>
            <a:pPr marL="182880" indent="-182880" defTabSz="293431">
              <a:buFont typeface="Arial,Sans-Serif" panose="020B0604020202020204" pitchFamily="34" charset="0"/>
              <a:buChar char="•"/>
              <a:defRPr/>
            </a:pPr>
            <a:r>
              <a:rPr lang="da-DK" sz="1400" spc="12">
                <a:latin typeface="Avenir Next"/>
                <a:ea typeface="Avenir Next Thai Modern"/>
                <a:cs typeface="Avenir Next Thai Modern"/>
              </a:rPr>
              <a:t>En </a:t>
            </a:r>
            <a:r>
              <a:rPr lang="da-DK" sz="1400" spc="12" err="1">
                <a:latin typeface="Avenir Next"/>
                <a:ea typeface="Avenir Next Thai Modern"/>
                <a:cs typeface="Avenir Next Thai Modern"/>
              </a:rPr>
              <a:t>chatbot</a:t>
            </a:r>
            <a:r>
              <a:rPr lang="da-DK" sz="1400" spc="12">
                <a:latin typeface="Avenir Next"/>
                <a:ea typeface="Avenir Next Thai Modern"/>
                <a:cs typeface="Avenir Next Thai Modern"/>
              </a:rPr>
              <a:t>, som a</a:t>
            </a:r>
            <a:r>
              <a:rPr lang="da-DK" sz="1400" spc="12">
                <a:latin typeface="Avenir Next"/>
                <a:sym typeface="Avenir Next Thai Modern"/>
              </a:rPr>
              <a:t>lle medarbejdere kan bruge via intranettet.</a:t>
            </a:r>
            <a:endParaRPr lang="da-DK" sz="1400" spc="12">
              <a:latin typeface="Avenir Next" panose="020B0503020202020204" pitchFamily="34" charset="0"/>
            </a:endParaRPr>
          </a:p>
          <a:p>
            <a:pPr marL="182880" indent="-182880" defTabSz="293431">
              <a:buFont typeface="Arial,Sans-Serif" panose="020B0604020202020204" pitchFamily="34" charset="0"/>
              <a:buChar char="•"/>
              <a:defRPr/>
            </a:pPr>
            <a:endParaRPr lang="da-DK" sz="1400" spc="12">
              <a:latin typeface="Avenir Next"/>
              <a:sym typeface="Avenir Next Thai Modern"/>
            </a:endParaRPr>
          </a:p>
          <a:p>
            <a:pPr marL="182880" indent="-182880" defTabSz="293431">
              <a:buFont typeface="Arial,Sans-Serif" panose="020B0604020202020204" pitchFamily="34" charset="0"/>
              <a:buChar char="•"/>
              <a:defRPr/>
            </a:pPr>
            <a:r>
              <a:rPr lang="da-DK" sz="1400" spc="12" err="1">
                <a:latin typeface="Avenir Next"/>
                <a:sym typeface="Avenir Next Thai Modern"/>
              </a:rPr>
              <a:t>Chatbotten</a:t>
            </a:r>
            <a:r>
              <a:rPr lang="da-DK" sz="1400" spc="12">
                <a:latin typeface="Avenir Next"/>
                <a:sym typeface="Avenir Next Thai Modern"/>
              </a:rPr>
              <a:t> trækker på data fra intranettet og den eksterne hjemmeside </a:t>
            </a:r>
            <a:r>
              <a:rPr lang="da-DK" sz="1400" spc="12" err="1">
                <a:latin typeface="Avenir Next"/>
                <a:sym typeface="Avenir Next Thai Modern"/>
              </a:rPr>
              <a:t>vejle.dk</a:t>
            </a:r>
            <a:r>
              <a:rPr lang="da-DK" sz="1400" spc="12">
                <a:latin typeface="Avenir Next"/>
                <a:sym typeface="Avenir Next Thai Modern"/>
              </a:rPr>
              <a:t>. Løsningen er bygget på et RAG-</a:t>
            </a:r>
            <a:r>
              <a:rPr lang="da-DK" sz="1400" spc="12" err="1">
                <a:latin typeface="Avenir Next"/>
                <a:sym typeface="Avenir Next Thai Modern"/>
              </a:rPr>
              <a:t>setup</a:t>
            </a:r>
            <a:r>
              <a:rPr lang="da-DK" sz="1400" spc="12">
                <a:latin typeface="Avenir Next"/>
                <a:sym typeface="Avenir Next Thai Modern"/>
              </a:rPr>
              <a:t> </a:t>
            </a:r>
            <a:r>
              <a:rPr lang="da-DK" sz="1400" spc="12">
                <a:latin typeface="Avenir Next"/>
                <a:ea typeface="Avenir Next Thai Modern"/>
                <a:cs typeface="Avenir Next Thai Modern"/>
                <a:sym typeface="Avenir Next Thai Modern"/>
              </a:rPr>
              <a:t>og baseret på ChatGPT-5 modellen.</a:t>
            </a:r>
            <a:endParaRPr lang="da-DK" sz="1400" spc="12">
              <a:latin typeface="Avenir Next" panose="020B0503020202020204" pitchFamily="34" charset="0"/>
              <a:ea typeface="Avenir Next Thai Modern"/>
              <a:cs typeface="Avenir Next Thai Modern"/>
              <a:sym typeface="Avenir Next Thai Modern"/>
            </a:endParaRPr>
          </a:p>
          <a:p>
            <a:pPr marL="182880" indent="-182880" defTabSz="293431">
              <a:buFont typeface="Arial,Sans-Serif" panose="020B0604020202020204" pitchFamily="34" charset="0"/>
              <a:buChar char="•"/>
              <a:defRPr/>
            </a:pPr>
            <a:endParaRPr lang="da-DK" sz="1400" spc="12">
              <a:latin typeface="Avenir Next" panose="020B0503020202020204" pitchFamily="34" charset="0"/>
              <a:ea typeface="Avenir Next Thai Modern"/>
              <a:cs typeface="Avenir Next Thai Modern"/>
            </a:endParaRPr>
          </a:p>
          <a:p>
            <a:pPr marL="182880" indent="-182880" defTabSz="293431">
              <a:buFont typeface="Arial,Sans-Serif" panose="020B0604020202020204" pitchFamily="34" charset="0"/>
              <a:buChar char="•"/>
              <a:defRPr/>
            </a:pPr>
            <a:r>
              <a:rPr lang="da-DK" sz="1400" spc="12" err="1">
                <a:latin typeface="Avenir Next"/>
                <a:ea typeface="Avenir Next Thai Modern"/>
                <a:cs typeface="Avenir Next Thai Modern"/>
                <a:sym typeface="Avenir Next Thai Modern"/>
              </a:rPr>
              <a:t>Chatbotten</a:t>
            </a:r>
            <a:r>
              <a:rPr lang="da-DK" sz="1400" spc="12">
                <a:latin typeface="Avenir Next"/>
                <a:ea typeface="Avenir Next Thai Modern"/>
                <a:cs typeface="Avenir Next Thai Modern"/>
                <a:sym typeface="Avenir Next Thai Modern"/>
              </a:rPr>
              <a:t> kan bruges sikkert, da der ikke afleveres data retur til at træne sprogmodellen.</a:t>
            </a:r>
            <a:endParaRPr lang="da-DK" sz="2000"/>
          </a:p>
        </p:txBody>
      </p:sp>
      <p:grpSp>
        <p:nvGrpSpPr>
          <p:cNvPr id="18" name="Group 5">
            <a:extLst>
              <a:ext uri="{FF2B5EF4-FFF2-40B4-BE49-F238E27FC236}">
                <a16:creationId xmlns:a16="http://schemas.microsoft.com/office/drawing/2014/main" id="{90524DB3-AB5E-6E30-6743-A68192AB9B6E}"/>
              </a:ext>
              <a:ext uri="{C183D7F6-B498-43B3-948B-1728B52AA6E4}">
                <adec:decorative xmlns:adec="http://schemas.microsoft.com/office/drawing/2017/decorative" val="1"/>
              </a:ext>
            </a:extLst>
          </p:cNvPr>
          <p:cNvGrpSpPr/>
          <p:nvPr/>
        </p:nvGrpSpPr>
        <p:grpSpPr>
          <a:xfrm>
            <a:off x="6763801" y="1476666"/>
            <a:ext cx="5078463" cy="2895086"/>
            <a:chOff x="0" y="-19050"/>
            <a:chExt cx="1348197" cy="1010321"/>
          </a:xfrm>
        </p:grpSpPr>
        <p:sp>
          <p:nvSpPr>
            <p:cNvPr id="16" name="Freeform 6">
              <a:extLst>
                <a:ext uri="{FF2B5EF4-FFF2-40B4-BE49-F238E27FC236}">
                  <a16:creationId xmlns:a16="http://schemas.microsoft.com/office/drawing/2014/main" id="{5D5A92E5-4194-C520-9249-F658DD72AAB0}"/>
                </a:ext>
              </a:extLst>
            </p:cNvPr>
            <p:cNvSpPr/>
            <p:nvPr/>
          </p:nvSpPr>
          <p:spPr>
            <a:xfrm>
              <a:off x="6830" y="0"/>
              <a:ext cx="1341367" cy="991271"/>
            </a:xfrm>
            <a:custGeom>
              <a:avLst/>
              <a:gdLst/>
              <a:ahLst/>
              <a:cxnLst/>
              <a:rect l="l" t="t" r="r" b="b"/>
              <a:pathLst>
                <a:path w="1341367" h="950016">
                  <a:moveTo>
                    <a:pt x="17830" y="0"/>
                  </a:moveTo>
                  <a:lnTo>
                    <a:pt x="1323537" y="0"/>
                  </a:lnTo>
                  <a:cubicBezTo>
                    <a:pt x="1333384" y="0"/>
                    <a:pt x="1341367" y="7983"/>
                    <a:pt x="1341367" y="17830"/>
                  </a:cubicBezTo>
                  <a:lnTo>
                    <a:pt x="1341367" y="932185"/>
                  </a:lnTo>
                  <a:cubicBezTo>
                    <a:pt x="1341367" y="942033"/>
                    <a:pt x="1333384" y="950016"/>
                    <a:pt x="1323537" y="950016"/>
                  </a:cubicBezTo>
                  <a:lnTo>
                    <a:pt x="17830" y="950016"/>
                  </a:lnTo>
                  <a:cubicBezTo>
                    <a:pt x="7983" y="950016"/>
                    <a:pt x="0" y="942033"/>
                    <a:pt x="0" y="932185"/>
                  </a:cubicBezTo>
                  <a:lnTo>
                    <a:pt x="0" y="17830"/>
                  </a:lnTo>
                  <a:cubicBezTo>
                    <a:pt x="0" y="7983"/>
                    <a:pt x="7983" y="0"/>
                    <a:pt x="17830" y="0"/>
                  </a:cubicBezTo>
                  <a:close/>
                </a:path>
              </a:pathLst>
            </a:custGeom>
            <a:solidFill>
              <a:schemeClr val="bg1"/>
            </a:solidFill>
            <a:ln w="38100" cap="sq">
              <a:noFill/>
              <a:prstDash val="solid"/>
              <a:miter/>
            </a:ln>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17" name="TextBox 7">
              <a:extLst>
                <a:ext uri="{FF2B5EF4-FFF2-40B4-BE49-F238E27FC236}">
                  <a16:creationId xmlns:a16="http://schemas.microsoft.com/office/drawing/2014/main" id="{B166E12C-D38D-BF4A-1DE6-FC0078AAE558}"/>
                </a:ext>
              </a:extLst>
            </p:cNvPr>
            <p:cNvSpPr txBox="1"/>
            <p:nvPr/>
          </p:nvSpPr>
          <p:spPr>
            <a:xfrm>
              <a:off x="0" y="-19050"/>
              <a:ext cx="1341367" cy="969066"/>
            </a:xfrm>
            <a:prstGeom prst="rect">
              <a:avLst/>
            </a:prstGeom>
          </p:spPr>
          <p:txBody>
            <a:bodyPr lIns="9401" tIns="9401" rIns="9401" bIns="9401" rtlCol="0" anchor="ctr"/>
            <a:lstStyle/>
            <a:p>
              <a:pPr marL="0" marR="0" lvl="0" indent="0" algn="ctr" defTabSz="293431" rtl="0" eaLnBrk="1" fontAlgn="auto" latinLnBrk="0" hangingPunct="1">
                <a:lnSpc>
                  <a:spcPts val="278"/>
                </a:lnSpc>
                <a:spcBef>
                  <a:spcPct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sp>
        <p:nvSpPr>
          <p:cNvPr id="35" name="TextBox 31">
            <a:extLst>
              <a:ext uri="{FF2B5EF4-FFF2-40B4-BE49-F238E27FC236}">
                <a16:creationId xmlns:a16="http://schemas.microsoft.com/office/drawing/2014/main" id="{8A82998E-DB64-F759-73EE-485E2A510F62}"/>
              </a:ext>
            </a:extLst>
          </p:cNvPr>
          <p:cNvSpPr txBox="1"/>
          <p:nvPr/>
        </p:nvSpPr>
        <p:spPr>
          <a:xfrm>
            <a:off x="6928190" y="1717050"/>
            <a:ext cx="2761711" cy="188513"/>
          </a:xfrm>
          <a:prstGeom prst="rect">
            <a:avLst/>
          </a:prstGeom>
        </p:spPr>
        <p:txBody>
          <a:bodyPr lIns="0" tIns="0" rIns="0" bIns="0" rtlCol="0" anchor="t">
            <a:spAutoFit/>
          </a:bodyPr>
          <a:lstStyle/>
          <a:p>
            <a:pPr marL="0" marR="0" lvl="0" indent="0" algn="l" defTabSz="293431" rtl="0" eaLnBrk="1" fontAlgn="auto" latinLnBrk="0" hangingPunct="1">
              <a:lnSpc>
                <a:spcPts val="1415"/>
              </a:lnSpc>
              <a:spcBef>
                <a:spcPts val="0"/>
              </a:spcBef>
              <a:spcAft>
                <a:spcPts val="0"/>
              </a:spcAft>
              <a:buClrTx/>
              <a:buSzTx/>
              <a:buFontTx/>
              <a:buNone/>
              <a:tabLst/>
              <a:defRPr/>
            </a:pPr>
            <a:r>
              <a:rPr kumimoji="0" lang="da-DK" sz="1400" b="1" i="0" strike="noStrike" kern="1200" cap="none" spc="0" normalizeH="0" baseline="0" noProof="0">
                <a:ln>
                  <a:noFill/>
                </a:ln>
                <a:solidFill>
                  <a:srgbClr val="DF7C85"/>
                </a:solidFill>
                <a:effectLst/>
                <a:uLnTx/>
                <a:uFillTx/>
                <a:latin typeface="Avenir Next"/>
                <a:ea typeface="Avenir Next Thai Modern Ultra-Bold"/>
                <a:cs typeface="Avenir Next Thai Modern Ultra-Bold"/>
                <a:sym typeface="Avenir Next Thai Modern Ultra-Bold"/>
              </a:rPr>
              <a:t>VÆRDI</a:t>
            </a:r>
            <a:endParaRPr lang="da-DK" sz="1400" b="1" i="0" strike="noStrike" kern="1200" cap="none" spc="0" normalizeH="0" baseline="0" noProof="0">
              <a:ln>
                <a:noFill/>
              </a:ln>
              <a:solidFill>
                <a:srgbClr val="DF7C85"/>
              </a:solidFill>
              <a:effectLst/>
              <a:uLnTx/>
              <a:uFillTx/>
              <a:latin typeface="Avenir Next"/>
              <a:ea typeface="Avenir Next Thai Modern Ultra-Bold"/>
              <a:cs typeface="Avenir Next Thai Modern Ultra-Bold"/>
            </a:endParaRPr>
          </a:p>
        </p:txBody>
      </p:sp>
      <p:sp>
        <p:nvSpPr>
          <p:cNvPr id="26" name="TextBox 23">
            <a:extLst>
              <a:ext uri="{FF2B5EF4-FFF2-40B4-BE49-F238E27FC236}">
                <a16:creationId xmlns:a16="http://schemas.microsoft.com/office/drawing/2014/main" id="{36DAD925-7B05-7F32-CEEE-D0A28DEC19C6}"/>
              </a:ext>
            </a:extLst>
          </p:cNvPr>
          <p:cNvSpPr txBox="1"/>
          <p:nvPr/>
        </p:nvSpPr>
        <p:spPr>
          <a:xfrm>
            <a:off x="6789529" y="2039497"/>
            <a:ext cx="5045311" cy="2154436"/>
          </a:xfrm>
          <a:prstGeom prst="rect">
            <a:avLst/>
          </a:prstGeom>
        </p:spPr>
        <p:txBody>
          <a:bodyPr wrap="square" lIns="0" tIns="0" rIns="0" bIns="0" rtlCol="0" anchor="t">
            <a:spAutoFit/>
          </a:bodyPr>
          <a:lstStyle/>
          <a:p>
            <a:pPr marL="248920" lvl="1" indent="-124460" defTabSz="293431">
              <a:buFont typeface="Arial,Sans-Serif"/>
              <a:buChar char="•"/>
              <a:defRPr/>
            </a:pPr>
            <a:r>
              <a:rPr lang="da-DK" sz="1400" spc="12">
                <a:latin typeface="Avenir Next"/>
                <a:ea typeface="Avenir Next Thai Modern"/>
                <a:cs typeface="Avenir Next Thai Modern"/>
                <a:sym typeface="Avenir Next Thai Modern"/>
              </a:rPr>
              <a:t>At medarbejderne sparer tid på at finde interne informationer og udarbejde nyt materiale.</a:t>
            </a:r>
            <a:endParaRPr lang="en-US" sz="1400" spc="12">
              <a:latin typeface="Avenir Next"/>
              <a:ea typeface="Avenir Next Thai Modern"/>
              <a:cs typeface="Avenir Next Thai Modern"/>
            </a:endParaRPr>
          </a:p>
          <a:p>
            <a:pPr marL="248920" lvl="1" indent="-124460" defTabSz="293431">
              <a:buFont typeface="Arial,Sans-Serif"/>
              <a:buChar char="•"/>
              <a:defRPr/>
            </a:pPr>
            <a:endParaRPr lang="da-DK" sz="1400" spc="12">
              <a:latin typeface="Avenir Next" panose="020B0503020202020204" pitchFamily="34" charset="0"/>
              <a:ea typeface="Avenir Next Thai Modern"/>
              <a:cs typeface="Avenir Next Thai Modern"/>
            </a:endParaRPr>
          </a:p>
          <a:p>
            <a:pPr marL="248920" lvl="1" indent="-124460" defTabSz="293431">
              <a:buFont typeface="Arial,Sans-Serif"/>
              <a:buChar char="•"/>
              <a:defRPr/>
            </a:pPr>
            <a:r>
              <a:rPr lang="da-DK" sz="1400" spc="12">
                <a:latin typeface="Avenir Next"/>
                <a:ea typeface="Avenir Next Thai Modern"/>
                <a:cs typeface="Avenir Next Thai Modern"/>
                <a:sym typeface="Avenir Next Thai Modern"/>
              </a:rPr>
              <a:t>At det er let for medarbejdere at få hjælp fra generativ kunstig intelligens på en sikker måde, der er tilpasset lokale forhold. </a:t>
            </a:r>
            <a:endParaRPr lang="da-DK" sz="1400" spc="12">
              <a:latin typeface="Avenir Next"/>
              <a:ea typeface="Avenir Next Thai Modern"/>
              <a:cs typeface="Avenir Next Thai Modern"/>
            </a:endParaRPr>
          </a:p>
          <a:p>
            <a:pPr marL="248920" lvl="1" indent="-124460" defTabSz="293431">
              <a:buFont typeface="Arial,Sans-Serif"/>
              <a:buChar char="•"/>
              <a:defRPr/>
            </a:pPr>
            <a:endParaRPr lang="da-DK" sz="1400" spc="12">
              <a:latin typeface="Avenir Next" panose="020B0503020202020204" pitchFamily="34" charset="0"/>
              <a:ea typeface="Avenir Next Thai Modern"/>
              <a:cs typeface="Avenir Next Thai Modern"/>
            </a:endParaRPr>
          </a:p>
          <a:p>
            <a:pPr marL="248920" lvl="1" indent="-124460" defTabSz="293431">
              <a:buFont typeface="Arial,Sans-Serif"/>
              <a:buChar char="•"/>
              <a:defRPr/>
            </a:pPr>
            <a:r>
              <a:rPr lang="da-DK" sz="1400" spc="12">
                <a:latin typeface="Avenir Next"/>
                <a:ea typeface="Avenir Next Thai Modern"/>
                <a:cs typeface="Avenir Next Thai Modern"/>
                <a:sym typeface="Avenir Next Thai Modern"/>
              </a:rPr>
              <a:t>At løsningen har været med til at modne medarbejdere og hele organisationen til at arbejde med andre AI-løsninger, fx specialiserede </a:t>
            </a:r>
            <a:r>
              <a:rPr lang="da-DK" sz="1400" spc="12" err="1">
                <a:latin typeface="Avenir Next"/>
                <a:ea typeface="Avenir Next Thai Modern"/>
                <a:cs typeface="Avenir Next Thai Modern"/>
                <a:sym typeface="Avenir Next Thai Modern"/>
              </a:rPr>
              <a:t>chatbots</a:t>
            </a:r>
            <a:r>
              <a:rPr lang="da-DK" sz="1400" spc="12">
                <a:latin typeface="Avenir Next"/>
                <a:ea typeface="Avenir Next Thai Modern"/>
                <a:cs typeface="Avenir Next Thai Modern"/>
                <a:sym typeface="Avenir Next Thai Modern"/>
              </a:rPr>
              <a:t>, Copilot mv.</a:t>
            </a:r>
            <a:endParaRPr lang="da-DK" sz="2000">
              <a:latin typeface="Avenir Next"/>
            </a:endParaRPr>
          </a:p>
        </p:txBody>
      </p:sp>
      <p:sp>
        <p:nvSpPr>
          <p:cNvPr id="3" name="Pladsholder til indhold 1">
            <a:extLst>
              <a:ext uri="{FF2B5EF4-FFF2-40B4-BE49-F238E27FC236}">
                <a16:creationId xmlns:a16="http://schemas.microsoft.com/office/drawing/2014/main" id="{CFA1682C-24E7-4235-EB1C-EC36B9171E0C}"/>
              </a:ext>
              <a:ext uri="{C183D7F6-B498-43B3-948B-1728B52AA6E4}">
                <adec:decorative xmlns:adec="http://schemas.microsoft.com/office/drawing/2017/decorative" val="1"/>
              </a:ext>
            </a:extLst>
          </p:cNvPr>
          <p:cNvSpPr txBox="1">
            <a:spLocks/>
          </p:cNvSpPr>
          <p:nvPr/>
        </p:nvSpPr>
        <p:spPr>
          <a:xfrm>
            <a:off x="11702916" y="6591300"/>
            <a:ext cx="499204" cy="2667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79</a:t>
            </a:fld>
            <a:endParaRPr lang="da-DK" sz="1200"/>
          </a:p>
        </p:txBody>
      </p:sp>
      <p:sp>
        <p:nvSpPr>
          <p:cNvPr id="4" name="Rektangel 3">
            <a:extLst>
              <a:ext uri="{FF2B5EF4-FFF2-40B4-BE49-F238E27FC236}">
                <a16:creationId xmlns:a16="http://schemas.microsoft.com/office/drawing/2014/main" id="{C5711005-5C5E-89E8-13CE-2C5371A5FEB9}"/>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DF7C8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9" name="Rektangel 8">
            <a:extLst>
              <a:ext uri="{FF2B5EF4-FFF2-40B4-BE49-F238E27FC236}">
                <a16:creationId xmlns:a16="http://schemas.microsoft.com/office/drawing/2014/main" id="{978210CA-14D9-409E-FE35-AD73E50FBEFF}"/>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0" name="Rektangel 9">
            <a:extLst>
              <a:ext uri="{FF2B5EF4-FFF2-40B4-BE49-F238E27FC236}">
                <a16:creationId xmlns:a16="http://schemas.microsoft.com/office/drawing/2014/main" id="{04F3F811-2897-D465-DA4A-95EA7EBA4957}"/>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1" name="Rektangel 10">
            <a:extLst>
              <a:ext uri="{FF2B5EF4-FFF2-40B4-BE49-F238E27FC236}">
                <a16:creationId xmlns:a16="http://schemas.microsoft.com/office/drawing/2014/main" id="{AF784C3F-6A70-BAE2-C657-3F90772DB97E}"/>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2" name="Rektangel 11">
            <a:extLst>
              <a:ext uri="{FF2B5EF4-FFF2-40B4-BE49-F238E27FC236}">
                <a16:creationId xmlns:a16="http://schemas.microsoft.com/office/drawing/2014/main" id="{11B1A8BD-CAF9-118F-2D75-44D5C6215FA0}"/>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grpSp>
        <p:nvGrpSpPr>
          <p:cNvPr id="45" name="Group 5">
            <a:extLst>
              <a:ext uri="{FF2B5EF4-FFF2-40B4-BE49-F238E27FC236}">
                <a16:creationId xmlns:a16="http://schemas.microsoft.com/office/drawing/2014/main" id="{DDE9508C-31DF-9048-74BF-A3438EC82802}"/>
              </a:ext>
              <a:ext uri="{C183D7F6-B498-43B3-948B-1728B52AA6E4}">
                <adec:decorative xmlns:adec="http://schemas.microsoft.com/office/drawing/2017/decorative" val="1"/>
              </a:ext>
            </a:extLst>
          </p:cNvPr>
          <p:cNvGrpSpPr/>
          <p:nvPr/>
        </p:nvGrpSpPr>
        <p:grpSpPr>
          <a:xfrm>
            <a:off x="6789529" y="4439331"/>
            <a:ext cx="5045311" cy="2154836"/>
            <a:chOff x="0" y="-19050"/>
            <a:chExt cx="1341367" cy="969066"/>
          </a:xfrm>
        </p:grpSpPr>
        <p:sp>
          <p:nvSpPr>
            <p:cNvPr id="43" name="Freeform 6">
              <a:extLst>
                <a:ext uri="{FF2B5EF4-FFF2-40B4-BE49-F238E27FC236}">
                  <a16:creationId xmlns:a16="http://schemas.microsoft.com/office/drawing/2014/main" id="{A567724F-9988-E7CC-4772-548B7477FBE6}"/>
                </a:ext>
              </a:extLst>
            </p:cNvPr>
            <p:cNvSpPr/>
            <p:nvPr/>
          </p:nvSpPr>
          <p:spPr>
            <a:xfrm>
              <a:off x="0" y="0"/>
              <a:ext cx="1341367" cy="950016"/>
            </a:xfrm>
            <a:custGeom>
              <a:avLst/>
              <a:gdLst/>
              <a:ahLst/>
              <a:cxnLst/>
              <a:rect l="l" t="t" r="r" b="b"/>
              <a:pathLst>
                <a:path w="1341367" h="950016">
                  <a:moveTo>
                    <a:pt x="17830" y="0"/>
                  </a:moveTo>
                  <a:lnTo>
                    <a:pt x="1323537" y="0"/>
                  </a:lnTo>
                  <a:cubicBezTo>
                    <a:pt x="1333384" y="0"/>
                    <a:pt x="1341367" y="7983"/>
                    <a:pt x="1341367" y="17830"/>
                  </a:cubicBezTo>
                  <a:lnTo>
                    <a:pt x="1341367" y="932185"/>
                  </a:lnTo>
                  <a:cubicBezTo>
                    <a:pt x="1341367" y="942033"/>
                    <a:pt x="1333384" y="950016"/>
                    <a:pt x="1323537" y="950016"/>
                  </a:cubicBezTo>
                  <a:lnTo>
                    <a:pt x="17830" y="950016"/>
                  </a:lnTo>
                  <a:cubicBezTo>
                    <a:pt x="7983" y="950016"/>
                    <a:pt x="0" y="942033"/>
                    <a:pt x="0" y="932185"/>
                  </a:cubicBezTo>
                  <a:lnTo>
                    <a:pt x="0" y="17830"/>
                  </a:lnTo>
                  <a:cubicBezTo>
                    <a:pt x="0" y="7983"/>
                    <a:pt x="7983" y="0"/>
                    <a:pt x="17830" y="0"/>
                  </a:cubicBezTo>
                  <a:close/>
                </a:path>
              </a:pathLst>
            </a:custGeom>
            <a:solidFill>
              <a:schemeClr val="bg1"/>
            </a:solidFill>
            <a:ln w="38100" cap="sq">
              <a:noFill/>
              <a:prstDash val="solid"/>
              <a:miter/>
            </a:ln>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44" name="TextBox 7">
              <a:extLst>
                <a:ext uri="{FF2B5EF4-FFF2-40B4-BE49-F238E27FC236}">
                  <a16:creationId xmlns:a16="http://schemas.microsoft.com/office/drawing/2014/main" id="{B6884BCB-9A0A-5804-CA17-8C96EA52B053}"/>
                </a:ext>
              </a:extLst>
            </p:cNvPr>
            <p:cNvSpPr txBox="1"/>
            <p:nvPr/>
          </p:nvSpPr>
          <p:spPr>
            <a:xfrm>
              <a:off x="0" y="-19050"/>
              <a:ext cx="1341367" cy="969066"/>
            </a:xfrm>
            <a:prstGeom prst="rect">
              <a:avLst/>
            </a:prstGeom>
          </p:spPr>
          <p:txBody>
            <a:bodyPr lIns="9401" tIns="9401" rIns="9401" bIns="9401" rtlCol="0" anchor="ctr"/>
            <a:lstStyle/>
            <a:p>
              <a:pPr marL="0" marR="0" lvl="0" indent="0" algn="ctr" defTabSz="293431" rtl="0" eaLnBrk="1" fontAlgn="auto" latinLnBrk="0" hangingPunct="1">
                <a:lnSpc>
                  <a:spcPts val="278"/>
                </a:lnSpc>
                <a:spcBef>
                  <a:spcPct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sp>
        <p:nvSpPr>
          <p:cNvPr id="51" name="TextBox 28">
            <a:extLst>
              <a:ext uri="{FF2B5EF4-FFF2-40B4-BE49-F238E27FC236}">
                <a16:creationId xmlns:a16="http://schemas.microsoft.com/office/drawing/2014/main" id="{BCDAD0C5-D91E-920F-9AB9-99507ADC90A5}"/>
              </a:ext>
            </a:extLst>
          </p:cNvPr>
          <p:cNvSpPr txBox="1"/>
          <p:nvPr/>
        </p:nvSpPr>
        <p:spPr>
          <a:xfrm>
            <a:off x="6928190" y="4685879"/>
            <a:ext cx="2761711" cy="188513"/>
          </a:xfrm>
          <a:prstGeom prst="rect">
            <a:avLst/>
          </a:prstGeom>
        </p:spPr>
        <p:txBody>
          <a:bodyPr lIns="0" tIns="0" rIns="0" bIns="0" rtlCol="0" anchor="t">
            <a:spAutoFit/>
          </a:bodyPr>
          <a:lstStyle/>
          <a:p>
            <a:pPr defTabSz="293431">
              <a:lnSpc>
                <a:spcPts val="1415"/>
              </a:lnSpc>
              <a:defRPr/>
            </a:pPr>
            <a:r>
              <a:rPr lang="da-DK" sz="1400" b="1">
                <a:solidFill>
                  <a:srgbClr val="DF7C85"/>
                </a:solidFill>
                <a:latin typeface="Avenir Next"/>
                <a:ea typeface="Avenir Next Thai Modern Ultra-Bold"/>
                <a:cs typeface="Avenir Next Thai Modern Ultra-Bold"/>
              </a:rPr>
              <a:t>VÆR OPMÆRKSOM PÅ … </a:t>
            </a:r>
            <a:endParaRPr lang="da-DK" sz="1400" b="1" i="0" strike="noStrike" kern="1200" cap="none" spc="0" normalizeH="0" baseline="0" noProof="0">
              <a:ln>
                <a:noFill/>
              </a:ln>
              <a:solidFill>
                <a:srgbClr val="DF7C85"/>
              </a:solidFill>
              <a:effectLst/>
              <a:uLnTx/>
              <a:uFillTx/>
              <a:latin typeface="Avenir Next" panose="020B0503020202020204" pitchFamily="34" charset="0"/>
              <a:ea typeface="Avenir Next Thai Modern Ultra-Bold"/>
              <a:cs typeface="Avenir Next Thai Modern Ultra-Bold"/>
            </a:endParaRPr>
          </a:p>
        </p:txBody>
      </p:sp>
      <p:sp>
        <p:nvSpPr>
          <p:cNvPr id="47" name="TextBox 24">
            <a:extLst>
              <a:ext uri="{FF2B5EF4-FFF2-40B4-BE49-F238E27FC236}">
                <a16:creationId xmlns:a16="http://schemas.microsoft.com/office/drawing/2014/main" id="{2FA7A618-99C2-74FF-EFC3-2D8E1C40DF53}"/>
              </a:ext>
            </a:extLst>
          </p:cNvPr>
          <p:cNvSpPr txBox="1"/>
          <p:nvPr/>
        </p:nvSpPr>
        <p:spPr>
          <a:xfrm>
            <a:off x="6928190" y="5027257"/>
            <a:ext cx="4774726" cy="1292662"/>
          </a:xfrm>
          <a:prstGeom prst="rect">
            <a:avLst/>
          </a:prstGeom>
        </p:spPr>
        <p:txBody>
          <a:bodyPr wrap="square" lIns="0" tIns="0" rIns="0" bIns="0" rtlCol="0" anchor="t">
            <a:spAutoFit/>
          </a:bodyPr>
          <a:lstStyle/>
          <a:p>
            <a:pPr marL="171450" indent="-171450" defTabSz="293431">
              <a:buFont typeface="Arial" panose="020B0604020202020204" pitchFamily="34" charset="0"/>
              <a:buChar char="•"/>
              <a:defRPr/>
            </a:pPr>
            <a:r>
              <a:rPr lang="da-DK" sz="1400" spc="12">
                <a:ea typeface="+mn-lt"/>
                <a:cs typeface="+mn-lt"/>
              </a:rPr>
              <a:t>At det tager tid at ændre den enkeltes vaner i forhold til at tænke brugen af Bertha ind i opgaveløsningen.</a:t>
            </a:r>
          </a:p>
          <a:p>
            <a:pPr marL="171450" indent="-171450" defTabSz="293431">
              <a:buFont typeface="Arial" panose="020B0604020202020204" pitchFamily="34" charset="0"/>
              <a:buChar char="•"/>
              <a:defRPr/>
            </a:pPr>
            <a:endParaRPr lang="da-DK" sz="1400" spc="12">
              <a:ea typeface="+mn-lt"/>
              <a:cs typeface="+mn-lt"/>
            </a:endParaRPr>
          </a:p>
          <a:p>
            <a:pPr marL="171450" indent="-171450" defTabSz="293431">
              <a:buFont typeface="Arial" panose="020B0604020202020204" pitchFamily="34" charset="0"/>
              <a:buChar char="•"/>
              <a:defRPr/>
            </a:pPr>
            <a:r>
              <a:rPr lang="da-DK" sz="1400" spc="12">
                <a:ea typeface="+mn-lt"/>
                <a:cs typeface="+mn-lt"/>
              </a:rPr>
              <a:t>At </a:t>
            </a:r>
            <a:r>
              <a:rPr lang="da-DK" sz="1400" spc="12" err="1">
                <a:ea typeface="+mn-lt"/>
                <a:cs typeface="+mn-lt"/>
              </a:rPr>
              <a:t>chatbotten</a:t>
            </a:r>
            <a:r>
              <a:rPr lang="da-DK" sz="1400" spc="12">
                <a:ea typeface="+mn-lt"/>
                <a:cs typeface="+mn-lt"/>
              </a:rPr>
              <a:t> ikke kan give bedre resultater end de data, den har til rådighed; hvis teksten på fx </a:t>
            </a:r>
            <a:r>
              <a:rPr lang="da-DK" sz="1400" spc="12" err="1">
                <a:ea typeface="+mn-lt"/>
                <a:cs typeface="+mn-lt"/>
              </a:rPr>
              <a:t>vejle.dk</a:t>
            </a:r>
            <a:r>
              <a:rPr lang="da-DK" sz="1400" spc="12">
                <a:ea typeface="+mn-lt"/>
                <a:cs typeface="+mn-lt"/>
              </a:rPr>
              <a:t> ikke er opdateret, vil Bertha kunne give et forkert svar.</a:t>
            </a:r>
          </a:p>
        </p:txBody>
      </p:sp>
      <p:sp>
        <p:nvSpPr>
          <p:cNvPr id="14" name="Freeform 19">
            <a:extLst>
              <a:ext uri="{FF2B5EF4-FFF2-40B4-BE49-F238E27FC236}">
                <a16:creationId xmlns:a16="http://schemas.microsoft.com/office/drawing/2014/main" id="{68E4BB9A-EB27-18E4-46F2-99398944409A}"/>
              </a:ext>
              <a:ext uri="{C183D7F6-B498-43B3-948B-1728B52AA6E4}">
                <adec:decorative xmlns:adec="http://schemas.microsoft.com/office/drawing/2017/decorative" val="1"/>
              </a:ext>
            </a:extLst>
          </p:cNvPr>
          <p:cNvSpPr/>
          <p:nvPr/>
        </p:nvSpPr>
        <p:spPr>
          <a:xfrm>
            <a:off x="11324086" y="1463237"/>
            <a:ext cx="604196" cy="507626"/>
          </a:xfrm>
          <a:custGeom>
            <a:avLst/>
            <a:gdLst/>
            <a:ahLst/>
            <a:cxnLst/>
            <a:rect l="l" t="t" r="r" b="b"/>
            <a:pathLst>
              <a:path w="1883077" h="1581785">
                <a:moveTo>
                  <a:pt x="0" y="0"/>
                </a:moveTo>
                <a:lnTo>
                  <a:pt x="1883077" y="0"/>
                </a:lnTo>
                <a:lnTo>
                  <a:pt x="1883077" y="1581784"/>
                </a:lnTo>
                <a:lnTo>
                  <a:pt x="0" y="1581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pic>
        <p:nvPicPr>
          <p:cNvPr id="15" name="Grafik 14">
            <a:extLst>
              <a:ext uri="{FF2B5EF4-FFF2-40B4-BE49-F238E27FC236}">
                <a16:creationId xmlns:a16="http://schemas.microsoft.com/office/drawing/2014/main" id="{696B7339-CDE7-C5B8-202B-B56A554D3ED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68360" y="4321114"/>
            <a:ext cx="669111" cy="669111"/>
          </a:xfrm>
          <a:prstGeom prst="rect">
            <a:avLst/>
          </a:prstGeom>
        </p:spPr>
      </p:pic>
      <p:sp>
        <p:nvSpPr>
          <p:cNvPr id="20" name="Freeform 25">
            <a:extLst>
              <a:ext uri="{FF2B5EF4-FFF2-40B4-BE49-F238E27FC236}">
                <a16:creationId xmlns:a16="http://schemas.microsoft.com/office/drawing/2014/main" id="{7385F346-BCA3-BC67-9129-23B1B9E4A510}"/>
              </a:ext>
              <a:ext uri="{C183D7F6-B498-43B3-948B-1728B52AA6E4}">
                <adec:decorative xmlns:adec="http://schemas.microsoft.com/office/drawing/2017/decorative" val="1"/>
              </a:ext>
            </a:extLst>
          </p:cNvPr>
          <p:cNvSpPr/>
          <p:nvPr/>
        </p:nvSpPr>
        <p:spPr>
          <a:xfrm rot="2426695">
            <a:off x="5576873" y="3164441"/>
            <a:ext cx="584276" cy="581088"/>
          </a:xfrm>
          <a:custGeom>
            <a:avLst/>
            <a:gdLst/>
            <a:ahLst/>
            <a:cxnLst/>
            <a:rect l="l" t="t" r="r" b="b"/>
            <a:pathLst>
              <a:path w="1820992" h="1811059">
                <a:moveTo>
                  <a:pt x="0" y="0"/>
                </a:moveTo>
                <a:lnTo>
                  <a:pt x="1820992" y="0"/>
                </a:lnTo>
                <a:lnTo>
                  <a:pt x="1820992" y="1811059"/>
                </a:lnTo>
                <a:lnTo>
                  <a:pt x="0" y="18110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2" name="Rektangel 20">
            <a:extLst>
              <a:ext uri="{FF2B5EF4-FFF2-40B4-BE49-F238E27FC236}">
                <a16:creationId xmlns:a16="http://schemas.microsoft.com/office/drawing/2014/main" id="{0ACBCF71-34EE-675F-480E-2FEE0FC9436B}"/>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DF7C85"/>
                </a:solidFill>
                <a:ea typeface="+mn-lt"/>
                <a:cs typeface="+mn-lt"/>
              </a:rPr>
              <a:t>Administration</a:t>
            </a:r>
            <a:endParaRPr lang="da-DK" b="1">
              <a:solidFill>
                <a:srgbClr val="DF7C85"/>
              </a:solidFill>
            </a:endParaRPr>
          </a:p>
        </p:txBody>
      </p:sp>
    </p:spTree>
    <p:extLst>
      <p:ext uri="{BB962C8B-B14F-4D97-AF65-F5344CB8AC3E}">
        <p14:creationId xmlns:p14="http://schemas.microsoft.com/office/powerpoint/2010/main" val="1338453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3B4A3"/>
        </a:solidFill>
        <a:effectLst/>
      </p:bgPr>
    </p:bg>
    <p:spTree>
      <p:nvGrpSpPr>
        <p:cNvPr id="1" name="">
          <a:extLst>
            <a:ext uri="{FF2B5EF4-FFF2-40B4-BE49-F238E27FC236}">
              <a16:creationId xmlns:a16="http://schemas.microsoft.com/office/drawing/2014/main" id="{7F0B4FA0-3C97-5DD8-4130-25C28DF9C5F0}"/>
            </a:ext>
          </a:extLst>
        </p:cNvPr>
        <p:cNvGrpSpPr/>
        <p:nvPr/>
      </p:nvGrpSpPr>
      <p:grpSpPr>
        <a:xfrm>
          <a:off x="0" y="0"/>
          <a:ext cx="0" cy="0"/>
          <a:chOff x="0" y="0"/>
          <a:chExt cx="0" cy="0"/>
        </a:xfrm>
      </p:grpSpPr>
      <p:sp>
        <p:nvSpPr>
          <p:cNvPr id="15" name="Undertitel 1">
            <a:extLst>
              <a:ext uri="{FF2B5EF4-FFF2-40B4-BE49-F238E27FC236}">
                <a16:creationId xmlns:a16="http://schemas.microsoft.com/office/drawing/2014/main" id="{A0DF6B4C-4B26-3BBF-52C7-76AB8D732E0B}"/>
              </a:ext>
            </a:extLst>
          </p:cNvPr>
          <p:cNvSpPr>
            <a:spLocks noGrp="1"/>
          </p:cNvSpPr>
          <p:nvPr>
            <p:ph type="title" idx="4294967295"/>
          </p:nvPr>
        </p:nvSpPr>
        <p:spPr>
          <a:xfrm>
            <a:off x="661988" y="2398713"/>
            <a:ext cx="9839325" cy="3381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a-DK" sz="6000" b="1" i="0" u="none" strike="noStrike" kern="1200" cap="none" spc="0" normalizeH="0" baseline="0" noProof="0">
                <a:ln>
                  <a:noFill/>
                </a:ln>
                <a:solidFill>
                  <a:schemeClr val="bg1"/>
                </a:solidFill>
                <a:effectLst/>
                <a:uLnTx/>
                <a:uFillTx/>
                <a:latin typeface="Avenir Next"/>
                <a:ea typeface="+mn-ea"/>
                <a:cs typeface="+mn-cs"/>
              </a:rPr>
              <a:t>AI generelt</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a-DK" sz="2400" b="0" i="0" u="none" strike="noStrike" kern="1200" cap="none" spc="0" normalizeH="0" baseline="0" noProof="0">
                <a:ln>
                  <a:noFill/>
                </a:ln>
                <a:solidFill>
                  <a:schemeClr val="bg1"/>
                </a:solidFill>
                <a:effectLst/>
                <a:uLnTx/>
                <a:uFillTx/>
                <a:latin typeface="Avenir Next"/>
                <a:ea typeface="+mn-ea"/>
                <a:cs typeface="+mn-cs"/>
              </a:rPr>
              <a:t>Vigtig viden og dialog om AI – uanset fagområde</a:t>
            </a:r>
          </a:p>
        </p:txBody>
      </p:sp>
      <p:pic>
        <p:nvPicPr>
          <p:cNvPr id="4" name="Grafik 2">
            <a:extLst>
              <a:ext uri="{FF2B5EF4-FFF2-40B4-BE49-F238E27FC236}">
                <a16:creationId xmlns:a16="http://schemas.microsoft.com/office/drawing/2014/main" id="{17C0EE76-7F0C-881C-EB81-764BCA70EBD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66734" y="5727490"/>
            <a:ext cx="2657475" cy="923925"/>
          </a:xfrm>
          <a:prstGeom prst="rect">
            <a:avLst/>
          </a:prstGeom>
        </p:spPr>
      </p:pic>
      <p:pic>
        <p:nvPicPr>
          <p:cNvPr id="5" name="Grafik 4">
            <a:extLst>
              <a:ext uri="{FF2B5EF4-FFF2-40B4-BE49-F238E27FC236}">
                <a16:creationId xmlns:a16="http://schemas.microsoft.com/office/drawing/2014/main" id="{39FBC371-CA6B-C766-59F9-7C5B98CF34E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50784" y="6161387"/>
            <a:ext cx="1800000" cy="241353"/>
          </a:xfrm>
          <a:prstGeom prst="rect">
            <a:avLst/>
          </a:prstGeom>
        </p:spPr>
      </p:pic>
    </p:spTree>
    <p:extLst>
      <p:ext uri="{BB962C8B-B14F-4D97-AF65-F5344CB8AC3E}">
        <p14:creationId xmlns:p14="http://schemas.microsoft.com/office/powerpoint/2010/main" val="23056363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F7C85">
            <a:alpha val="20000"/>
          </a:srgbClr>
        </a:solidFill>
        <a:effectLst/>
      </p:bgPr>
    </p:bg>
    <p:spTree>
      <p:nvGrpSpPr>
        <p:cNvPr id="1" name="">
          <a:extLst>
            <a:ext uri="{FF2B5EF4-FFF2-40B4-BE49-F238E27FC236}">
              <a16:creationId xmlns:a16="http://schemas.microsoft.com/office/drawing/2014/main" id="{6F41F450-FF60-C11E-F3D5-18D637D836E1}"/>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8B2F73E5-85EE-ADA6-7E7C-7E1F6A6C7A19}"/>
              </a:ext>
            </a:extLst>
          </p:cNvPr>
          <p:cNvSpPr txBox="1">
            <a:spLocks noGrp="1"/>
          </p:cNvSpPr>
          <p:nvPr>
            <p:ph type="title" idx="4294967295"/>
          </p:nvPr>
        </p:nvSpPr>
        <p:spPr>
          <a:xfrm>
            <a:off x="395216" y="724011"/>
            <a:ext cx="10282199"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93431" rtl="0" eaLnBrk="1" fontAlgn="auto" latinLnBrk="0" hangingPunct="1">
              <a:lnSpc>
                <a:spcPct val="100000"/>
              </a:lnSpc>
              <a:spcBef>
                <a:spcPct val="0"/>
              </a:spcBef>
              <a:spcAft>
                <a:spcPts val="0"/>
              </a:spcAft>
              <a:buClrTx/>
              <a:buSzTx/>
              <a:buFontTx/>
              <a:buNone/>
              <a:tabLst/>
              <a:defRPr/>
            </a:pPr>
            <a:r>
              <a:rPr kumimoji="0" lang="da-DK" sz="2800" b="1" i="0" u="none" strike="noStrike" kern="1200" cap="none" spc="0" normalizeH="0" baseline="0" noProof="0">
                <a:ln>
                  <a:noFill/>
                </a:ln>
                <a:solidFill>
                  <a:srgbClr val="000000"/>
                </a:solidFill>
                <a:effectLst/>
                <a:uLnTx/>
                <a:uFillTx/>
                <a:latin typeface="Avenir Next"/>
                <a:ea typeface="Avenir Next Thai Modern Heavy"/>
                <a:cs typeface="Avenir Next Thai Modern Heavy"/>
                <a:sym typeface="Avenir Next Thai Modern Heavy"/>
              </a:rPr>
              <a:t>Case: Hurtige og ensartede referater</a:t>
            </a:r>
            <a:endParaRPr kumimoji="0" lang="da-DK" sz="2800" b="1" i="0" u="none" strike="noStrike" kern="1200" cap="none" spc="0" normalizeH="0" baseline="0" noProof="0">
              <a:ln>
                <a:noFill/>
              </a:ln>
              <a:solidFill>
                <a:schemeClr val="tx1"/>
              </a:solidFill>
              <a:effectLst/>
              <a:uLnTx/>
              <a:uFillTx/>
              <a:latin typeface="+mn-lt"/>
              <a:ea typeface="+mn-ea"/>
              <a:cs typeface="+mn-cs"/>
            </a:endParaRPr>
          </a:p>
        </p:txBody>
      </p:sp>
      <p:sp>
        <p:nvSpPr>
          <p:cNvPr id="40" name="Freeform 13">
            <a:extLst>
              <a:ext uri="{FF2B5EF4-FFF2-40B4-BE49-F238E27FC236}">
                <a16:creationId xmlns:a16="http://schemas.microsoft.com/office/drawing/2014/main" id="{F3088310-ADD9-BFA9-8534-8568CAD437F2}"/>
              </a:ext>
            </a:extLst>
          </p:cNvPr>
          <p:cNvSpPr/>
          <p:nvPr/>
        </p:nvSpPr>
        <p:spPr>
          <a:xfrm>
            <a:off x="8341924" y="676206"/>
            <a:ext cx="3610594" cy="514819"/>
          </a:xfrm>
          <a:custGeom>
            <a:avLst/>
            <a:gdLst/>
            <a:ahLst/>
            <a:cxnLst/>
            <a:rect l="l" t="t" r="r" b="b"/>
            <a:pathLst>
              <a:path w="1341367" h="1180753">
                <a:moveTo>
                  <a:pt x="17830" y="0"/>
                </a:moveTo>
                <a:lnTo>
                  <a:pt x="1323537" y="0"/>
                </a:lnTo>
                <a:cubicBezTo>
                  <a:pt x="1333384" y="0"/>
                  <a:pt x="1341367" y="7983"/>
                  <a:pt x="1341367" y="17830"/>
                </a:cubicBezTo>
                <a:lnTo>
                  <a:pt x="1341367" y="1162923"/>
                </a:lnTo>
                <a:cubicBezTo>
                  <a:pt x="1341367" y="1167652"/>
                  <a:pt x="1339488" y="1172187"/>
                  <a:pt x="1336145" y="1175531"/>
                </a:cubicBezTo>
                <a:cubicBezTo>
                  <a:pt x="1332801" y="1178875"/>
                  <a:pt x="1328266" y="1180753"/>
                  <a:pt x="1323537" y="1180753"/>
                </a:cubicBezTo>
                <a:lnTo>
                  <a:pt x="17830" y="1180753"/>
                </a:lnTo>
                <a:cubicBezTo>
                  <a:pt x="7983" y="1180753"/>
                  <a:pt x="0" y="1172771"/>
                  <a:pt x="0" y="1162923"/>
                </a:cubicBezTo>
                <a:lnTo>
                  <a:pt x="0" y="17830"/>
                </a:lnTo>
                <a:cubicBezTo>
                  <a:pt x="0" y="7983"/>
                  <a:pt x="7983" y="0"/>
                  <a:pt x="17830" y="0"/>
                </a:cubicBezTo>
                <a:close/>
              </a:path>
            </a:pathLst>
          </a:custGeom>
          <a:noFill/>
          <a:ln w="38100" cap="sq">
            <a:noFill/>
            <a:prstDash val="solid"/>
            <a:miter/>
          </a:ln>
        </p:spPr>
        <p:txBody>
          <a:bodyPr lIns="91440" tIns="45720" rIns="91440" bIns="45720" anchor="ctr"/>
          <a:lstStyle/>
          <a:p>
            <a:pPr algn="r" defTabSz="293431">
              <a:defRPr/>
            </a:pPr>
            <a:r>
              <a:rPr lang="da-DK" sz="1400">
                <a:latin typeface="Avenir Next"/>
              </a:rPr>
              <a:t>Sønderborg Kommune</a:t>
            </a:r>
            <a:endParaRPr lang="da-DK" sz="1400" b="0" i="0" u="none" strike="noStrike" kern="1200" cap="none" spc="0" normalizeH="0" baseline="0" noProof="0">
              <a:ln>
                <a:noFill/>
              </a:ln>
              <a:effectLst/>
              <a:uLnTx/>
              <a:uFillTx/>
              <a:latin typeface="Avenir Next" panose="020B0503020202020204" pitchFamily="34" charset="0"/>
            </a:endParaRPr>
          </a:p>
        </p:txBody>
      </p:sp>
      <p:sp>
        <p:nvSpPr>
          <p:cNvPr id="14" name="TextBox 24">
            <a:extLst>
              <a:ext uri="{FF2B5EF4-FFF2-40B4-BE49-F238E27FC236}">
                <a16:creationId xmlns:a16="http://schemas.microsoft.com/office/drawing/2014/main" id="{ACE1002F-19EE-5293-84B3-1F9A555F380C}"/>
              </a:ext>
            </a:extLst>
          </p:cNvPr>
          <p:cNvSpPr txBox="1"/>
          <p:nvPr/>
        </p:nvSpPr>
        <p:spPr>
          <a:xfrm>
            <a:off x="412724" y="1508629"/>
            <a:ext cx="5834994" cy="1231106"/>
          </a:xfrm>
          <a:prstGeom prst="rect">
            <a:avLst/>
          </a:prstGeom>
        </p:spPr>
        <p:txBody>
          <a:bodyPr wrap="square" lIns="0" tIns="0" rIns="0" bIns="0" rtlCol="0" anchor="t">
            <a:spAutoFit/>
          </a:bodyPr>
          <a:lstStyle/>
          <a:p>
            <a:pPr defTabSz="293431">
              <a:defRPr/>
            </a:pPr>
            <a:r>
              <a:rPr lang="da-DK" sz="1600" spc="12">
                <a:ea typeface="+mn-lt"/>
                <a:cs typeface="+mn-lt"/>
                <a:sym typeface="Avenir Next Thai Modern"/>
              </a:rPr>
              <a:t>Sønderborg Kommune arbejder på at bruge AI til at automatisere referatskrivningen. I løsningen </a:t>
            </a:r>
            <a:r>
              <a:rPr lang="da-DK" sz="1600" spc="12" err="1">
                <a:ea typeface="+mn-lt"/>
                <a:cs typeface="+mn-lt"/>
                <a:sym typeface="Avenir Next Thai Modern"/>
              </a:rPr>
              <a:t>RoboRef</a:t>
            </a:r>
            <a:r>
              <a:rPr lang="da-DK" sz="1600" spc="12">
                <a:ea typeface="+mn-lt"/>
                <a:cs typeface="+mn-lt"/>
                <a:sym typeface="Avenir Next Thai Modern"/>
              </a:rPr>
              <a:t> lytter AI med på samtaler og laver udkast til referatet.</a:t>
            </a:r>
            <a:r>
              <a:rPr lang="da-DK" sz="1600" spc="12">
                <a:ea typeface="+mn-lt"/>
                <a:cs typeface="+mn-lt"/>
              </a:rPr>
              <a:t> Løsningen er udvikles sammen med en række andre kommuner og it-konsulenthuset </a:t>
            </a:r>
            <a:r>
              <a:rPr lang="da-DK" sz="1600" spc="12" err="1">
                <a:ea typeface="+mn-lt"/>
                <a:cs typeface="+mn-lt"/>
              </a:rPr>
              <a:t>Droids</a:t>
            </a:r>
            <a:r>
              <a:rPr lang="da-DK" sz="1600" spc="12">
                <a:ea typeface="+mn-lt"/>
                <a:cs typeface="+mn-lt"/>
              </a:rPr>
              <a:t> Agency.</a:t>
            </a:r>
            <a:endParaRPr lang="da-DK" sz="2000"/>
          </a:p>
        </p:txBody>
      </p:sp>
      <p:sp>
        <p:nvSpPr>
          <p:cNvPr id="6" name="TextBox 28">
            <a:extLst>
              <a:ext uri="{FF2B5EF4-FFF2-40B4-BE49-F238E27FC236}">
                <a16:creationId xmlns:a16="http://schemas.microsoft.com/office/drawing/2014/main" id="{BDCFE604-AD7F-692F-1955-3E622BBFAB0B}"/>
              </a:ext>
            </a:extLst>
          </p:cNvPr>
          <p:cNvSpPr txBox="1"/>
          <p:nvPr/>
        </p:nvSpPr>
        <p:spPr>
          <a:xfrm>
            <a:off x="391666" y="2937520"/>
            <a:ext cx="3293902" cy="188513"/>
          </a:xfrm>
          <a:prstGeom prst="rect">
            <a:avLst/>
          </a:prstGeom>
        </p:spPr>
        <p:txBody>
          <a:bodyPr wrap="square" lIns="0" tIns="0" rIns="0" bIns="0" rtlCol="0" anchor="t">
            <a:spAutoFit/>
          </a:bodyPr>
          <a:lstStyle/>
          <a:p>
            <a:pPr marL="0" marR="0" lvl="0" indent="0" algn="l" defTabSz="293431" rtl="0" eaLnBrk="1" fontAlgn="auto" latinLnBrk="0" hangingPunct="1">
              <a:lnSpc>
                <a:spcPts val="1415"/>
              </a:lnSpc>
              <a:spcBef>
                <a:spcPts val="0"/>
              </a:spcBef>
              <a:spcAft>
                <a:spcPts val="0"/>
              </a:spcAft>
              <a:buClrTx/>
              <a:buSzTx/>
              <a:buFontTx/>
              <a:buNone/>
              <a:tabLst/>
              <a:defRPr/>
            </a:pPr>
            <a:r>
              <a:rPr kumimoji="0" lang="da-DK" sz="1400" b="1" i="0" strike="noStrike" kern="1200" cap="none" spc="0" normalizeH="0" baseline="0" noProof="0">
                <a:ln>
                  <a:noFill/>
                </a:ln>
                <a:solidFill>
                  <a:srgbClr val="DF7C85"/>
                </a:solidFill>
                <a:effectLst/>
                <a:uLnTx/>
                <a:uFillTx/>
                <a:latin typeface="Avenir Next"/>
                <a:ea typeface="Avenir Next Thai Modern Ultra-Bold"/>
                <a:cs typeface="Avenir Next Thai Modern Ultra-Bold"/>
                <a:sym typeface="Avenir Next Thai Modern Ultra-Bold"/>
              </a:rPr>
              <a:t>LØSNING</a:t>
            </a:r>
            <a:endParaRPr lang="da-DK" sz="1400" b="1" i="0" strike="noStrike" kern="1200" cap="none" spc="0" normalizeH="0" baseline="0" noProof="0">
              <a:ln>
                <a:noFill/>
              </a:ln>
              <a:solidFill>
                <a:srgbClr val="DF7C85"/>
              </a:solidFill>
              <a:effectLst/>
              <a:uLnTx/>
              <a:uFillTx/>
              <a:latin typeface="Avenir Next"/>
              <a:ea typeface="Avenir Next Thai Modern Ultra-Bold"/>
              <a:cs typeface="Avenir Next Thai Modern Ultra-Bold"/>
            </a:endParaRPr>
          </a:p>
        </p:txBody>
      </p:sp>
      <p:sp>
        <p:nvSpPr>
          <p:cNvPr id="22" name="TextBox 24">
            <a:extLst>
              <a:ext uri="{FF2B5EF4-FFF2-40B4-BE49-F238E27FC236}">
                <a16:creationId xmlns:a16="http://schemas.microsoft.com/office/drawing/2014/main" id="{2BF4CA81-A134-0EF6-89EA-33691F99559F}"/>
              </a:ext>
            </a:extLst>
          </p:cNvPr>
          <p:cNvSpPr txBox="1"/>
          <p:nvPr/>
        </p:nvSpPr>
        <p:spPr>
          <a:xfrm>
            <a:off x="391666" y="3210835"/>
            <a:ext cx="5834994" cy="2800767"/>
          </a:xfrm>
          <a:prstGeom prst="rect">
            <a:avLst/>
          </a:prstGeom>
        </p:spPr>
        <p:txBody>
          <a:bodyPr wrap="square" lIns="0" tIns="0" rIns="0" bIns="0" rtlCol="0" anchor="t">
            <a:spAutoFit/>
          </a:bodyPr>
          <a:lstStyle/>
          <a:p>
            <a:pPr marL="171450" indent="-171450" defTabSz="293431">
              <a:buFont typeface="Arial"/>
              <a:buChar char="•"/>
              <a:defRPr/>
            </a:pPr>
            <a:r>
              <a:rPr lang="da-DK" sz="1400" spc="12" err="1">
                <a:ea typeface="+mn-lt"/>
                <a:cs typeface="+mn-lt"/>
              </a:rPr>
              <a:t>RoboRef</a:t>
            </a:r>
            <a:r>
              <a:rPr lang="da-DK" sz="1400" spc="12">
                <a:ea typeface="+mn-lt"/>
                <a:cs typeface="+mn-lt"/>
              </a:rPr>
              <a:t> sættes til at optage et møde eller en samtale i en separat app. Med brug af tale-til-tekst-teknologi transskriberes optagelsen, og ved hjælp af kunstig intelligens laves et udkast til et referat. Referatet opstilles overskueligt i punktform og opbygges ud fra en foruddefineret ramme</a:t>
            </a:r>
            <a:r>
              <a:rPr lang="da-DK" sz="1400" spc="12">
                <a:ea typeface="+mn-lt"/>
                <a:cs typeface="+mn-lt"/>
                <a:sym typeface="Avenir Next Thai Modern"/>
              </a:rPr>
              <a:t>.</a:t>
            </a:r>
            <a:endParaRPr lang="da-DK" sz="1400" spc="12">
              <a:ea typeface="+mn-lt"/>
              <a:cs typeface="+mn-lt"/>
            </a:endParaRPr>
          </a:p>
          <a:p>
            <a:pPr marL="171450" indent="-171450" defTabSz="293431">
              <a:buFont typeface="Arial"/>
              <a:buChar char="•"/>
              <a:defRPr/>
            </a:pPr>
            <a:endParaRPr lang="da-DK" sz="1400" spc="12">
              <a:ea typeface="+mn-lt"/>
              <a:cs typeface="+mn-lt"/>
              <a:sym typeface="Avenir Next Thai Modern"/>
            </a:endParaRPr>
          </a:p>
          <a:p>
            <a:pPr marL="171450" indent="-171450" defTabSz="293431">
              <a:buFont typeface="Arial"/>
              <a:buChar char="•"/>
              <a:defRPr/>
            </a:pPr>
            <a:r>
              <a:rPr lang="da-DK" sz="1400" spc="12">
                <a:ea typeface="+mn-lt"/>
                <a:cs typeface="+mn-lt"/>
                <a:sym typeface="Avenir Next Thai Modern"/>
              </a:rPr>
              <a:t>Rammen for referatet er sat i skabeloner, der udvikles til den enkelte arbejdsgang og løbende forbedres. Skabelonerne indeholder instruktioner og forklaringer, der tilpasses lokale behov. </a:t>
            </a:r>
            <a:endParaRPr lang="da-DK" sz="1400"/>
          </a:p>
          <a:p>
            <a:pPr marL="171450" indent="-171450" defTabSz="293431">
              <a:buFont typeface="Arial"/>
              <a:buChar char="•"/>
              <a:defRPr/>
            </a:pPr>
            <a:endParaRPr lang="da-DK" sz="1400" spc="12"/>
          </a:p>
          <a:p>
            <a:pPr marL="171450" indent="-171450" defTabSz="293431">
              <a:buFont typeface="Arial"/>
              <a:buChar char="•"/>
              <a:defRPr/>
            </a:pPr>
            <a:r>
              <a:rPr lang="da-DK" sz="1400" spc="12">
                <a:ea typeface="+mn-lt"/>
                <a:cs typeface="+mn-lt"/>
                <a:sym typeface="Avenir Next Thai Modern"/>
              </a:rPr>
              <a:t>Projektet har involveret omkring 50 deltagere fra forskellige områder i kommunen. Der er forskel på, hvor meget løsningen bruges af de involverede.</a:t>
            </a:r>
            <a:endParaRPr lang="da-DK" sz="1400">
              <a:ea typeface="+mn-lt"/>
              <a:cs typeface="+mn-lt"/>
            </a:endParaRPr>
          </a:p>
        </p:txBody>
      </p:sp>
      <p:sp>
        <p:nvSpPr>
          <p:cNvPr id="33" name="Rektangel 32">
            <a:extLst>
              <a:ext uri="{FF2B5EF4-FFF2-40B4-BE49-F238E27FC236}">
                <a16:creationId xmlns:a16="http://schemas.microsoft.com/office/drawing/2014/main" id="{6BAFBE00-4B2D-3B98-01F5-A8F73D2C0440}"/>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DF7C85"/>
                </a:solidFill>
              </a:rPr>
              <a:t>Administration</a:t>
            </a:r>
            <a:endParaRPr lang="da-DK">
              <a:solidFill>
                <a:srgbClr val="DF7C85"/>
              </a:solidFill>
            </a:endParaRPr>
          </a:p>
        </p:txBody>
      </p:sp>
      <p:sp>
        <p:nvSpPr>
          <p:cNvPr id="3" name="Pladsholder til indhold 1">
            <a:extLst>
              <a:ext uri="{FF2B5EF4-FFF2-40B4-BE49-F238E27FC236}">
                <a16:creationId xmlns:a16="http://schemas.microsoft.com/office/drawing/2014/main" id="{3FB276E7-E2D3-CD04-C445-52D3959955BB}"/>
              </a:ext>
              <a:ext uri="{C183D7F6-B498-43B3-948B-1728B52AA6E4}">
                <adec:decorative xmlns:adec="http://schemas.microsoft.com/office/drawing/2017/decorative" val="1"/>
              </a:ext>
            </a:extLst>
          </p:cNvPr>
          <p:cNvSpPr txBox="1">
            <a:spLocks/>
          </p:cNvSpPr>
          <p:nvPr/>
        </p:nvSpPr>
        <p:spPr>
          <a:xfrm>
            <a:off x="11702916" y="6591300"/>
            <a:ext cx="499204" cy="2667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80</a:t>
            </a:fld>
            <a:endParaRPr lang="da-DK" sz="1200"/>
          </a:p>
        </p:txBody>
      </p:sp>
      <p:sp>
        <p:nvSpPr>
          <p:cNvPr id="4" name="Rektangel 3">
            <a:extLst>
              <a:ext uri="{FF2B5EF4-FFF2-40B4-BE49-F238E27FC236}">
                <a16:creationId xmlns:a16="http://schemas.microsoft.com/office/drawing/2014/main" id="{0CFDAA80-0AA2-A477-AE0B-89DA57DFBA3D}"/>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DF7C8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9" name="Rektangel 8">
            <a:extLst>
              <a:ext uri="{FF2B5EF4-FFF2-40B4-BE49-F238E27FC236}">
                <a16:creationId xmlns:a16="http://schemas.microsoft.com/office/drawing/2014/main" id="{321406E7-4876-E25E-55BD-02ABA19560E8}"/>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0" name="Rektangel 9">
            <a:extLst>
              <a:ext uri="{FF2B5EF4-FFF2-40B4-BE49-F238E27FC236}">
                <a16:creationId xmlns:a16="http://schemas.microsoft.com/office/drawing/2014/main" id="{96A3BCA8-2A10-CCFF-59E0-9400B8574E9C}"/>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1" name="Rektangel 10">
            <a:extLst>
              <a:ext uri="{FF2B5EF4-FFF2-40B4-BE49-F238E27FC236}">
                <a16:creationId xmlns:a16="http://schemas.microsoft.com/office/drawing/2014/main" id="{8EE7400E-EF71-D5A8-E3CE-576B1EBFCB48}"/>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2" name="Rektangel 11">
            <a:extLst>
              <a:ext uri="{FF2B5EF4-FFF2-40B4-BE49-F238E27FC236}">
                <a16:creationId xmlns:a16="http://schemas.microsoft.com/office/drawing/2014/main" id="{F375EB48-AB5F-5323-0CAB-89D280A75611}"/>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grpSp>
        <p:nvGrpSpPr>
          <p:cNvPr id="18" name="Group 5">
            <a:extLst>
              <a:ext uri="{FF2B5EF4-FFF2-40B4-BE49-F238E27FC236}">
                <a16:creationId xmlns:a16="http://schemas.microsoft.com/office/drawing/2014/main" id="{76FD91B4-46A4-6CA6-7F9C-8FD0B964AA99}"/>
              </a:ext>
              <a:ext uri="{C183D7F6-B498-43B3-948B-1728B52AA6E4}">
                <adec:decorative xmlns:adec="http://schemas.microsoft.com/office/drawing/2017/decorative" val="1"/>
              </a:ext>
            </a:extLst>
          </p:cNvPr>
          <p:cNvGrpSpPr/>
          <p:nvPr/>
        </p:nvGrpSpPr>
        <p:grpSpPr>
          <a:xfrm>
            <a:off x="7006344" y="1480063"/>
            <a:ext cx="4818400" cy="2552536"/>
            <a:chOff x="0" y="-19050"/>
            <a:chExt cx="1348197" cy="1010321"/>
          </a:xfrm>
        </p:grpSpPr>
        <p:sp>
          <p:nvSpPr>
            <p:cNvPr id="16" name="Freeform 6">
              <a:extLst>
                <a:ext uri="{FF2B5EF4-FFF2-40B4-BE49-F238E27FC236}">
                  <a16:creationId xmlns:a16="http://schemas.microsoft.com/office/drawing/2014/main" id="{D590E662-B9A7-5BBB-A86C-7BD5048C6211}"/>
                </a:ext>
              </a:extLst>
            </p:cNvPr>
            <p:cNvSpPr/>
            <p:nvPr/>
          </p:nvSpPr>
          <p:spPr>
            <a:xfrm>
              <a:off x="6830" y="0"/>
              <a:ext cx="1341367" cy="991271"/>
            </a:xfrm>
            <a:custGeom>
              <a:avLst/>
              <a:gdLst/>
              <a:ahLst/>
              <a:cxnLst/>
              <a:rect l="l" t="t" r="r" b="b"/>
              <a:pathLst>
                <a:path w="1341367" h="950016">
                  <a:moveTo>
                    <a:pt x="17830" y="0"/>
                  </a:moveTo>
                  <a:lnTo>
                    <a:pt x="1323537" y="0"/>
                  </a:lnTo>
                  <a:cubicBezTo>
                    <a:pt x="1333384" y="0"/>
                    <a:pt x="1341367" y="7983"/>
                    <a:pt x="1341367" y="17830"/>
                  </a:cubicBezTo>
                  <a:lnTo>
                    <a:pt x="1341367" y="932185"/>
                  </a:lnTo>
                  <a:cubicBezTo>
                    <a:pt x="1341367" y="942033"/>
                    <a:pt x="1333384" y="950016"/>
                    <a:pt x="1323537" y="950016"/>
                  </a:cubicBezTo>
                  <a:lnTo>
                    <a:pt x="17830" y="950016"/>
                  </a:lnTo>
                  <a:cubicBezTo>
                    <a:pt x="7983" y="950016"/>
                    <a:pt x="0" y="942033"/>
                    <a:pt x="0" y="932185"/>
                  </a:cubicBezTo>
                  <a:lnTo>
                    <a:pt x="0" y="17830"/>
                  </a:lnTo>
                  <a:cubicBezTo>
                    <a:pt x="0" y="7983"/>
                    <a:pt x="7983" y="0"/>
                    <a:pt x="17830" y="0"/>
                  </a:cubicBezTo>
                  <a:close/>
                </a:path>
              </a:pathLst>
            </a:custGeom>
            <a:solidFill>
              <a:schemeClr val="bg1"/>
            </a:solidFill>
            <a:ln w="38100" cap="sq">
              <a:noFill/>
              <a:prstDash val="solid"/>
              <a:miter/>
            </a:ln>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17" name="TextBox 7">
              <a:extLst>
                <a:ext uri="{FF2B5EF4-FFF2-40B4-BE49-F238E27FC236}">
                  <a16:creationId xmlns:a16="http://schemas.microsoft.com/office/drawing/2014/main" id="{97DDFB57-92D1-BD08-1C30-BE0E252723E1}"/>
                </a:ext>
              </a:extLst>
            </p:cNvPr>
            <p:cNvSpPr txBox="1"/>
            <p:nvPr/>
          </p:nvSpPr>
          <p:spPr>
            <a:xfrm>
              <a:off x="0" y="-19050"/>
              <a:ext cx="1341367" cy="969066"/>
            </a:xfrm>
            <a:prstGeom prst="rect">
              <a:avLst/>
            </a:prstGeom>
          </p:spPr>
          <p:txBody>
            <a:bodyPr lIns="9401" tIns="9401" rIns="9401" bIns="9401" rtlCol="0" anchor="ctr"/>
            <a:lstStyle/>
            <a:p>
              <a:pPr marL="0" marR="0" lvl="0" indent="0" algn="ctr" defTabSz="293431" rtl="0" eaLnBrk="1" fontAlgn="auto" latinLnBrk="0" hangingPunct="1">
                <a:lnSpc>
                  <a:spcPts val="278"/>
                </a:lnSpc>
                <a:spcBef>
                  <a:spcPct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sp>
        <p:nvSpPr>
          <p:cNvPr id="30" name="TextBox 31">
            <a:extLst>
              <a:ext uri="{FF2B5EF4-FFF2-40B4-BE49-F238E27FC236}">
                <a16:creationId xmlns:a16="http://schemas.microsoft.com/office/drawing/2014/main" id="{8329E8E7-4CB2-B85A-E05F-7686863023A5}"/>
              </a:ext>
            </a:extLst>
          </p:cNvPr>
          <p:cNvSpPr txBox="1"/>
          <p:nvPr/>
        </p:nvSpPr>
        <p:spPr>
          <a:xfrm>
            <a:off x="7169313" y="1688973"/>
            <a:ext cx="2761711" cy="188513"/>
          </a:xfrm>
          <a:prstGeom prst="rect">
            <a:avLst/>
          </a:prstGeom>
        </p:spPr>
        <p:txBody>
          <a:bodyPr lIns="0" tIns="0" rIns="0" bIns="0" rtlCol="0" anchor="t">
            <a:spAutoFit/>
          </a:bodyPr>
          <a:lstStyle/>
          <a:p>
            <a:pPr marL="0" marR="0" lvl="0" indent="0" algn="l" defTabSz="293431" rtl="0" eaLnBrk="1" fontAlgn="auto" latinLnBrk="0" hangingPunct="1">
              <a:lnSpc>
                <a:spcPts val="1415"/>
              </a:lnSpc>
              <a:spcBef>
                <a:spcPts val="0"/>
              </a:spcBef>
              <a:spcAft>
                <a:spcPts val="0"/>
              </a:spcAft>
              <a:buClrTx/>
              <a:buSzTx/>
              <a:buFontTx/>
              <a:buNone/>
              <a:tabLst/>
              <a:defRPr/>
            </a:pPr>
            <a:r>
              <a:rPr kumimoji="0" lang="da-DK" sz="1400" b="1" i="0" strike="noStrike" kern="1200" cap="none" spc="0" normalizeH="0" baseline="0" noProof="0">
                <a:ln>
                  <a:noFill/>
                </a:ln>
                <a:solidFill>
                  <a:srgbClr val="DF7C85"/>
                </a:solidFill>
                <a:effectLst/>
                <a:uLnTx/>
                <a:uFillTx/>
                <a:latin typeface="Avenir Next"/>
                <a:ea typeface="Avenir Next Thai Modern Ultra-Bold"/>
                <a:cs typeface="Avenir Next Thai Modern Ultra-Bold"/>
                <a:sym typeface="Avenir Next Thai Modern Ultra-Bold"/>
              </a:rPr>
              <a:t>VÆRDI</a:t>
            </a:r>
            <a:endParaRPr lang="da-DK" sz="1400" b="1" i="0" strike="noStrike" kern="1200" cap="none" spc="0" normalizeH="0" baseline="0" noProof="0">
              <a:ln>
                <a:noFill/>
              </a:ln>
              <a:solidFill>
                <a:srgbClr val="DF7C85"/>
              </a:solidFill>
              <a:effectLst/>
              <a:uLnTx/>
              <a:uFillTx/>
              <a:latin typeface="Avenir Next"/>
              <a:ea typeface="Avenir Next Thai Modern Ultra-Bold"/>
              <a:cs typeface="Avenir Next Thai Modern Ultra-Bold"/>
            </a:endParaRPr>
          </a:p>
        </p:txBody>
      </p:sp>
      <p:sp>
        <p:nvSpPr>
          <p:cNvPr id="20" name="TextBox 23">
            <a:extLst>
              <a:ext uri="{FF2B5EF4-FFF2-40B4-BE49-F238E27FC236}">
                <a16:creationId xmlns:a16="http://schemas.microsoft.com/office/drawing/2014/main" id="{E725F058-DC08-BB90-F3E5-0546F5B2924A}"/>
              </a:ext>
            </a:extLst>
          </p:cNvPr>
          <p:cNvSpPr txBox="1"/>
          <p:nvPr/>
        </p:nvSpPr>
        <p:spPr>
          <a:xfrm>
            <a:off x="7169313" y="1968024"/>
            <a:ext cx="4614772" cy="1938992"/>
          </a:xfrm>
          <a:prstGeom prst="rect">
            <a:avLst/>
          </a:prstGeom>
        </p:spPr>
        <p:txBody>
          <a:bodyPr wrap="square" lIns="0" tIns="0" rIns="0" bIns="0" rtlCol="0" anchor="t">
            <a:spAutoFit/>
          </a:bodyPr>
          <a:lstStyle/>
          <a:p>
            <a:pPr marL="171450" indent="-171450" defTabSz="293431">
              <a:buFont typeface="Arial"/>
              <a:buChar char="•"/>
              <a:defRPr/>
            </a:pPr>
            <a:r>
              <a:rPr lang="da-DK" sz="1400" spc="12">
                <a:ea typeface="+mn-lt"/>
                <a:cs typeface="+mn-lt"/>
                <a:sym typeface="Avenir Next Thai Modern"/>
              </a:rPr>
              <a:t>At spare tid på at skrive referater samt forbedre møders kvalitet ved at fjerne behovet for </a:t>
            </a:r>
            <a:r>
              <a:rPr lang="da-DK" sz="1400" spc="12" err="1">
                <a:ea typeface="+mn-lt"/>
                <a:cs typeface="+mn-lt"/>
                <a:sym typeface="Avenir Next Thai Modern"/>
              </a:rPr>
              <a:t>notetagning</a:t>
            </a:r>
            <a:r>
              <a:rPr lang="da-DK" sz="1400" spc="12">
                <a:ea typeface="+mn-lt"/>
                <a:cs typeface="+mn-lt"/>
                <a:sym typeface="Avenir Next Thai Modern"/>
              </a:rPr>
              <a:t>. </a:t>
            </a:r>
            <a:endParaRPr lang="en-US" sz="1400" spc="12">
              <a:latin typeface="Avenir Next"/>
              <a:ea typeface="Avenir Next Thai Modern"/>
              <a:cs typeface="Avenir Next Thai Modern"/>
            </a:endParaRPr>
          </a:p>
          <a:p>
            <a:pPr marL="171450" indent="-171450" defTabSz="293431">
              <a:buFont typeface="Arial"/>
              <a:buChar char="•"/>
              <a:defRPr/>
            </a:pPr>
            <a:endParaRPr lang="da-DK" sz="1400" spc="12">
              <a:ea typeface="+mn-lt"/>
              <a:cs typeface="+mn-lt"/>
            </a:endParaRPr>
          </a:p>
          <a:p>
            <a:pPr marL="171450" indent="-171450" defTabSz="293431">
              <a:buFont typeface="Arial"/>
              <a:buChar char="•"/>
              <a:defRPr/>
            </a:pPr>
            <a:r>
              <a:rPr lang="da-DK" sz="1400" spc="12">
                <a:ea typeface="+mn-lt"/>
                <a:cs typeface="+mn-lt"/>
                <a:sym typeface="Avenir Next Thai Modern"/>
              </a:rPr>
              <a:t>At give mulighed for </a:t>
            </a:r>
            <a:r>
              <a:rPr lang="da-DK" sz="1400" spc="12" err="1">
                <a:ea typeface="+mn-lt"/>
                <a:cs typeface="+mn-lt"/>
                <a:sym typeface="Avenir Next Thai Modern"/>
              </a:rPr>
              <a:t>straksafklaring</a:t>
            </a:r>
            <a:r>
              <a:rPr lang="da-DK" sz="1400" spc="12">
                <a:ea typeface="+mn-lt"/>
                <a:cs typeface="+mn-lt"/>
                <a:sym typeface="Avenir Next Thai Modern"/>
              </a:rPr>
              <a:t>, da referatet kan vises til og gøres færdigt sammen med borgeren.</a:t>
            </a:r>
            <a:endParaRPr lang="da-DK" sz="2000">
              <a:ea typeface="+mn-lt"/>
              <a:cs typeface="+mn-lt"/>
              <a:sym typeface="Avenir Next Thai Modern"/>
            </a:endParaRPr>
          </a:p>
          <a:p>
            <a:pPr marL="171450" indent="-171450" defTabSz="293431">
              <a:buFont typeface="Arial"/>
              <a:buChar char="•"/>
              <a:defRPr/>
            </a:pPr>
            <a:endParaRPr lang="da-DK" sz="1400" spc="12">
              <a:ea typeface="+mn-lt"/>
              <a:cs typeface="+mn-lt"/>
              <a:sym typeface="Avenir Next Thai Modern"/>
            </a:endParaRPr>
          </a:p>
          <a:p>
            <a:pPr marL="171450" indent="-171450" defTabSz="293431">
              <a:buFont typeface="Arial"/>
              <a:buChar char="•"/>
              <a:defRPr/>
            </a:pPr>
            <a:r>
              <a:rPr lang="da-DK" sz="1400" spc="12">
                <a:ea typeface="+mn-lt"/>
                <a:cs typeface="+mn-lt"/>
                <a:sym typeface="Avenir Next Thai Modern"/>
              </a:rPr>
              <a:t>At referaterne bliver mere standardiserede, så de er ens opbygning, form og længde. </a:t>
            </a:r>
            <a:endParaRPr lang="da-DK" sz="1400" spc="12">
              <a:ea typeface="+mn-lt"/>
              <a:cs typeface="+mn-lt"/>
            </a:endParaRPr>
          </a:p>
        </p:txBody>
      </p:sp>
      <p:grpSp>
        <p:nvGrpSpPr>
          <p:cNvPr id="38" name="Group 5">
            <a:extLst>
              <a:ext uri="{FF2B5EF4-FFF2-40B4-BE49-F238E27FC236}">
                <a16:creationId xmlns:a16="http://schemas.microsoft.com/office/drawing/2014/main" id="{507D5A37-FC3E-F171-BA98-F0358D19997F}"/>
              </a:ext>
              <a:ext uri="{C183D7F6-B498-43B3-948B-1728B52AA6E4}">
                <adec:decorative xmlns:adec="http://schemas.microsoft.com/office/drawing/2017/decorative" val="1"/>
              </a:ext>
            </a:extLst>
          </p:cNvPr>
          <p:cNvGrpSpPr/>
          <p:nvPr/>
        </p:nvGrpSpPr>
        <p:grpSpPr>
          <a:xfrm>
            <a:off x="7048274" y="4253536"/>
            <a:ext cx="4786566" cy="2395004"/>
            <a:chOff x="0" y="-19050"/>
            <a:chExt cx="1341367" cy="969066"/>
          </a:xfrm>
        </p:grpSpPr>
        <p:sp>
          <p:nvSpPr>
            <p:cNvPr id="36" name="Freeform 6">
              <a:extLst>
                <a:ext uri="{FF2B5EF4-FFF2-40B4-BE49-F238E27FC236}">
                  <a16:creationId xmlns:a16="http://schemas.microsoft.com/office/drawing/2014/main" id="{36236B0B-2DB4-B623-C3E3-C4C8CC351C3E}"/>
                </a:ext>
              </a:extLst>
            </p:cNvPr>
            <p:cNvSpPr/>
            <p:nvPr/>
          </p:nvSpPr>
          <p:spPr>
            <a:xfrm>
              <a:off x="0" y="0"/>
              <a:ext cx="1341367" cy="950016"/>
            </a:xfrm>
            <a:custGeom>
              <a:avLst/>
              <a:gdLst/>
              <a:ahLst/>
              <a:cxnLst/>
              <a:rect l="l" t="t" r="r" b="b"/>
              <a:pathLst>
                <a:path w="1341367" h="950016">
                  <a:moveTo>
                    <a:pt x="17830" y="0"/>
                  </a:moveTo>
                  <a:lnTo>
                    <a:pt x="1323537" y="0"/>
                  </a:lnTo>
                  <a:cubicBezTo>
                    <a:pt x="1333384" y="0"/>
                    <a:pt x="1341367" y="7983"/>
                    <a:pt x="1341367" y="17830"/>
                  </a:cubicBezTo>
                  <a:lnTo>
                    <a:pt x="1341367" y="932185"/>
                  </a:lnTo>
                  <a:cubicBezTo>
                    <a:pt x="1341367" y="942033"/>
                    <a:pt x="1333384" y="950016"/>
                    <a:pt x="1323537" y="950016"/>
                  </a:cubicBezTo>
                  <a:lnTo>
                    <a:pt x="17830" y="950016"/>
                  </a:lnTo>
                  <a:cubicBezTo>
                    <a:pt x="7983" y="950016"/>
                    <a:pt x="0" y="942033"/>
                    <a:pt x="0" y="932185"/>
                  </a:cubicBezTo>
                  <a:lnTo>
                    <a:pt x="0" y="17830"/>
                  </a:lnTo>
                  <a:cubicBezTo>
                    <a:pt x="0" y="7983"/>
                    <a:pt x="7983" y="0"/>
                    <a:pt x="17830" y="0"/>
                  </a:cubicBezTo>
                  <a:close/>
                </a:path>
              </a:pathLst>
            </a:custGeom>
            <a:solidFill>
              <a:schemeClr val="bg1"/>
            </a:solidFill>
            <a:ln w="38100" cap="sq">
              <a:noFill/>
              <a:prstDash val="solid"/>
              <a:miter/>
            </a:ln>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37" name="TextBox 7">
              <a:extLst>
                <a:ext uri="{FF2B5EF4-FFF2-40B4-BE49-F238E27FC236}">
                  <a16:creationId xmlns:a16="http://schemas.microsoft.com/office/drawing/2014/main" id="{D3710A60-5928-8ACF-75D7-5390C106024A}"/>
                </a:ext>
              </a:extLst>
            </p:cNvPr>
            <p:cNvSpPr txBox="1"/>
            <p:nvPr/>
          </p:nvSpPr>
          <p:spPr>
            <a:xfrm>
              <a:off x="0" y="-19050"/>
              <a:ext cx="1341367" cy="969066"/>
            </a:xfrm>
            <a:prstGeom prst="rect">
              <a:avLst/>
            </a:prstGeom>
          </p:spPr>
          <p:txBody>
            <a:bodyPr lIns="9401" tIns="9401" rIns="9401" bIns="9401" rtlCol="0" anchor="ctr"/>
            <a:lstStyle/>
            <a:p>
              <a:pPr marL="0" marR="0" lvl="0" indent="0" algn="ctr" defTabSz="293431" rtl="0" eaLnBrk="1" fontAlgn="auto" latinLnBrk="0" hangingPunct="1">
                <a:lnSpc>
                  <a:spcPts val="278"/>
                </a:lnSpc>
                <a:spcBef>
                  <a:spcPct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sp>
        <p:nvSpPr>
          <p:cNvPr id="44" name="TextBox 28">
            <a:extLst>
              <a:ext uri="{FF2B5EF4-FFF2-40B4-BE49-F238E27FC236}">
                <a16:creationId xmlns:a16="http://schemas.microsoft.com/office/drawing/2014/main" id="{08D3B229-BD54-1476-975E-3C6950EDBC9B}"/>
              </a:ext>
            </a:extLst>
          </p:cNvPr>
          <p:cNvSpPr txBox="1"/>
          <p:nvPr/>
        </p:nvSpPr>
        <p:spPr>
          <a:xfrm>
            <a:off x="7169314" y="4457343"/>
            <a:ext cx="2761711" cy="188513"/>
          </a:xfrm>
          <a:prstGeom prst="rect">
            <a:avLst/>
          </a:prstGeom>
        </p:spPr>
        <p:txBody>
          <a:bodyPr lIns="0" tIns="0" rIns="0" bIns="0" rtlCol="0" anchor="t">
            <a:spAutoFit/>
          </a:bodyPr>
          <a:lstStyle/>
          <a:p>
            <a:pPr defTabSz="293431">
              <a:lnSpc>
                <a:spcPts val="1415"/>
              </a:lnSpc>
              <a:defRPr/>
            </a:pPr>
            <a:r>
              <a:rPr lang="da-DK" sz="1400" b="1">
                <a:solidFill>
                  <a:srgbClr val="DF7C85"/>
                </a:solidFill>
                <a:latin typeface="Avenir Next"/>
                <a:ea typeface="Avenir Next Thai Modern Ultra-Bold"/>
                <a:cs typeface="Avenir Next Thai Modern Ultra-Bold"/>
              </a:rPr>
              <a:t>VÆR OPMÆRKSOM PÅ … </a:t>
            </a:r>
            <a:endParaRPr lang="da-DK" sz="1400" b="1" i="0" strike="noStrike" kern="1200" cap="none" spc="0" normalizeH="0" baseline="0" noProof="0">
              <a:ln>
                <a:noFill/>
              </a:ln>
              <a:solidFill>
                <a:srgbClr val="DF7C85"/>
              </a:solidFill>
              <a:effectLst/>
              <a:uLnTx/>
              <a:uFillTx/>
              <a:latin typeface="Avenir Next" panose="020B0503020202020204" pitchFamily="34" charset="0"/>
              <a:ea typeface="Avenir Next Thai Modern Ultra-Bold"/>
              <a:cs typeface="Avenir Next Thai Modern Ultra-Bold"/>
            </a:endParaRPr>
          </a:p>
        </p:txBody>
      </p:sp>
      <p:sp>
        <p:nvSpPr>
          <p:cNvPr id="41" name="TextBox 24">
            <a:extLst>
              <a:ext uri="{FF2B5EF4-FFF2-40B4-BE49-F238E27FC236}">
                <a16:creationId xmlns:a16="http://schemas.microsoft.com/office/drawing/2014/main" id="{3385AFD0-151E-2406-CDCE-B45832F5337D}"/>
              </a:ext>
            </a:extLst>
          </p:cNvPr>
          <p:cNvSpPr txBox="1"/>
          <p:nvPr/>
        </p:nvSpPr>
        <p:spPr>
          <a:xfrm>
            <a:off x="7169315" y="4682133"/>
            <a:ext cx="4614771" cy="1938992"/>
          </a:xfrm>
          <a:prstGeom prst="rect">
            <a:avLst/>
          </a:prstGeom>
        </p:spPr>
        <p:txBody>
          <a:bodyPr wrap="square" lIns="0" tIns="0" rIns="0" bIns="0" rtlCol="0" anchor="t">
            <a:spAutoFit/>
          </a:bodyPr>
          <a:lstStyle/>
          <a:p>
            <a:pPr marL="171450" indent="-171450" defTabSz="293431">
              <a:buFont typeface="Arial" panose="020B0604020202020204" pitchFamily="34" charset="0"/>
              <a:buChar char="•"/>
              <a:defRPr/>
            </a:pPr>
            <a:r>
              <a:rPr lang="da-DK" sz="1400" spc="12">
                <a:ea typeface="+mn-lt"/>
                <a:cs typeface="+mn-lt"/>
              </a:rPr>
              <a:t>At uddannelse, involvering og kompetenceudvikling af medarbejdere er afgørende.</a:t>
            </a:r>
          </a:p>
          <a:p>
            <a:pPr marL="171450" indent="-171450" defTabSz="293431">
              <a:buFont typeface="Arial" panose="020B0604020202020204" pitchFamily="34" charset="0"/>
              <a:buChar char="•"/>
              <a:defRPr/>
            </a:pPr>
            <a:endParaRPr lang="da-DK" sz="1400" spc="12">
              <a:ea typeface="+mn-lt"/>
              <a:cs typeface="+mn-lt"/>
            </a:endParaRPr>
          </a:p>
          <a:p>
            <a:pPr marL="171450" indent="-171450" defTabSz="293431">
              <a:buFont typeface="Arial" panose="020B0604020202020204" pitchFamily="34" charset="0"/>
              <a:buChar char="•"/>
              <a:defRPr/>
            </a:pPr>
            <a:r>
              <a:rPr lang="da-DK" sz="1400" spc="12">
                <a:ea typeface="+mn-lt"/>
                <a:cs typeface="+mn-lt"/>
              </a:rPr>
              <a:t>At skabeloner til forskellige referattyper er centrale for at sikre kvaliteten af referaterne. </a:t>
            </a:r>
          </a:p>
          <a:p>
            <a:pPr marL="171450" indent="-171450" defTabSz="293431">
              <a:buFont typeface="Arial" panose="020B0604020202020204" pitchFamily="34" charset="0"/>
              <a:buChar char="•"/>
              <a:defRPr/>
            </a:pPr>
            <a:endParaRPr lang="da-DK" sz="1400" spc="12">
              <a:ea typeface="+mn-lt"/>
              <a:cs typeface="+mn-lt"/>
            </a:endParaRPr>
          </a:p>
          <a:p>
            <a:pPr marL="171450" indent="-171450" defTabSz="293431">
              <a:buFont typeface="Arial" panose="020B0604020202020204" pitchFamily="34" charset="0"/>
              <a:buChar char="•"/>
              <a:defRPr/>
            </a:pPr>
            <a:r>
              <a:rPr lang="da-DK" sz="1400" spc="12">
                <a:ea typeface="+mn-lt"/>
                <a:cs typeface="+mn-lt"/>
              </a:rPr>
              <a:t>At samarbejde mellem digitaliseringsafdelingen og fagområderne er nødvendigt for succesfuld implementering.</a:t>
            </a:r>
            <a:endParaRPr lang="da-DK" sz="2000"/>
          </a:p>
        </p:txBody>
      </p:sp>
      <p:sp>
        <p:nvSpPr>
          <p:cNvPr id="34" name="TextBox 30">
            <a:extLst>
              <a:ext uri="{FF2B5EF4-FFF2-40B4-BE49-F238E27FC236}">
                <a16:creationId xmlns:a16="http://schemas.microsoft.com/office/drawing/2014/main" id="{47F4AAB3-8CA4-A456-6FAF-4B5BEDBA5D5A}"/>
              </a:ext>
              <a:ext uri="{C183D7F6-B498-43B3-948B-1728B52AA6E4}">
                <adec:decorative xmlns:adec="http://schemas.microsoft.com/office/drawing/2017/decorative" val="0"/>
              </a:ext>
            </a:extLst>
          </p:cNvPr>
          <p:cNvSpPr txBox="1"/>
          <p:nvPr/>
        </p:nvSpPr>
        <p:spPr>
          <a:xfrm>
            <a:off x="407914" y="6406634"/>
            <a:ext cx="1915153" cy="184666"/>
          </a:xfrm>
          <a:prstGeom prst="rect">
            <a:avLst/>
          </a:prstGeom>
        </p:spPr>
        <p:txBody>
          <a:bodyPr wrap="square" lIns="0" tIns="0" rIns="0" bIns="0" rtlCol="0" anchor="t">
            <a:spAutoFit/>
          </a:bodyPr>
          <a:lstStyle/>
          <a:p>
            <a:pPr marL="124460" lvl="1" defTabSz="293431">
              <a:defRPr/>
            </a:pPr>
            <a:r>
              <a:rPr lang="da-DK" sz="1200" i="1" spc="12">
                <a:latin typeface="Avenir Next"/>
                <a:ea typeface="Avenir Next Thai Modern"/>
                <a:cs typeface="Avenir Next Thai Modern"/>
                <a:sym typeface="Avenir Next Thai Modern"/>
                <a:hlinkClick r:id="rId3">
                  <a:extLst>
                    <a:ext uri="{A12FA001-AC4F-418D-AE19-62706E023703}">
                      <ahyp:hlinkClr xmlns:ahyp="http://schemas.microsoft.com/office/drawing/2018/hyperlinkcolor" val="tx"/>
                    </a:ext>
                  </a:extLst>
                </a:hlinkClick>
              </a:rPr>
              <a:t>Læs mere</a:t>
            </a:r>
            <a:endParaRPr lang="da-DK" sz="1200" i="1" spc="12">
              <a:latin typeface="Avenir Next"/>
              <a:ea typeface="Avenir Next Thai Modern"/>
              <a:cs typeface="Avenir Next Thai Modern"/>
              <a:hlinkClick r:id="rId3">
                <a:extLst>
                  <a:ext uri="{A12FA001-AC4F-418D-AE19-62706E023703}">
                    <ahyp:hlinkClr xmlns:ahyp="http://schemas.microsoft.com/office/drawing/2018/hyperlinkcolor" val="tx"/>
                  </a:ext>
                </a:extLst>
              </a:hlinkClick>
            </a:endParaRPr>
          </a:p>
        </p:txBody>
      </p:sp>
      <p:sp>
        <p:nvSpPr>
          <p:cNvPr id="13" name="Freeform 19">
            <a:extLst>
              <a:ext uri="{FF2B5EF4-FFF2-40B4-BE49-F238E27FC236}">
                <a16:creationId xmlns:a16="http://schemas.microsoft.com/office/drawing/2014/main" id="{32068B98-C9DC-B331-195A-9E05EC051C42}"/>
              </a:ext>
              <a:ext uri="{C183D7F6-B498-43B3-948B-1728B52AA6E4}">
                <adec:decorative xmlns:adec="http://schemas.microsoft.com/office/drawing/2017/decorative" val="1"/>
              </a:ext>
            </a:extLst>
          </p:cNvPr>
          <p:cNvSpPr/>
          <p:nvPr/>
        </p:nvSpPr>
        <p:spPr>
          <a:xfrm>
            <a:off x="11324086" y="1440935"/>
            <a:ext cx="604196" cy="507626"/>
          </a:xfrm>
          <a:custGeom>
            <a:avLst/>
            <a:gdLst/>
            <a:ahLst/>
            <a:cxnLst/>
            <a:rect l="l" t="t" r="r" b="b"/>
            <a:pathLst>
              <a:path w="1883077" h="1581785">
                <a:moveTo>
                  <a:pt x="0" y="0"/>
                </a:moveTo>
                <a:lnTo>
                  <a:pt x="1883077" y="0"/>
                </a:lnTo>
                <a:lnTo>
                  <a:pt x="1883077" y="1581784"/>
                </a:lnTo>
                <a:lnTo>
                  <a:pt x="0" y="1581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pic>
        <p:nvPicPr>
          <p:cNvPr id="15" name="Grafik 14">
            <a:extLst>
              <a:ext uri="{FF2B5EF4-FFF2-40B4-BE49-F238E27FC236}">
                <a16:creationId xmlns:a16="http://schemas.microsoft.com/office/drawing/2014/main" id="{1062D860-DF31-C05C-8B02-22A3CE649832}"/>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24086" y="4042847"/>
            <a:ext cx="669111" cy="669111"/>
          </a:xfrm>
          <a:prstGeom prst="rect">
            <a:avLst/>
          </a:prstGeom>
        </p:spPr>
      </p:pic>
      <p:sp>
        <p:nvSpPr>
          <p:cNvPr id="19" name="Freeform 25">
            <a:extLst>
              <a:ext uri="{FF2B5EF4-FFF2-40B4-BE49-F238E27FC236}">
                <a16:creationId xmlns:a16="http://schemas.microsoft.com/office/drawing/2014/main" id="{75F8CEB5-E06E-F8B8-7D16-C8934582B742}"/>
              </a:ext>
              <a:ext uri="{C183D7F6-B498-43B3-948B-1728B52AA6E4}">
                <adec:decorative xmlns:adec="http://schemas.microsoft.com/office/drawing/2017/decorative" val="1"/>
              </a:ext>
            </a:extLst>
          </p:cNvPr>
          <p:cNvSpPr/>
          <p:nvPr/>
        </p:nvSpPr>
        <p:spPr>
          <a:xfrm rot="2426695">
            <a:off x="6320919" y="3184984"/>
            <a:ext cx="584276" cy="581088"/>
          </a:xfrm>
          <a:custGeom>
            <a:avLst/>
            <a:gdLst/>
            <a:ahLst/>
            <a:cxnLst/>
            <a:rect l="l" t="t" r="r" b="b"/>
            <a:pathLst>
              <a:path w="1820992" h="1811059">
                <a:moveTo>
                  <a:pt x="0" y="0"/>
                </a:moveTo>
                <a:lnTo>
                  <a:pt x="1820992" y="0"/>
                </a:lnTo>
                <a:lnTo>
                  <a:pt x="1820992" y="1811059"/>
                </a:lnTo>
                <a:lnTo>
                  <a:pt x="0" y="18110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40708589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AE4E6"/>
        </a:solidFill>
        <a:effectLst/>
      </p:bgPr>
    </p:bg>
    <p:spTree>
      <p:nvGrpSpPr>
        <p:cNvPr id="1" name="">
          <a:extLst>
            <a:ext uri="{FF2B5EF4-FFF2-40B4-BE49-F238E27FC236}">
              <a16:creationId xmlns:a16="http://schemas.microsoft.com/office/drawing/2014/main" id="{202078C9-8B00-19B6-6BD0-C0680CCB600C}"/>
            </a:ext>
          </a:extLst>
        </p:cNvPr>
        <p:cNvGrpSpPr/>
        <p:nvPr/>
      </p:nvGrpSpPr>
      <p:grpSpPr>
        <a:xfrm>
          <a:off x="0" y="0"/>
          <a:ext cx="0" cy="0"/>
          <a:chOff x="0" y="0"/>
          <a:chExt cx="0" cy="0"/>
        </a:xfrm>
      </p:grpSpPr>
      <p:sp>
        <p:nvSpPr>
          <p:cNvPr id="26" name="Rektangel 25">
            <a:extLst>
              <a:ext uri="{FF2B5EF4-FFF2-40B4-BE49-F238E27FC236}">
                <a16:creationId xmlns:a16="http://schemas.microsoft.com/office/drawing/2014/main" id="{FC238E08-F9E8-2188-DFDA-80706618DA52}"/>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DF7C85"/>
                </a:solidFill>
              </a:rPr>
              <a:t>Administration</a:t>
            </a:r>
            <a:endParaRPr lang="da-DK">
              <a:solidFill>
                <a:srgbClr val="DF7C85"/>
              </a:solidFill>
            </a:endParaRPr>
          </a:p>
        </p:txBody>
      </p:sp>
      <p:sp>
        <p:nvSpPr>
          <p:cNvPr id="25" name="Rektangel 24">
            <a:extLst>
              <a:ext uri="{FF2B5EF4-FFF2-40B4-BE49-F238E27FC236}">
                <a16:creationId xmlns:a16="http://schemas.microsoft.com/office/drawing/2014/main" id="{DA6EB906-476B-F870-E18F-99E6D55FBD74}"/>
              </a:ext>
            </a:extLst>
          </p:cNvPr>
          <p:cNvSpPr>
            <a:spLocks noChangeAspect="1"/>
          </p:cNvSpPr>
          <p:nvPr/>
        </p:nvSpPr>
        <p:spPr>
          <a:xfrm>
            <a:off x="4741057" y="-2"/>
            <a:ext cx="1872000" cy="462954"/>
          </a:xfrm>
          <a:prstGeom prst="rect">
            <a:avLst/>
          </a:prstGeom>
          <a:solidFill>
            <a:srgbClr val="DF7C8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Potentialer</a:t>
            </a:r>
          </a:p>
        </p:txBody>
      </p:sp>
      <p:pic>
        <p:nvPicPr>
          <p:cNvPr id="23" name="Grafik 22">
            <a:extLst>
              <a:ext uri="{FF2B5EF4-FFF2-40B4-BE49-F238E27FC236}">
                <a16:creationId xmlns:a16="http://schemas.microsoft.com/office/drawing/2014/main" id="{6C919C8B-3522-6852-5425-1F2C93405A8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115" y="1832980"/>
            <a:ext cx="914400" cy="914400"/>
          </a:xfrm>
          <a:prstGeom prst="rect">
            <a:avLst/>
          </a:prstGeom>
        </p:spPr>
      </p:pic>
      <p:sp>
        <p:nvSpPr>
          <p:cNvPr id="3" name="Rektangel 2">
            <a:extLst>
              <a:ext uri="{FF2B5EF4-FFF2-40B4-BE49-F238E27FC236}">
                <a16:creationId xmlns:a16="http://schemas.microsoft.com/office/drawing/2014/main" id="{1E524928-9271-2856-7D94-33F93BAB69A2}"/>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3" name="Rektangel 12">
            <a:extLst>
              <a:ext uri="{FF2B5EF4-FFF2-40B4-BE49-F238E27FC236}">
                <a16:creationId xmlns:a16="http://schemas.microsoft.com/office/drawing/2014/main" id="{A78D377D-0781-4B9D-2AB9-E5B41B9055DB}"/>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22" name="Rektangel 21">
            <a:extLst>
              <a:ext uri="{FF2B5EF4-FFF2-40B4-BE49-F238E27FC236}">
                <a16:creationId xmlns:a16="http://schemas.microsoft.com/office/drawing/2014/main" id="{35DD67C8-58C7-B88D-E5D8-192E3FD949A4}"/>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4" name="Rektangel 23">
            <a:extLst>
              <a:ext uri="{FF2B5EF4-FFF2-40B4-BE49-F238E27FC236}">
                <a16:creationId xmlns:a16="http://schemas.microsoft.com/office/drawing/2014/main" id="{1F11FC4D-CF32-D768-A65B-81360314E0D2}"/>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11" name="Pladsholder til indhold 2">
            <a:extLst>
              <a:ext uri="{FF2B5EF4-FFF2-40B4-BE49-F238E27FC236}">
                <a16:creationId xmlns:a16="http://schemas.microsoft.com/office/drawing/2014/main" id="{73B58D8C-EA02-8643-4A6A-26B881D5F6AE}"/>
              </a:ext>
            </a:extLst>
          </p:cNvPr>
          <p:cNvSpPr txBox="1">
            <a:spLocks noGrp="1"/>
          </p:cNvSpPr>
          <p:nvPr>
            <p:ph type="title" idx="4294967295"/>
          </p:nvPr>
        </p:nvSpPr>
        <p:spPr>
          <a:xfrm>
            <a:off x="441813" y="519317"/>
            <a:ext cx="1001005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Særlige gevinster ved AI i administrationen</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17" name="Pladsholder til indhold 1">
            <a:extLst>
              <a:ext uri="{FF2B5EF4-FFF2-40B4-BE49-F238E27FC236}">
                <a16:creationId xmlns:a16="http://schemas.microsoft.com/office/drawing/2014/main" id="{467F7823-3CB8-3593-375C-78BC098A0915}"/>
              </a:ext>
            </a:extLst>
          </p:cNvPr>
          <p:cNvSpPr txBox="1">
            <a:spLocks/>
          </p:cNvSpPr>
          <p:nvPr/>
        </p:nvSpPr>
        <p:spPr>
          <a:xfrm>
            <a:off x="441812" y="1528395"/>
            <a:ext cx="3797893" cy="499485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da-DK" sz="1800" b="1">
                <a:solidFill>
                  <a:srgbClr val="DF7C85"/>
                </a:solidFill>
                <a:latin typeface="Avenir Next"/>
              </a:rPr>
              <a:t>Direkte fordele for borgerne </a:t>
            </a:r>
          </a:p>
          <a:p>
            <a:pPr marL="285750" indent="-285750">
              <a:buFont typeface="Arial,Sans-Serif"/>
              <a:buChar char="•"/>
            </a:pPr>
            <a:r>
              <a:rPr lang="da-DK" sz="1400">
                <a:solidFill>
                  <a:srgbClr val="000000"/>
                </a:solidFill>
                <a:latin typeface="Avenir Next"/>
              </a:rPr>
              <a:t>Kortere sagsbehandlingstid og hurtigere svar. </a:t>
            </a:r>
            <a:endParaRPr lang="da-DK" sz="1400">
              <a:solidFill>
                <a:srgbClr val="EF4E51"/>
              </a:solidFill>
              <a:latin typeface="Avenir Next"/>
            </a:endParaRPr>
          </a:p>
          <a:p>
            <a:pPr marL="285750" indent="-285750">
              <a:buFont typeface="Arial,Sans-Serif"/>
              <a:buChar char="•"/>
            </a:pPr>
            <a:r>
              <a:rPr lang="da-DK" sz="1400">
                <a:solidFill>
                  <a:srgbClr val="000000"/>
                </a:solidFill>
                <a:latin typeface="Avenir Next"/>
              </a:rPr>
              <a:t>Mere objektive afgørelser, der er uafhængig af den enkelte sagsbehandler.</a:t>
            </a:r>
            <a:endParaRPr lang="da-DK" sz="1400">
              <a:solidFill>
                <a:srgbClr val="000000"/>
              </a:solidFill>
            </a:endParaRPr>
          </a:p>
          <a:p>
            <a:pPr marL="285750" indent="-285750">
              <a:buFont typeface="Arial,Sans-Serif"/>
              <a:buChar char="•"/>
            </a:pPr>
            <a:r>
              <a:rPr lang="da-DK" sz="1400">
                <a:latin typeface="Avenir Next"/>
              </a:rPr>
              <a:t>Kommunikation målrettet den enkeltes behov og forudsætninger.</a:t>
            </a:r>
            <a:endParaRPr lang="da-DK" sz="1400"/>
          </a:p>
          <a:p>
            <a:br>
              <a:rPr lang="da-DK" sz="1600" b="1">
                <a:latin typeface="Avenir Next"/>
              </a:rPr>
            </a:br>
            <a:r>
              <a:rPr lang="da-DK" sz="1800" b="1">
                <a:solidFill>
                  <a:srgbClr val="DF7C85"/>
                </a:solidFill>
                <a:latin typeface="Avenir Next"/>
              </a:rPr>
              <a:t>Øget kvalitet i arbejdet </a:t>
            </a:r>
          </a:p>
          <a:p>
            <a:pPr marL="285750" indent="-285750">
              <a:buFont typeface="Arial,Sans-Serif"/>
              <a:buChar char="•"/>
            </a:pPr>
            <a:r>
              <a:rPr lang="da-DK" sz="1400">
                <a:solidFill>
                  <a:srgbClr val="000000"/>
                </a:solidFill>
                <a:latin typeface="Avenir Next"/>
              </a:rPr>
              <a:t>Højere og mere ensartet kvalitet i processer, der er understøttet af AI.</a:t>
            </a:r>
            <a:endParaRPr lang="en-US" sz="1400">
              <a:solidFill>
                <a:srgbClr val="000000"/>
              </a:solidFill>
              <a:latin typeface="Avenir Next"/>
            </a:endParaRPr>
          </a:p>
          <a:p>
            <a:pPr marL="285750" indent="-285750">
              <a:buFont typeface="Arial,Sans-Serif"/>
              <a:buChar char="•"/>
            </a:pPr>
            <a:r>
              <a:rPr lang="da-DK" sz="1400">
                <a:solidFill>
                  <a:srgbClr val="000000"/>
                </a:solidFill>
                <a:latin typeface="Avenir Next"/>
              </a:rPr>
              <a:t>Lettere adgang til avanceret faglig viden og sparring med AI.</a:t>
            </a:r>
            <a:endParaRPr lang="en-US" sz="1400">
              <a:solidFill>
                <a:srgbClr val="000000"/>
              </a:solidFill>
              <a:latin typeface="Avenir Next"/>
            </a:endParaRPr>
          </a:p>
          <a:p>
            <a:pPr marL="285750" indent="-285750">
              <a:buFont typeface="Arial,Sans-Serif"/>
              <a:buChar char="•"/>
            </a:pPr>
            <a:r>
              <a:rPr lang="da-DK" sz="1400">
                <a:latin typeface="Avenir Next"/>
              </a:rPr>
              <a:t>Ressourcer kan frigøres til opgaver, der kræver høj faglighed og erfaring. </a:t>
            </a:r>
            <a:endParaRPr lang="da-DK" sz="1400" b="1">
              <a:solidFill>
                <a:srgbClr val="F79F5C"/>
              </a:solidFill>
            </a:endParaRPr>
          </a:p>
        </p:txBody>
      </p:sp>
      <p:sp>
        <p:nvSpPr>
          <p:cNvPr id="4" name="Pladsholder til indhold 1">
            <a:extLst>
              <a:ext uri="{FF2B5EF4-FFF2-40B4-BE49-F238E27FC236}">
                <a16:creationId xmlns:a16="http://schemas.microsoft.com/office/drawing/2014/main" id="{89A5F522-CA14-098E-D0D6-5AE9125C35EC}"/>
              </a:ext>
            </a:extLst>
          </p:cNvPr>
          <p:cNvSpPr txBox="1">
            <a:spLocks/>
          </p:cNvSpPr>
          <p:nvPr/>
        </p:nvSpPr>
        <p:spPr>
          <a:xfrm>
            <a:off x="4539901" y="1528396"/>
            <a:ext cx="3402350" cy="330982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b="1">
                <a:solidFill>
                  <a:srgbClr val="DF7C85"/>
                </a:solidFill>
                <a:latin typeface="Avenir Next"/>
              </a:rPr>
              <a:t>Effektivisering</a:t>
            </a:r>
            <a:endParaRPr lang="da-DK" sz="1400">
              <a:solidFill>
                <a:srgbClr val="DF7C85"/>
              </a:solidFill>
            </a:endParaRPr>
          </a:p>
          <a:p>
            <a:pPr marL="285750" indent="-285750">
              <a:buFont typeface="Arial,Sans-Serif"/>
              <a:buChar char="•"/>
            </a:pPr>
            <a:r>
              <a:rPr lang="da-DK" sz="1400">
                <a:latin typeface="Avenir Next"/>
              </a:rPr>
              <a:t>Administrative rutineopgaver, fx referater og </a:t>
            </a:r>
            <a:r>
              <a:rPr lang="da-DK" sz="1400" err="1">
                <a:latin typeface="Avenir Next"/>
              </a:rPr>
              <a:t>notetagning</a:t>
            </a:r>
            <a:r>
              <a:rPr lang="da-DK" sz="1400">
                <a:latin typeface="Avenir Next"/>
              </a:rPr>
              <a:t>, kan automatiseres med AI.</a:t>
            </a:r>
          </a:p>
          <a:p>
            <a:pPr marL="285750" indent="-285750">
              <a:buFont typeface="Arial,Sans-Serif"/>
              <a:buChar char="•"/>
            </a:pPr>
            <a:r>
              <a:rPr lang="da-DK" sz="1400">
                <a:latin typeface="Avenir Next"/>
              </a:rPr>
              <a:t>Mulighed for at spare ressourcer via hurtig og let adgang til viden og faglige ressourcer. </a:t>
            </a:r>
          </a:p>
          <a:p>
            <a:pPr marL="285750" indent="-285750">
              <a:buFont typeface="Arial,Sans-Serif"/>
              <a:buChar char="•"/>
            </a:pPr>
            <a:r>
              <a:rPr lang="da-DK" sz="1400">
                <a:latin typeface="Avenir Next"/>
              </a:rPr>
              <a:t>Mere effektiv research, analyse og præsentation af store datamængder.</a:t>
            </a:r>
            <a:endParaRPr lang="en-US" sz="1400">
              <a:solidFill>
                <a:srgbClr val="EF4E51"/>
              </a:solidFill>
              <a:latin typeface="Avenir Next"/>
            </a:endParaRPr>
          </a:p>
          <a:p>
            <a:pPr marL="285750" indent="-285750">
              <a:buFont typeface="Arial,Sans-Serif"/>
              <a:buChar char="•"/>
            </a:pPr>
            <a:r>
              <a:rPr lang="da-DK" sz="1400">
                <a:latin typeface="Avenir Next"/>
              </a:rPr>
              <a:t>Hjælp til hurtigere produktion af (udkast til) alle typer af tekster og anden kommunikation.</a:t>
            </a:r>
            <a:endParaRPr lang="da-DK" sz="1400"/>
          </a:p>
          <a:p>
            <a:pPr marL="342900" indent="-342900">
              <a:buChar char="•"/>
              <a:defRPr/>
            </a:pPr>
            <a:endParaRPr lang="da-DK" sz="1400"/>
          </a:p>
        </p:txBody>
      </p:sp>
      <p:sp>
        <p:nvSpPr>
          <p:cNvPr id="2" name="Rektangel 1">
            <a:extLst>
              <a:ext uri="{FF2B5EF4-FFF2-40B4-BE49-F238E27FC236}">
                <a16:creationId xmlns:a16="http://schemas.microsoft.com/office/drawing/2014/main" id="{371F0313-E01E-ECD3-7642-F3C4527CA7EA}"/>
              </a:ext>
            </a:extLst>
          </p:cNvPr>
          <p:cNvSpPr/>
          <p:nvPr/>
        </p:nvSpPr>
        <p:spPr>
          <a:xfrm>
            <a:off x="9240300" y="2733948"/>
            <a:ext cx="2197929" cy="29500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DF7C85"/>
                </a:solidFill>
                <a:ea typeface="+mn-lt"/>
                <a:cs typeface="+mn-lt"/>
              </a:rPr>
              <a:t>Hvilke gevinster og faglige fordele ser I ved at bruge AI? </a:t>
            </a:r>
            <a:endParaRPr lang="da-DK" b="1">
              <a:solidFill>
                <a:srgbClr val="DF7C85"/>
              </a:solidFill>
            </a:endParaRPr>
          </a:p>
          <a:p>
            <a:endParaRPr lang="da-DK" b="1">
              <a:solidFill>
                <a:srgbClr val="DF7C85"/>
              </a:solidFill>
            </a:endParaRPr>
          </a:p>
          <a:p>
            <a:r>
              <a:rPr lang="da-DK" sz="1600" b="1">
                <a:solidFill>
                  <a:srgbClr val="DF7C85"/>
                </a:solidFill>
                <a:ea typeface="+mn-lt"/>
                <a:cs typeface="+mn-lt"/>
              </a:rPr>
              <a:t>Hvordan kan AI være med til at styrke jeres </a:t>
            </a:r>
          </a:p>
          <a:p>
            <a:r>
              <a:rPr lang="da-DK" sz="1600" b="1">
                <a:solidFill>
                  <a:srgbClr val="DF7C85"/>
                </a:solidFill>
                <a:ea typeface="+mn-lt"/>
                <a:cs typeface="+mn-lt"/>
              </a:rPr>
              <a:t>relationer til borgere og pårørende? </a:t>
            </a:r>
          </a:p>
        </p:txBody>
      </p:sp>
      <p:sp>
        <p:nvSpPr>
          <p:cNvPr id="8" name="Pladsholder til indhold 2">
            <a:extLst>
              <a:ext uri="{FF2B5EF4-FFF2-40B4-BE49-F238E27FC236}">
                <a16:creationId xmlns:a16="http://schemas.microsoft.com/office/drawing/2014/main" id="{65B55B95-ED65-1BFC-3DC1-67BA35C436A1}"/>
              </a:ext>
            </a:extLst>
          </p:cNvPr>
          <p:cNvSpPr txBox="1">
            <a:spLocks/>
          </p:cNvSpPr>
          <p:nvPr/>
        </p:nvSpPr>
        <p:spPr>
          <a:xfrm>
            <a:off x="5143992" y="5612640"/>
            <a:ext cx="2574742" cy="528560"/>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da-DK" sz="1200" b="1">
                <a:solidFill>
                  <a:srgbClr val="DF7C85"/>
                </a:solidFill>
                <a:hlinkClick r:id="rId5">
                  <a:extLst>
                    <a:ext uri="{A12FA001-AC4F-418D-AE19-62706E023703}">
                      <ahyp:hlinkClr xmlns:ahyp="http://schemas.microsoft.com/office/drawing/2018/hyperlinkcolor" val="tx"/>
                    </a:ext>
                  </a:extLst>
                </a:hlinkClick>
              </a:rPr>
              <a:t>Se introduktionsvideo om potentialer ved AI generelt</a:t>
            </a:r>
            <a:endParaRPr lang="da-DK" sz="1200" b="1">
              <a:solidFill>
                <a:srgbClr val="DF7C85"/>
              </a:solidFill>
            </a:endParaRPr>
          </a:p>
        </p:txBody>
      </p:sp>
      <p:sp>
        <p:nvSpPr>
          <p:cNvPr id="21" name="Rektangel 20">
            <a:extLst>
              <a:ext uri="{FF2B5EF4-FFF2-40B4-BE49-F238E27FC236}">
                <a16:creationId xmlns:a16="http://schemas.microsoft.com/office/drawing/2014/main" id="{925C66EC-F1B6-6487-7D8D-CBC7984A4307}"/>
              </a:ext>
              <a:ext uri="{C183D7F6-B498-43B3-948B-1728B52AA6E4}">
                <adec:decorative xmlns:adec="http://schemas.microsoft.com/office/drawing/2017/decorative" val="1"/>
              </a:ext>
            </a:extLst>
          </p:cNvPr>
          <p:cNvSpPr/>
          <p:nvPr/>
        </p:nvSpPr>
        <p:spPr>
          <a:xfrm>
            <a:off x="8854752" y="1776618"/>
            <a:ext cx="2883672" cy="4114648"/>
          </a:xfrm>
          <a:prstGeom prst="rect">
            <a:avLst/>
          </a:prstGeom>
          <a:solidFill>
            <a:srgbClr val="DF7C85">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pPr marL="285750" indent="-285750">
              <a:buFont typeface="Arial" panose="020B0604020202020204" pitchFamily="34" charset="0"/>
              <a:buChar char="•"/>
            </a:pPr>
            <a:endParaRPr lang="da-DK" sz="1600">
              <a:solidFill>
                <a:schemeClr val="tx1"/>
              </a:solidFill>
            </a:endParaRPr>
          </a:p>
          <a:p>
            <a:pPr marL="285750" indent="-285750">
              <a:buFont typeface="Arial" panose="020B0604020202020204" pitchFamily="34" charset="0"/>
              <a:buChar char="•"/>
            </a:pPr>
            <a:endParaRPr lang="da-DK" sz="1600">
              <a:solidFill>
                <a:schemeClr val="tx1"/>
              </a:solidFill>
            </a:endParaRPr>
          </a:p>
          <a:p>
            <a:pPr marL="342900" indent="-342900">
              <a:buFont typeface="Arial" panose="020B0604020202020204" pitchFamily="34" charset="0"/>
              <a:buChar char="•"/>
            </a:pPr>
            <a:endParaRPr lang="da-DK" sz="1600">
              <a:solidFill>
                <a:schemeClr val="tx1"/>
              </a:solidFill>
            </a:endParaRPr>
          </a:p>
        </p:txBody>
      </p:sp>
      <p:grpSp>
        <p:nvGrpSpPr>
          <p:cNvPr id="18" name="Gruppe 17">
            <a:extLst>
              <a:ext uri="{FF2B5EF4-FFF2-40B4-BE49-F238E27FC236}">
                <a16:creationId xmlns:a16="http://schemas.microsoft.com/office/drawing/2014/main" id="{ACE5026A-22F9-208E-2D60-DDE6447F377E}"/>
              </a:ext>
              <a:ext uri="{C183D7F6-B498-43B3-948B-1728B52AA6E4}">
                <adec:decorative xmlns:adec="http://schemas.microsoft.com/office/drawing/2017/decorative" val="1"/>
              </a:ext>
            </a:extLst>
          </p:cNvPr>
          <p:cNvGrpSpPr/>
          <p:nvPr/>
        </p:nvGrpSpPr>
        <p:grpSpPr>
          <a:xfrm>
            <a:off x="4541544" y="5635650"/>
            <a:ext cx="506130" cy="447040"/>
            <a:chOff x="8840135" y="1147967"/>
            <a:chExt cx="506130" cy="447040"/>
          </a:xfrm>
          <a:solidFill>
            <a:srgbClr val="EF4E51"/>
          </a:solidFill>
        </p:grpSpPr>
        <p:sp>
          <p:nvSpPr>
            <p:cNvPr id="19" name="Ellipse 18">
              <a:extLst>
                <a:ext uri="{FF2B5EF4-FFF2-40B4-BE49-F238E27FC236}">
                  <a16:creationId xmlns:a16="http://schemas.microsoft.com/office/drawing/2014/main" id="{A2B46A08-0B85-A3F9-0766-B864E4E5E7D2}"/>
                </a:ext>
              </a:extLst>
            </p:cNvPr>
            <p:cNvSpPr/>
            <p:nvPr/>
          </p:nvSpPr>
          <p:spPr>
            <a:xfrm>
              <a:off x="8869680" y="1147967"/>
              <a:ext cx="447040" cy="447040"/>
            </a:xfrm>
            <a:prstGeom prst="ellipse">
              <a:avLst/>
            </a:prstGeom>
            <a:solidFill>
              <a:srgbClr val="DF7C8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20" name="Pladsholder til indhold 17" descr="Præsentation med medier med massiv udfyldning">
              <a:extLst>
                <a:ext uri="{FF2B5EF4-FFF2-40B4-BE49-F238E27FC236}">
                  <a16:creationId xmlns:a16="http://schemas.microsoft.com/office/drawing/2014/main" id="{0E24C897-924A-085B-6AB9-D2AE48E9DB6A}"/>
                </a:ext>
              </a:extLst>
            </p:cNvPr>
            <p:cNvPicPr>
              <a:picLocks noChangeAspect="1"/>
            </p:cNvPicPr>
            <p:nvPr/>
          </p:nvPicPr>
          <p:blipFill>
            <a:blip r:embed="rId6">
              <a:extLst>
                <a:ext uri="{96DAC541-7B7A-43D3-8B79-37D633B846F1}">
                  <asvg:svgBlip xmlns:asvg="http://schemas.microsoft.com/office/drawing/2016/SVG/main" r:embed="rId7"/>
                </a:ext>
              </a:extLst>
            </a:blip>
            <a:srcRect l="23276" t="25734" r="25246" b="41353"/>
            <a:stretch>
              <a:fillRect/>
            </a:stretch>
          </p:blipFill>
          <p:spPr>
            <a:xfrm>
              <a:off x="8840135" y="1220992"/>
              <a:ext cx="506130" cy="300990"/>
            </a:xfrm>
            <a:prstGeom prst="rect">
              <a:avLst/>
            </a:prstGeom>
          </p:spPr>
        </p:pic>
      </p:grpSp>
    </p:spTree>
    <p:extLst>
      <p:ext uri="{BB962C8B-B14F-4D97-AF65-F5344CB8AC3E}">
        <p14:creationId xmlns:p14="http://schemas.microsoft.com/office/powerpoint/2010/main" val="7228515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AE4E6"/>
        </a:solidFill>
        <a:effectLst/>
      </p:bgPr>
    </p:bg>
    <p:spTree>
      <p:nvGrpSpPr>
        <p:cNvPr id="1" name="">
          <a:extLst>
            <a:ext uri="{FF2B5EF4-FFF2-40B4-BE49-F238E27FC236}">
              <a16:creationId xmlns:a16="http://schemas.microsoft.com/office/drawing/2014/main" id="{0D080C76-A167-4057-E6FC-6170EBE99E2F}"/>
            </a:ext>
          </a:extLst>
        </p:cNvPr>
        <p:cNvGrpSpPr/>
        <p:nvPr/>
      </p:nvGrpSpPr>
      <p:grpSpPr>
        <a:xfrm>
          <a:off x="0" y="0"/>
          <a:ext cx="0" cy="0"/>
          <a:chOff x="0" y="0"/>
          <a:chExt cx="0" cy="0"/>
        </a:xfrm>
      </p:grpSpPr>
      <p:sp>
        <p:nvSpPr>
          <p:cNvPr id="20" name="Rektangel 19">
            <a:extLst>
              <a:ext uri="{FF2B5EF4-FFF2-40B4-BE49-F238E27FC236}">
                <a16:creationId xmlns:a16="http://schemas.microsoft.com/office/drawing/2014/main" id="{824FD1ED-07D3-2109-9B44-A41671755E54}"/>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DF7C85"/>
                </a:solidFill>
                <a:ea typeface="+mn-lt"/>
                <a:cs typeface="+mn-lt"/>
              </a:rPr>
              <a:t>Administration</a:t>
            </a:r>
            <a:endParaRPr lang="da-DK" b="1">
              <a:solidFill>
                <a:srgbClr val="DF7C85"/>
              </a:solidFill>
            </a:endParaRPr>
          </a:p>
        </p:txBody>
      </p:sp>
      <p:sp>
        <p:nvSpPr>
          <p:cNvPr id="19" name="Rektangel 18">
            <a:extLst>
              <a:ext uri="{FF2B5EF4-FFF2-40B4-BE49-F238E27FC236}">
                <a16:creationId xmlns:a16="http://schemas.microsoft.com/office/drawing/2014/main" id="{A3291FF7-A0D6-C5E3-AEFE-97C60C617E0F}"/>
              </a:ext>
            </a:extLst>
          </p:cNvPr>
          <p:cNvSpPr>
            <a:spLocks noChangeAspect="1"/>
          </p:cNvSpPr>
          <p:nvPr/>
        </p:nvSpPr>
        <p:spPr>
          <a:xfrm>
            <a:off x="6604590" y="-2"/>
            <a:ext cx="1872000" cy="462954"/>
          </a:xfrm>
          <a:prstGeom prst="rect">
            <a:avLst/>
          </a:prstGeom>
          <a:solidFill>
            <a:srgbClr val="DF7C8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Udfordringer</a:t>
            </a:r>
          </a:p>
        </p:txBody>
      </p:sp>
      <p:pic>
        <p:nvPicPr>
          <p:cNvPr id="18" name="Grafik 17">
            <a:extLst>
              <a:ext uri="{FF2B5EF4-FFF2-40B4-BE49-F238E27FC236}">
                <a16:creationId xmlns:a16="http://schemas.microsoft.com/office/drawing/2014/main" id="{245787EB-8FCC-2D6F-E730-20595A0E498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115" y="1810757"/>
            <a:ext cx="914400" cy="914400"/>
          </a:xfrm>
          <a:prstGeom prst="rect">
            <a:avLst/>
          </a:prstGeom>
        </p:spPr>
      </p:pic>
      <p:sp>
        <p:nvSpPr>
          <p:cNvPr id="29" name="Rektangel 28">
            <a:extLst>
              <a:ext uri="{FF2B5EF4-FFF2-40B4-BE49-F238E27FC236}">
                <a16:creationId xmlns:a16="http://schemas.microsoft.com/office/drawing/2014/main" id="{9E44CEC4-6182-2A94-61F3-77B27526A684}"/>
              </a:ext>
              <a:ext uri="{C183D7F6-B498-43B3-948B-1728B52AA6E4}">
                <adec:decorative xmlns:adec="http://schemas.microsoft.com/office/drawing/2017/decorative" val="1"/>
              </a:ext>
            </a:extLst>
          </p:cNvPr>
          <p:cNvSpPr/>
          <p:nvPr/>
        </p:nvSpPr>
        <p:spPr>
          <a:xfrm>
            <a:off x="8854752" y="1772439"/>
            <a:ext cx="2883672" cy="4118826"/>
          </a:xfrm>
          <a:prstGeom prst="rect">
            <a:avLst/>
          </a:prstGeom>
          <a:solidFill>
            <a:srgbClr val="DF7C85">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pPr marL="285750" indent="-285750">
              <a:buFont typeface="Arial" panose="020B0604020202020204" pitchFamily="34" charset="0"/>
              <a:buChar char="•"/>
            </a:pPr>
            <a:endParaRPr lang="da-DK" sz="1600">
              <a:solidFill>
                <a:schemeClr val="tx1"/>
              </a:solidFill>
            </a:endParaRPr>
          </a:p>
          <a:p>
            <a:pPr marL="285750" indent="-285750">
              <a:buFont typeface="Arial" panose="020B0604020202020204" pitchFamily="34" charset="0"/>
              <a:buChar char="•"/>
            </a:pPr>
            <a:endParaRPr lang="da-DK" sz="1600">
              <a:solidFill>
                <a:schemeClr val="tx1"/>
              </a:solidFill>
            </a:endParaRPr>
          </a:p>
          <a:p>
            <a:pPr marL="342900" indent="-342900">
              <a:buFont typeface="Arial" panose="020B0604020202020204" pitchFamily="34" charset="0"/>
              <a:buChar char="•"/>
            </a:pPr>
            <a:endParaRPr lang="da-DK" sz="1600">
              <a:solidFill>
                <a:schemeClr val="tx1"/>
              </a:solidFill>
            </a:endParaRPr>
          </a:p>
        </p:txBody>
      </p:sp>
      <p:sp>
        <p:nvSpPr>
          <p:cNvPr id="3" name="Rektangel 2">
            <a:extLst>
              <a:ext uri="{FF2B5EF4-FFF2-40B4-BE49-F238E27FC236}">
                <a16:creationId xmlns:a16="http://schemas.microsoft.com/office/drawing/2014/main" id="{566A916E-701C-1B79-A346-39147F9F9253}"/>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2" name="Rektangel 11">
            <a:extLst>
              <a:ext uri="{FF2B5EF4-FFF2-40B4-BE49-F238E27FC236}">
                <a16:creationId xmlns:a16="http://schemas.microsoft.com/office/drawing/2014/main" id="{AA29C88F-235E-491D-3CB6-04A8AE1F27F9}"/>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22" name="Rektangel 21">
            <a:extLst>
              <a:ext uri="{FF2B5EF4-FFF2-40B4-BE49-F238E27FC236}">
                <a16:creationId xmlns:a16="http://schemas.microsoft.com/office/drawing/2014/main" id="{5A63448F-226F-CA1D-92E7-711ED4B72AAB}"/>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4" name="Rektangel 23">
            <a:extLst>
              <a:ext uri="{FF2B5EF4-FFF2-40B4-BE49-F238E27FC236}">
                <a16:creationId xmlns:a16="http://schemas.microsoft.com/office/drawing/2014/main" id="{45588D22-3E55-3921-E9B6-83EE003ED3BF}"/>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11" name="Pladsholder til indhold 2">
            <a:extLst>
              <a:ext uri="{FF2B5EF4-FFF2-40B4-BE49-F238E27FC236}">
                <a16:creationId xmlns:a16="http://schemas.microsoft.com/office/drawing/2014/main" id="{64DB6DE3-88A5-72C6-1265-0A11975C8854}"/>
              </a:ext>
            </a:extLst>
          </p:cNvPr>
          <p:cNvSpPr txBox="1">
            <a:spLocks noGrp="1"/>
          </p:cNvSpPr>
          <p:nvPr>
            <p:ph type="title" idx="4294967295"/>
          </p:nvPr>
        </p:nvSpPr>
        <p:spPr>
          <a:xfrm>
            <a:off x="441813" y="515138"/>
            <a:ext cx="1001005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Særlige risici ved AI i administrationen</a:t>
            </a:r>
            <a:endParaRPr kumimoji="0" lang="da-DK" sz="28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4" name="Pladsholder til indhold 1">
            <a:extLst>
              <a:ext uri="{FF2B5EF4-FFF2-40B4-BE49-F238E27FC236}">
                <a16:creationId xmlns:a16="http://schemas.microsoft.com/office/drawing/2014/main" id="{2E1CCBC3-3902-A5B8-FE93-FFD559B62A0F}"/>
              </a:ext>
            </a:extLst>
          </p:cNvPr>
          <p:cNvSpPr txBox="1">
            <a:spLocks/>
          </p:cNvSpPr>
          <p:nvPr/>
        </p:nvSpPr>
        <p:spPr>
          <a:xfrm>
            <a:off x="441813" y="1534541"/>
            <a:ext cx="4052074" cy="434446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600" b="1">
                <a:solidFill>
                  <a:srgbClr val="DF7C85"/>
                </a:solidFill>
                <a:latin typeface="Avenir Next"/>
              </a:rPr>
              <a:t>Risiko for fejl </a:t>
            </a:r>
            <a:endParaRPr lang="da-DK" sz="1800">
              <a:solidFill>
                <a:srgbClr val="DF7C85"/>
              </a:solidFill>
            </a:endParaRPr>
          </a:p>
          <a:p>
            <a:pPr marL="285750" indent="-285750">
              <a:lnSpc>
                <a:spcPct val="100000"/>
              </a:lnSpc>
              <a:buFont typeface="Arial" panose="020B0604020202020204" pitchFamily="34" charset="0"/>
              <a:buChar char="•"/>
            </a:pPr>
            <a:r>
              <a:rPr lang="da-DK" sz="1500">
                <a:latin typeface="Avenir Next"/>
              </a:rPr>
              <a:t>Risiko for, at der er fejl, bias eller hallucinationer i AI-løsningernes output.</a:t>
            </a:r>
            <a:endParaRPr lang="da-DK" sz="1500"/>
          </a:p>
          <a:p>
            <a:pPr marL="285750" indent="-285750">
              <a:lnSpc>
                <a:spcPct val="100000"/>
              </a:lnSpc>
              <a:buFont typeface="Arial" panose="020B0604020202020204" pitchFamily="34" charset="0"/>
              <a:buChar char="•"/>
            </a:pPr>
            <a:r>
              <a:rPr lang="da-DK" sz="1500">
                <a:latin typeface="Avenir Next"/>
              </a:rPr>
              <a:t>Risiko for, at AI-løsningerne trækker på forkerte, forældede eller utilstrækkelige data – uden at det opdages. </a:t>
            </a:r>
            <a:endParaRPr lang="da-DK" sz="1500" b="1">
              <a:solidFill>
                <a:srgbClr val="EF4E51"/>
              </a:solidFill>
              <a:latin typeface="Avenir Next"/>
            </a:endParaRPr>
          </a:p>
          <a:p>
            <a:pPr>
              <a:lnSpc>
                <a:spcPct val="100000"/>
              </a:lnSpc>
            </a:pPr>
            <a:r>
              <a:rPr lang="da-DK" sz="1600" b="1">
                <a:solidFill>
                  <a:srgbClr val="DF7C85"/>
                </a:solidFill>
                <a:latin typeface="Avenir Next"/>
              </a:rPr>
              <a:t>Mindre tillid hos borgerne</a:t>
            </a:r>
            <a:endParaRPr lang="da-DK" sz="1600" b="1">
              <a:solidFill>
                <a:srgbClr val="DF7C85"/>
              </a:solidFill>
            </a:endParaRPr>
          </a:p>
          <a:p>
            <a:pPr marL="285750" indent="-285750">
              <a:lnSpc>
                <a:spcPct val="100000"/>
              </a:lnSpc>
              <a:buFont typeface="Arial" panose="020B0604020202020204" pitchFamily="34" charset="0"/>
              <a:buChar char="•"/>
            </a:pPr>
            <a:r>
              <a:rPr lang="da-DK" sz="1500">
                <a:latin typeface="Avenir Next"/>
              </a:rPr>
              <a:t>Svært for borgere (og medarbejdere) at forstå, hvad der ligger bag en AI-genereret afgørelse. </a:t>
            </a:r>
          </a:p>
          <a:p>
            <a:pPr marL="285750" indent="-285750">
              <a:lnSpc>
                <a:spcPct val="100000"/>
              </a:lnSpc>
              <a:buFont typeface="Arial" panose="020B0604020202020204" pitchFamily="34" charset="0"/>
              <a:buChar char="•"/>
            </a:pPr>
            <a:r>
              <a:rPr lang="da-DK" sz="1500">
                <a:latin typeface="Avenir Next"/>
              </a:rPr>
              <a:t>Risiko for, at optagelse af samtale (til automatisk AI-bearbejdning) vil opleves som overvågning og præge dialogen. </a:t>
            </a:r>
            <a:endParaRPr lang="da-DK" sz="1500"/>
          </a:p>
        </p:txBody>
      </p:sp>
      <p:sp>
        <p:nvSpPr>
          <p:cNvPr id="17" name="Pladsholder til indhold 1">
            <a:extLst>
              <a:ext uri="{FF2B5EF4-FFF2-40B4-BE49-F238E27FC236}">
                <a16:creationId xmlns:a16="http://schemas.microsoft.com/office/drawing/2014/main" id="{3170E181-E144-0079-D41B-586CACB6962E}"/>
              </a:ext>
            </a:extLst>
          </p:cNvPr>
          <p:cNvSpPr txBox="1">
            <a:spLocks/>
          </p:cNvSpPr>
          <p:nvPr/>
        </p:nvSpPr>
        <p:spPr>
          <a:xfrm>
            <a:off x="4493887" y="1534541"/>
            <a:ext cx="4052074" cy="434446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600" b="1">
                <a:solidFill>
                  <a:srgbClr val="DF7C85"/>
                </a:solidFill>
                <a:latin typeface="Avenir Next"/>
              </a:rPr>
              <a:t>Tab af faglighed </a:t>
            </a:r>
            <a:endParaRPr lang="da-DK" sz="1600">
              <a:solidFill>
                <a:srgbClr val="DF7C85"/>
              </a:solidFill>
            </a:endParaRPr>
          </a:p>
          <a:p>
            <a:pPr marL="285750" indent="-285750">
              <a:lnSpc>
                <a:spcPct val="100000"/>
              </a:lnSpc>
              <a:buFont typeface="Arial"/>
              <a:buChar char="•"/>
            </a:pPr>
            <a:r>
              <a:rPr lang="da-DK" sz="1500">
                <a:solidFill>
                  <a:srgbClr val="000000"/>
                </a:solidFill>
                <a:latin typeface="Avenir Next"/>
              </a:rPr>
              <a:t>Risiko for tab af administrative grundfærdigheder, når flere opgaver automatiseres med AI.</a:t>
            </a:r>
            <a:endParaRPr lang="da-DK" sz="1500">
              <a:solidFill>
                <a:srgbClr val="EF4E51"/>
              </a:solidFill>
              <a:latin typeface="Avenir Next"/>
            </a:endParaRPr>
          </a:p>
          <a:p>
            <a:pPr marL="285750" indent="-285750">
              <a:lnSpc>
                <a:spcPct val="100000"/>
              </a:lnSpc>
              <a:buFont typeface="Arial"/>
              <a:buChar char="•"/>
            </a:pPr>
            <a:r>
              <a:rPr lang="da-DK" sz="1500">
                <a:latin typeface="Avenir Next"/>
              </a:rPr>
              <a:t>Mindre fagligt indhold i arbejdet, når flere opgaver ændrer karakter fra egenproduktion til kontrol af AI.</a:t>
            </a:r>
            <a:endParaRPr lang="da-DK" sz="1500">
              <a:solidFill>
                <a:srgbClr val="EF4E51"/>
              </a:solidFill>
              <a:latin typeface="Avenir Next"/>
            </a:endParaRPr>
          </a:p>
          <a:p>
            <a:pPr marL="285750" indent="-285750">
              <a:lnSpc>
                <a:spcPct val="100000"/>
              </a:lnSpc>
              <a:buFont typeface="Arial"/>
              <a:buChar char="•"/>
            </a:pPr>
            <a:r>
              <a:rPr lang="da-DK" sz="1500">
                <a:latin typeface="Avenir Next"/>
              </a:rPr>
              <a:t>Risiko for mindre faglig refleksion og eftertanke, når AI speeder arbejdsgangene op.</a:t>
            </a:r>
            <a:endParaRPr lang="da-DK" sz="1500" b="1">
              <a:solidFill>
                <a:srgbClr val="EF4E51"/>
              </a:solidFill>
              <a:latin typeface="Avenir Next"/>
            </a:endParaRPr>
          </a:p>
          <a:p>
            <a:pPr>
              <a:lnSpc>
                <a:spcPct val="100000"/>
              </a:lnSpc>
            </a:pPr>
            <a:r>
              <a:rPr lang="da-DK" sz="1600" b="1">
                <a:solidFill>
                  <a:srgbClr val="DF7C85"/>
                </a:solidFill>
                <a:latin typeface="Avenir Next"/>
              </a:rPr>
              <a:t>Utryghed i jobbet  </a:t>
            </a:r>
          </a:p>
          <a:p>
            <a:pPr marL="285750" indent="-285750">
              <a:lnSpc>
                <a:spcPct val="100000"/>
              </a:lnSpc>
              <a:buFont typeface="Arial" panose="020B0604020202020204" pitchFamily="34" charset="0"/>
              <a:buChar char="•"/>
            </a:pPr>
            <a:r>
              <a:rPr lang="da-DK" sz="1500">
                <a:latin typeface="Avenir Next"/>
              </a:rPr>
              <a:t>Stort fokus på effektivisering med AI kan skabe øget </a:t>
            </a:r>
            <a:r>
              <a:rPr lang="da-DK" sz="1500" err="1">
                <a:latin typeface="Avenir Next"/>
              </a:rPr>
              <a:t>jobusikkerhed</a:t>
            </a:r>
            <a:r>
              <a:rPr lang="da-DK" sz="1500">
                <a:latin typeface="Avenir Next"/>
              </a:rPr>
              <a:t>.</a:t>
            </a:r>
            <a:endParaRPr lang="da-DK" sz="1500"/>
          </a:p>
          <a:p>
            <a:pPr marL="285750" indent="-285750">
              <a:lnSpc>
                <a:spcPct val="100000"/>
              </a:lnSpc>
              <a:buFont typeface="Arial" panose="020B0604020202020204" pitchFamily="34" charset="0"/>
              <a:buChar char="•"/>
            </a:pPr>
            <a:r>
              <a:rPr lang="da-DK" sz="1500">
                <a:latin typeface="Avenir Next"/>
              </a:rPr>
              <a:t>Særlig frygt for fremtiden hos dem, der ikke mestrer teknologien.</a:t>
            </a:r>
          </a:p>
          <a:p>
            <a:pPr marL="285750" indent="-285750">
              <a:lnSpc>
                <a:spcPct val="100000"/>
              </a:lnSpc>
              <a:buFont typeface="Arial" panose="020B0604020202020204" pitchFamily="34" charset="0"/>
              <a:buChar char="•"/>
            </a:pPr>
            <a:endParaRPr lang="da-DK"/>
          </a:p>
        </p:txBody>
      </p:sp>
      <p:sp>
        <p:nvSpPr>
          <p:cNvPr id="2" name="Rektangel 1">
            <a:extLst>
              <a:ext uri="{FF2B5EF4-FFF2-40B4-BE49-F238E27FC236}">
                <a16:creationId xmlns:a16="http://schemas.microsoft.com/office/drawing/2014/main" id="{83B04F5A-D538-D934-CE93-98339D1E74AA}"/>
              </a:ext>
            </a:extLst>
          </p:cNvPr>
          <p:cNvSpPr/>
          <p:nvPr/>
        </p:nvSpPr>
        <p:spPr>
          <a:xfrm>
            <a:off x="9240300" y="2733947"/>
            <a:ext cx="2197929" cy="26376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DF7C85"/>
                </a:solidFill>
              </a:rPr>
              <a:t>Hvilke udfordringer ser vi ved at bruge AI?</a:t>
            </a:r>
          </a:p>
          <a:p>
            <a:endParaRPr lang="da-DK" sz="1600" b="1">
              <a:solidFill>
                <a:srgbClr val="DF7C85"/>
              </a:solidFill>
            </a:endParaRPr>
          </a:p>
          <a:p>
            <a:r>
              <a:rPr lang="da-DK" sz="1600" b="1">
                <a:solidFill>
                  <a:srgbClr val="DF7C85"/>
                </a:solidFill>
              </a:rPr>
              <a:t>Hvordan kan AI risikere at svække vores relationer til borgerne?</a:t>
            </a:r>
          </a:p>
        </p:txBody>
      </p:sp>
      <p:sp>
        <p:nvSpPr>
          <p:cNvPr id="9" name="Pladsholder til indhold 2">
            <a:extLst>
              <a:ext uri="{FF2B5EF4-FFF2-40B4-BE49-F238E27FC236}">
                <a16:creationId xmlns:a16="http://schemas.microsoft.com/office/drawing/2014/main" id="{F85F9FB0-778E-8B07-9C3C-A5523154FA30}"/>
              </a:ext>
            </a:extLst>
          </p:cNvPr>
          <p:cNvSpPr txBox="1">
            <a:spLocks/>
          </p:cNvSpPr>
          <p:nvPr/>
        </p:nvSpPr>
        <p:spPr>
          <a:xfrm>
            <a:off x="1209049" y="6136468"/>
            <a:ext cx="2574742" cy="914158"/>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b="1">
                <a:solidFill>
                  <a:srgbClr val="DF7C85"/>
                </a:solidFill>
                <a:hlinkClick r:id="rId5">
                  <a:extLst>
                    <a:ext uri="{A12FA001-AC4F-418D-AE19-62706E023703}">
                      <ahyp:hlinkClr xmlns:ahyp="http://schemas.microsoft.com/office/drawing/2018/hyperlinkcolor" val="tx"/>
                    </a:ext>
                  </a:extLst>
                </a:hlinkClick>
              </a:rPr>
              <a:t>Se introduktionsvideo om udfordringer ved AI generelt</a:t>
            </a:r>
            <a:endParaRPr lang="da-DK" b="1">
              <a:solidFill>
                <a:srgbClr val="DF7C85"/>
              </a:solidFill>
            </a:endParaRPr>
          </a:p>
        </p:txBody>
      </p:sp>
      <p:grpSp>
        <p:nvGrpSpPr>
          <p:cNvPr id="21" name="Gruppe 20">
            <a:extLst>
              <a:ext uri="{FF2B5EF4-FFF2-40B4-BE49-F238E27FC236}">
                <a16:creationId xmlns:a16="http://schemas.microsoft.com/office/drawing/2014/main" id="{A432AB9F-FB0A-6F85-2457-114E9334BD8E}"/>
              </a:ext>
              <a:ext uri="{C183D7F6-B498-43B3-948B-1728B52AA6E4}">
                <adec:decorative xmlns:adec="http://schemas.microsoft.com/office/drawing/2017/decorative" val="1"/>
              </a:ext>
            </a:extLst>
          </p:cNvPr>
          <p:cNvGrpSpPr/>
          <p:nvPr/>
        </p:nvGrpSpPr>
        <p:grpSpPr>
          <a:xfrm>
            <a:off x="564315" y="6119342"/>
            <a:ext cx="506130" cy="447040"/>
            <a:chOff x="8840135" y="1147967"/>
            <a:chExt cx="506130" cy="447040"/>
          </a:xfrm>
          <a:solidFill>
            <a:srgbClr val="EF4E51"/>
          </a:solidFill>
        </p:grpSpPr>
        <p:sp>
          <p:nvSpPr>
            <p:cNvPr id="23" name="Ellipse 22">
              <a:extLst>
                <a:ext uri="{FF2B5EF4-FFF2-40B4-BE49-F238E27FC236}">
                  <a16:creationId xmlns:a16="http://schemas.microsoft.com/office/drawing/2014/main" id="{3F0B89E0-1673-3052-B3EA-2692511D38E9}"/>
                </a:ext>
              </a:extLst>
            </p:cNvPr>
            <p:cNvSpPr/>
            <p:nvPr/>
          </p:nvSpPr>
          <p:spPr>
            <a:xfrm>
              <a:off x="8869680" y="1147967"/>
              <a:ext cx="447040" cy="447040"/>
            </a:xfrm>
            <a:prstGeom prst="ellipse">
              <a:avLst/>
            </a:prstGeom>
            <a:solidFill>
              <a:srgbClr val="DF7C8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25" name="Pladsholder til indhold 17" descr="Præsentation med medier med massiv udfyldning">
              <a:extLst>
                <a:ext uri="{FF2B5EF4-FFF2-40B4-BE49-F238E27FC236}">
                  <a16:creationId xmlns:a16="http://schemas.microsoft.com/office/drawing/2014/main" id="{14B019B0-ADCB-1138-40A2-E2C612A0C254}"/>
                </a:ext>
              </a:extLst>
            </p:cNvPr>
            <p:cNvPicPr>
              <a:picLocks noChangeAspect="1"/>
            </p:cNvPicPr>
            <p:nvPr/>
          </p:nvPicPr>
          <p:blipFill>
            <a:blip r:embed="rId6">
              <a:extLst>
                <a:ext uri="{96DAC541-7B7A-43D3-8B79-37D633B846F1}">
                  <asvg:svgBlip xmlns:asvg="http://schemas.microsoft.com/office/drawing/2016/SVG/main" r:embed="rId7"/>
                </a:ext>
              </a:extLst>
            </a:blip>
            <a:srcRect l="23276" t="25734" r="25246" b="41353"/>
            <a:stretch>
              <a:fillRect/>
            </a:stretch>
          </p:blipFill>
          <p:spPr>
            <a:xfrm>
              <a:off x="8840135" y="1220992"/>
              <a:ext cx="506130" cy="300990"/>
            </a:xfrm>
            <a:prstGeom prst="rect">
              <a:avLst/>
            </a:prstGeom>
          </p:spPr>
        </p:pic>
      </p:grpSp>
    </p:spTree>
    <p:extLst>
      <p:ext uri="{BB962C8B-B14F-4D97-AF65-F5344CB8AC3E}">
        <p14:creationId xmlns:p14="http://schemas.microsoft.com/office/powerpoint/2010/main" val="12290044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AE4E6"/>
        </a:solidFill>
        <a:effectLst/>
      </p:bgPr>
    </p:bg>
    <p:spTree>
      <p:nvGrpSpPr>
        <p:cNvPr id="1" name="">
          <a:extLst>
            <a:ext uri="{FF2B5EF4-FFF2-40B4-BE49-F238E27FC236}">
              <a16:creationId xmlns:a16="http://schemas.microsoft.com/office/drawing/2014/main" id="{79532D91-1031-5911-D436-F9CAA3DCBAE8}"/>
            </a:ext>
          </a:extLst>
        </p:cNvPr>
        <p:cNvGrpSpPr/>
        <p:nvPr/>
      </p:nvGrpSpPr>
      <p:grpSpPr>
        <a:xfrm>
          <a:off x="0" y="0"/>
          <a:ext cx="0" cy="0"/>
          <a:chOff x="0" y="0"/>
          <a:chExt cx="0" cy="0"/>
        </a:xfrm>
      </p:grpSpPr>
      <p:sp>
        <p:nvSpPr>
          <p:cNvPr id="9" name="Pladsholder til indhold 3">
            <a:extLst>
              <a:ext uri="{FF2B5EF4-FFF2-40B4-BE49-F238E27FC236}">
                <a16:creationId xmlns:a16="http://schemas.microsoft.com/office/drawing/2014/main" id="{12AB69EA-724B-9222-67BC-B87CE5E77858}"/>
              </a:ext>
            </a:extLst>
          </p:cNvPr>
          <p:cNvSpPr txBox="1">
            <a:spLocks noGrp="1"/>
          </p:cNvSpPr>
          <p:nvPr>
            <p:ph type="title" idx="4294967295"/>
          </p:nvPr>
        </p:nvSpPr>
        <p:spPr>
          <a:xfrm>
            <a:off x="436650" y="516477"/>
            <a:ext cx="11318700"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Dilemmaer til dialog</a:t>
            </a:r>
            <a:endParaRPr kumimoji="0" lang="da-DK" sz="2800" b="1" i="0" u="none" strike="noStrike" kern="1200" cap="none" spc="0" normalizeH="0" baseline="0" noProof="0">
              <a:ln>
                <a:noFill/>
              </a:ln>
              <a:solidFill>
                <a:srgbClr val="FF0000"/>
              </a:solidFill>
              <a:effectLst/>
              <a:uLnTx/>
              <a:uFillTx/>
              <a:latin typeface="Avenir Next"/>
              <a:ea typeface="+mn-ea"/>
              <a:cs typeface="+mn-cs"/>
            </a:endParaRPr>
          </a:p>
        </p:txBody>
      </p:sp>
      <p:sp>
        <p:nvSpPr>
          <p:cNvPr id="3" name="Rektangel 3">
            <a:extLst>
              <a:ext uri="{FF2B5EF4-FFF2-40B4-BE49-F238E27FC236}">
                <a16:creationId xmlns:a16="http://schemas.microsoft.com/office/drawing/2014/main" id="{EF63D2AE-D055-D91B-7CB8-64F6CB92772A}"/>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2" name="Rektangel 8">
            <a:extLst>
              <a:ext uri="{FF2B5EF4-FFF2-40B4-BE49-F238E27FC236}">
                <a16:creationId xmlns:a16="http://schemas.microsoft.com/office/drawing/2014/main" id="{E50132E4-1C94-C697-EBDE-40CF56A4427D}"/>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22" name="Rektangel 10">
            <a:extLst>
              <a:ext uri="{FF2B5EF4-FFF2-40B4-BE49-F238E27FC236}">
                <a16:creationId xmlns:a16="http://schemas.microsoft.com/office/drawing/2014/main" id="{3C922040-8C92-714C-8264-F537969C5FA6}"/>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5" name="Rektangel 11">
            <a:extLst>
              <a:ext uri="{FF2B5EF4-FFF2-40B4-BE49-F238E27FC236}">
                <a16:creationId xmlns:a16="http://schemas.microsoft.com/office/drawing/2014/main" id="{D2DB621E-A2B6-783E-BA9D-4F1181BB634A}"/>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28" name="Tekstfelt 27">
            <a:extLst>
              <a:ext uri="{FF2B5EF4-FFF2-40B4-BE49-F238E27FC236}">
                <a16:creationId xmlns:a16="http://schemas.microsoft.com/office/drawing/2014/main" id="{78566C45-621A-4AD0-CC00-35CA1783552C}"/>
              </a:ext>
            </a:extLst>
          </p:cNvPr>
          <p:cNvSpPr txBox="1"/>
          <p:nvPr/>
        </p:nvSpPr>
        <p:spPr>
          <a:xfrm>
            <a:off x="1970688" y="1827300"/>
            <a:ext cx="3708972"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2800" b="1">
                <a:solidFill>
                  <a:srgbClr val="DF7C85"/>
                </a:solidFill>
              </a:rPr>
              <a:t>Fagligt fællesskab  </a:t>
            </a:r>
            <a:endParaRPr lang="da-DK" sz="2800" b="1">
              <a:solidFill>
                <a:srgbClr val="DF7C85"/>
              </a:solidFill>
              <a:ea typeface="+mn-lt"/>
              <a:cs typeface="+mn-lt"/>
            </a:endParaRPr>
          </a:p>
          <a:p>
            <a:pPr algn="ctr"/>
            <a:endParaRPr lang="da-DK" sz="1600">
              <a:ea typeface="+mn-lt"/>
              <a:cs typeface="+mn-lt"/>
            </a:endParaRPr>
          </a:p>
          <a:p>
            <a:pPr algn="ctr"/>
            <a:r>
              <a:rPr lang="da-DK" sz="1600">
                <a:solidFill>
                  <a:srgbClr val="000000"/>
                </a:solidFill>
                <a:ea typeface="+mn-lt"/>
                <a:cs typeface="+mn-lt"/>
              </a:rPr>
              <a:t>AI kan tilbyde en faglig sparring, vi måske tidligere ville have søgt direkte hos vores kollegaer. Vil det påvirke vores relationer og fællesskab, når vi i højere grad får individuel faglig viden og sparring fra en AI-løsning. </a:t>
            </a:r>
            <a:br>
              <a:rPr lang="da-DK" sz="1600">
                <a:ea typeface="+mn-lt"/>
                <a:cs typeface="+mn-lt"/>
              </a:rPr>
            </a:br>
            <a:endParaRPr lang="da-DK" sz="1600">
              <a:solidFill>
                <a:srgbClr val="000000"/>
              </a:solidFill>
              <a:ea typeface="+mn-lt"/>
              <a:cs typeface="+mn-lt"/>
            </a:endParaRPr>
          </a:p>
          <a:p>
            <a:pPr algn="ctr"/>
            <a:r>
              <a:rPr lang="da-DK" sz="1600">
                <a:ea typeface="+mn-lt"/>
                <a:cs typeface="+mn-lt"/>
              </a:rPr>
              <a:t>Hvad er vores vurdering:</a:t>
            </a:r>
          </a:p>
          <a:p>
            <a:pPr algn="ctr"/>
            <a:r>
              <a:rPr lang="da-DK" sz="1600" b="1">
                <a:solidFill>
                  <a:srgbClr val="000000"/>
                </a:solidFill>
                <a:ea typeface="+mn-lt"/>
                <a:cs typeface="+mn-lt"/>
              </a:rPr>
              <a:t>Styrker eller svækker AI vores faglige fællesskab? </a:t>
            </a:r>
          </a:p>
          <a:p>
            <a:pPr algn="ctr"/>
            <a:endParaRPr lang="da-DK" sz="1600" b="1">
              <a:ea typeface="+mn-lt"/>
              <a:cs typeface="+mn-lt"/>
            </a:endParaRPr>
          </a:p>
        </p:txBody>
      </p:sp>
      <p:sp>
        <p:nvSpPr>
          <p:cNvPr id="26" name="Tekstfelt 25">
            <a:extLst>
              <a:ext uri="{FF2B5EF4-FFF2-40B4-BE49-F238E27FC236}">
                <a16:creationId xmlns:a16="http://schemas.microsoft.com/office/drawing/2014/main" id="{AC1D63D0-855A-D81D-484A-CF78965E4E6E}"/>
              </a:ext>
            </a:extLst>
          </p:cNvPr>
          <p:cNvSpPr txBox="1"/>
          <p:nvPr/>
        </p:nvSpPr>
        <p:spPr>
          <a:xfrm>
            <a:off x="6512342" y="1827300"/>
            <a:ext cx="3708972"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2800" b="1">
                <a:solidFill>
                  <a:srgbClr val="DF7C85"/>
                </a:solidFill>
              </a:rPr>
              <a:t>Kvalitet</a:t>
            </a:r>
            <a:endParaRPr lang="da-DK" sz="2800">
              <a:solidFill>
                <a:srgbClr val="DF7C85"/>
              </a:solidFill>
            </a:endParaRPr>
          </a:p>
          <a:p>
            <a:pPr algn="ctr"/>
            <a:endParaRPr lang="da-DK" sz="1600">
              <a:solidFill>
                <a:srgbClr val="377EC0"/>
              </a:solidFill>
            </a:endParaRPr>
          </a:p>
          <a:p>
            <a:pPr algn="ctr"/>
            <a:r>
              <a:rPr lang="da-DK" sz="1600">
                <a:solidFill>
                  <a:srgbClr val="000000"/>
                </a:solidFill>
              </a:rPr>
              <a:t>AI kan optimere arbejdsgange ved at gøre ting hurtigere, nemmere – og nogle gange bedre. </a:t>
            </a:r>
            <a:br>
              <a:rPr lang="da-DK" sz="1600"/>
            </a:br>
            <a:r>
              <a:rPr lang="da-DK" sz="1600">
                <a:solidFill>
                  <a:srgbClr val="000000"/>
                </a:solidFill>
              </a:rPr>
              <a:t>Men AI kan også sætte så meget turbo på de administrative processer, at det risikerer at gå ud kvalitetskontrol og kritisk refleksion. </a:t>
            </a:r>
            <a:br>
              <a:rPr lang="da-DK" sz="1600"/>
            </a:br>
            <a:r>
              <a:rPr lang="da-DK" sz="1600">
                <a:solidFill>
                  <a:srgbClr val="000000"/>
                </a:solidFill>
              </a:rPr>
              <a:t> </a:t>
            </a:r>
            <a:br>
              <a:rPr lang="da-DK" sz="1600"/>
            </a:br>
            <a:r>
              <a:rPr lang="da-DK" sz="1600"/>
              <a:t>Hvad er vores vurdering:</a:t>
            </a:r>
            <a:r>
              <a:rPr lang="da-DK" sz="1600" b="1"/>
              <a:t> </a:t>
            </a:r>
            <a:br>
              <a:rPr lang="da-DK" sz="1600" b="1"/>
            </a:br>
            <a:r>
              <a:rPr lang="da-DK" sz="1600" b="1"/>
              <a:t>Bliver kvaliteten af vores arbejde bedre eller dårligere med AI?</a:t>
            </a:r>
            <a:endParaRPr lang="da-DK" sz="1600"/>
          </a:p>
        </p:txBody>
      </p:sp>
      <p:sp>
        <p:nvSpPr>
          <p:cNvPr id="2" name="Rektangel 1">
            <a:extLst>
              <a:ext uri="{FF2B5EF4-FFF2-40B4-BE49-F238E27FC236}">
                <a16:creationId xmlns:a16="http://schemas.microsoft.com/office/drawing/2014/main" id="{EABB3458-7497-D9BC-FC35-B28FA8EEF744}"/>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DF7C85"/>
                </a:solidFill>
                <a:ea typeface="+mn-lt"/>
                <a:cs typeface="+mn-lt"/>
              </a:rPr>
              <a:t>Administration</a:t>
            </a:r>
            <a:endParaRPr lang="da-DK" b="1">
              <a:solidFill>
                <a:srgbClr val="DF7C85"/>
              </a:solidFill>
            </a:endParaRPr>
          </a:p>
        </p:txBody>
      </p:sp>
      <p:sp>
        <p:nvSpPr>
          <p:cNvPr id="4" name="Rektangel 3">
            <a:extLst>
              <a:ext uri="{FF2B5EF4-FFF2-40B4-BE49-F238E27FC236}">
                <a16:creationId xmlns:a16="http://schemas.microsoft.com/office/drawing/2014/main" id="{CA98FDF4-52CE-F1E6-788A-EC26236B42A5}"/>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rgbClr val="DF7C8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Udfordringer</a:t>
            </a:r>
          </a:p>
        </p:txBody>
      </p:sp>
    </p:spTree>
    <p:extLst>
      <p:ext uri="{BB962C8B-B14F-4D97-AF65-F5344CB8AC3E}">
        <p14:creationId xmlns:p14="http://schemas.microsoft.com/office/powerpoint/2010/main" val="27896987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AE4E6"/>
        </a:solidFill>
        <a:effectLst/>
      </p:bgPr>
    </p:bg>
    <p:spTree>
      <p:nvGrpSpPr>
        <p:cNvPr id="1" name="">
          <a:extLst>
            <a:ext uri="{FF2B5EF4-FFF2-40B4-BE49-F238E27FC236}">
              <a16:creationId xmlns:a16="http://schemas.microsoft.com/office/drawing/2014/main" id="{8755BF64-E303-1A3E-6ADA-F583019B54FD}"/>
            </a:ext>
          </a:extLst>
        </p:cNvPr>
        <p:cNvGrpSpPr/>
        <p:nvPr/>
      </p:nvGrpSpPr>
      <p:grpSpPr>
        <a:xfrm>
          <a:off x="0" y="0"/>
          <a:ext cx="0" cy="0"/>
          <a:chOff x="0" y="0"/>
          <a:chExt cx="0" cy="0"/>
        </a:xfrm>
      </p:grpSpPr>
      <p:sp>
        <p:nvSpPr>
          <p:cNvPr id="10" name="Rektangel 9">
            <a:extLst>
              <a:ext uri="{FF2B5EF4-FFF2-40B4-BE49-F238E27FC236}">
                <a16:creationId xmlns:a16="http://schemas.microsoft.com/office/drawing/2014/main" id="{0956D736-B393-D503-5C55-7D2D50F29D16}"/>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DF7C85"/>
                </a:solidFill>
                <a:ea typeface="+mn-lt"/>
                <a:cs typeface="+mn-lt"/>
              </a:rPr>
              <a:t>Administration</a:t>
            </a:r>
            <a:endParaRPr lang="da-DK" b="1">
              <a:solidFill>
                <a:srgbClr val="DF7C85"/>
              </a:solidFill>
            </a:endParaRPr>
          </a:p>
        </p:txBody>
      </p:sp>
      <p:sp>
        <p:nvSpPr>
          <p:cNvPr id="26" name="Rektangel 25">
            <a:extLst>
              <a:ext uri="{FF2B5EF4-FFF2-40B4-BE49-F238E27FC236}">
                <a16:creationId xmlns:a16="http://schemas.microsoft.com/office/drawing/2014/main" id="{13DEFE7A-2584-752C-2F75-EB05F5E94D24}"/>
              </a:ext>
            </a:extLst>
          </p:cNvPr>
          <p:cNvSpPr>
            <a:spLocks noChangeAspect="1"/>
          </p:cNvSpPr>
          <p:nvPr/>
        </p:nvSpPr>
        <p:spPr>
          <a:xfrm>
            <a:off x="8468123" y="0"/>
            <a:ext cx="1872000" cy="462954"/>
          </a:xfrm>
          <a:prstGeom prst="rect">
            <a:avLst/>
          </a:prstGeom>
          <a:solidFill>
            <a:srgbClr val="DF7C8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Forudsætninger</a:t>
            </a:r>
          </a:p>
        </p:txBody>
      </p:sp>
      <p:pic>
        <p:nvPicPr>
          <p:cNvPr id="5" name="Grafik 4">
            <a:extLst>
              <a:ext uri="{FF2B5EF4-FFF2-40B4-BE49-F238E27FC236}">
                <a16:creationId xmlns:a16="http://schemas.microsoft.com/office/drawing/2014/main" id="{5924E4E4-D91E-AE5D-69B7-6FF1790CDA6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378" y="5530685"/>
            <a:ext cx="628183" cy="628183"/>
          </a:xfrm>
          <a:prstGeom prst="rect">
            <a:avLst/>
          </a:prstGeom>
        </p:spPr>
      </p:pic>
      <p:sp>
        <p:nvSpPr>
          <p:cNvPr id="4" name="Pladsholder til indhold 3">
            <a:extLst>
              <a:ext uri="{FF2B5EF4-FFF2-40B4-BE49-F238E27FC236}">
                <a16:creationId xmlns:a16="http://schemas.microsoft.com/office/drawing/2014/main" id="{EFCF21A6-D7E0-AAB3-7AF9-4E356646E814}"/>
              </a:ext>
            </a:extLst>
          </p:cNvPr>
          <p:cNvSpPr>
            <a:spLocks noGrp="1"/>
          </p:cNvSpPr>
          <p:nvPr>
            <p:ph type="title" idx="4294967295"/>
          </p:nvPr>
        </p:nvSpPr>
        <p:spPr>
          <a:xfrm>
            <a:off x="436563" y="592138"/>
            <a:ext cx="7615237" cy="10207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panose="020B0503020202020204" pitchFamily="34" charset="0"/>
                <a:ea typeface="+mn-ea"/>
                <a:cs typeface="+mn-cs"/>
              </a:rPr>
              <a:t>Forudsætninger for brugen af AI</a:t>
            </a:r>
            <a:endParaRPr kumimoji="0" lang="da-DK" sz="2800" b="1" i="0" u="none" strike="noStrike" kern="1200" cap="none" spc="0" normalizeH="0" baseline="0" noProof="0">
              <a:ln>
                <a:noFill/>
              </a:ln>
              <a:solidFill>
                <a:srgbClr val="FF0000"/>
              </a:solidFill>
              <a:effectLst/>
              <a:uLnTx/>
              <a:uFillTx/>
              <a:latin typeface="Avenir Next" panose="020B0503020202020204" pitchFamily="34" charset="0"/>
              <a:ea typeface="+mn-ea"/>
              <a:cs typeface="+mn-cs"/>
            </a:endParaRPr>
          </a:p>
        </p:txBody>
      </p:sp>
      <p:sp>
        <p:nvSpPr>
          <p:cNvPr id="20" name="Rektangel 19">
            <a:extLst>
              <a:ext uri="{FF2B5EF4-FFF2-40B4-BE49-F238E27FC236}">
                <a16:creationId xmlns:a16="http://schemas.microsoft.com/office/drawing/2014/main" id="{D84323D3-F24F-928A-FFD0-D6F663C6D870}"/>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21" name="Rektangel 20">
            <a:extLst>
              <a:ext uri="{FF2B5EF4-FFF2-40B4-BE49-F238E27FC236}">
                <a16:creationId xmlns:a16="http://schemas.microsoft.com/office/drawing/2014/main" id="{CA11283B-EBDD-2763-1936-111ADDEE6421}"/>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22" name="Rektangel 21">
            <a:extLst>
              <a:ext uri="{FF2B5EF4-FFF2-40B4-BE49-F238E27FC236}">
                <a16:creationId xmlns:a16="http://schemas.microsoft.com/office/drawing/2014/main" id="{60114B56-CCA7-5773-3463-0713F549406B}"/>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24" name="Rektangel 23">
            <a:extLst>
              <a:ext uri="{FF2B5EF4-FFF2-40B4-BE49-F238E27FC236}">
                <a16:creationId xmlns:a16="http://schemas.microsoft.com/office/drawing/2014/main" id="{8A6AEEA1-A8B4-5436-48A0-BDC3A2EB99D9}"/>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2" name="Tekstfelt 1">
            <a:extLst>
              <a:ext uri="{FF2B5EF4-FFF2-40B4-BE49-F238E27FC236}">
                <a16:creationId xmlns:a16="http://schemas.microsoft.com/office/drawing/2014/main" id="{F6CEE3AB-BE57-E413-ED9C-79564C32347F}"/>
              </a:ext>
            </a:extLst>
          </p:cNvPr>
          <p:cNvSpPr txBox="1"/>
          <p:nvPr/>
        </p:nvSpPr>
        <p:spPr>
          <a:xfrm>
            <a:off x="436650" y="1528396"/>
            <a:ext cx="3464018"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DF7C85"/>
                </a:solidFill>
              </a:rPr>
              <a:t>Politik og strategi</a:t>
            </a:r>
          </a:p>
          <a:p>
            <a:endParaRPr lang="da-DK">
              <a:solidFill>
                <a:srgbClr val="000000"/>
              </a:solidFill>
            </a:endParaRPr>
          </a:p>
          <a:p>
            <a:pPr marL="285750" indent="-285750">
              <a:buFont typeface="Arial" panose="020B0604020202020204" pitchFamily="34" charset="0"/>
              <a:buChar char="•"/>
            </a:pPr>
            <a:r>
              <a:rPr lang="da-DK" sz="1400">
                <a:solidFill>
                  <a:srgbClr val="000000"/>
                </a:solidFill>
              </a:rPr>
              <a:t>Der er en stærk politisk forventning om at lette og effektivisere det administrative arbejde i kommunerne – herunder også via brug af AI.</a:t>
            </a:r>
          </a:p>
          <a:p>
            <a:pPr marL="285750" indent="-285750">
              <a:buFont typeface="Arial" panose="020B0604020202020204" pitchFamily="34" charset="0"/>
              <a:buChar char="•"/>
            </a:pPr>
            <a:endParaRPr lang="da-DK" sz="1400">
              <a:solidFill>
                <a:srgbClr val="000000"/>
              </a:solidFill>
            </a:endParaRPr>
          </a:p>
          <a:p>
            <a:pPr marL="285750" indent="-285750">
              <a:buFont typeface="Arial" panose="020B0604020202020204" pitchFamily="34" charset="0"/>
              <a:buChar char="•"/>
            </a:pPr>
            <a:r>
              <a:rPr lang="da-DK" sz="1400">
                <a:solidFill>
                  <a:srgbClr val="000000"/>
                </a:solidFill>
              </a:rPr>
              <a:t>Derudover kan der være kommunale politikker og strategier for digitalisering, administration og/eller for jeres fagområde. De kan alle påvirke jeres rammer for at bruge AI. </a:t>
            </a:r>
            <a:endParaRPr lang="da-DK" sz="1400">
              <a:solidFill>
                <a:srgbClr val="000000"/>
              </a:solidFill>
              <a:ea typeface="+mn-lt"/>
              <a:cs typeface="+mn-lt"/>
            </a:endParaRPr>
          </a:p>
        </p:txBody>
      </p:sp>
      <p:sp>
        <p:nvSpPr>
          <p:cNvPr id="30" name="Rektangel 29">
            <a:extLst>
              <a:ext uri="{FF2B5EF4-FFF2-40B4-BE49-F238E27FC236}">
                <a16:creationId xmlns:a16="http://schemas.microsoft.com/office/drawing/2014/main" id="{79816EB6-4C60-CB0B-4B9E-623AEB4C0544}"/>
              </a:ext>
            </a:extLst>
          </p:cNvPr>
          <p:cNvSpPr/>
          <p:nvPr/>
        </p:nvSpPr>
        <p:spPr>
          <a:xfrm>
            <a:off x="1049049" y="5443471"/>
            <a:ext cx="2631831"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rPr>
              <a:t>Hvilke politiske forventninger er der til vores brug af AI til administration? </a:t>
            </a:r>
          </a:p>
        </p:txBody>
      </p:sp>
      <p:sp>
        <p:nvSpPr>
          <p:cNvPr id="31" name="Pladsholder til indhold 2">
            <a:extLst>
              <a:ext uri="{FF2B5EF4-FFF2-40B4-BE49-F238E27FC236}">
                <a16:creationId xmlns:a16="http://schemas.microsoft.com/office/drawing/2014/main" id="{029F5EA5-B35A-8638-B5A2-7B9B1B53335E}"/>
              </a:ext>
            </a:extLst>
          </p:cNvPr>
          <p:cNvSpPr txBox="1">
            <a:spLocks/>
          </p:cNvSpPr>
          <p:nvPr/>
        </p:nvSpPr>
        <p:spPr>
          <a:xfrm>
            <a:off x="1077593" y="6219228"/>
            <a:ext cx="2574742" cy="914158"/>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a:hlinkClick r:id="rId5">
                  <a:extLst>
                    <a:ext uri="{A12FA001-AC4F-418D-AE19-62706E023703}">
                      <ahyp:hlinkClr xmlns:ahyp="http://schemas.microsoft.com/office/drawing/2018/hyperlinkcolor" val="tx"/>
                    </a:ext>
                  </a:extLst>
                </a:hlinkClick>
              </a:rPr>
              <a:t>Se Kommunernes Digitaliseringsstrategi 2026-2030</a:t>
            </a:r>
            <a:endParaRPr lang="da-DK" sz="1200"/>
          </a:p>
        </p:txBody>
      </p:sp>
      <p:sp>
        <p:nvSpPr>
          <p:cNvPr id="11" name="Tekstfelt 10">
            <a:extLst>
              <a:ext uri="{FF2B5EF4-FFF2-40B4-BE49-F238E27FC236}">
                <a16:creationId xmlns:a16="http://schemas.microsoft.com/office/drawing/2014/main" id="{5ABDD86C-845B-E5B9-026A-39BDA5FCADC9}"/>
              </a:ext>
            </a:extLst>
          </p:cNvPr>
          <p:cNvSpPr txBox="1"/>
          <p:nvPr/>
        </p:nvSpPr>
        <p:spPr>
          <a:xfrm>
            <a:off x="4207005" y="1528396"/>
            <a:ext cx="3637117"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DF7C85"/>
                </a:solidFill>
              </a:rPr>
              <a:t>Teknik</a:t>
            </a:r>
          </a:p>
          <a:p>
            <a:endParaRPr lang="da-DK" sz="1400">
              <a:solidFill>
                <a:srgbClr val="000000"/>
              </a:solidFill>
            </a:endParaRPr>
          </a:p>
          <a:p>
            <a:pPr marL="285750" indent="-285750">
              <a:buFont typeface="Arial" panose="020B0604020202020204" pitchFamily="34" charset="0"/>
              <a:buChar char="•"/>
            </a:pPr>
            <a:r>
              <a:rPr lang="da-DK" sz="1400"/>
              <a:t>Det administrative arbejde går på tværs af alle de kommunale fagområder. Det vil derfor være forskelligt, hvilke systemer der er til rådighed.</a:t>
            </a:r>
          </a:p>
          <a:p>
            <a:pPr marL="285750" indent="-285750">
              <a:buFont typeface="Arial" panose="020B0604020202020204" pitchFamily="34" charset="0"/>
              <a:buChar char="•"/>
            </a:pPr>
            <a:endParaRPr lang="da-DK" sz="1400"/>
          </a:p>
          <a:p>
            <a:pPr marL="285750" indent="-285750">
              <a:buFont typeface="Arial" panose="020B0604020202020204" pitchFamily="34" charset="0"/>
              <a:buChar char="•"/>
            </a:pPr>
            <a:r>
              <a:rPr lang="da-DK" sz="1400"/>
              <a:t>Det kan være vigtigt at afklare, i hvilken grad medarbejderne skal kunne bruge generelle </a:t>
            </a:r>
            <a:r>
              <a:rPr lang="da-DK" sz="1400" err="1"/>
              <a:t>chatbots</a:t>
            </a:r>
            <a:r>
              <a:rPr lang="da-DK" sz="1400"/>
              <a:t>, eller om der er adgang til specialiserede (og evt. lukkede) </a:t>
            </a:r>
            <a:r>
              <a:rPr lang="da-DK" sz="1400" err="1"/>
              <a:t>chatbots</a:t>
            </a:r>
            <a:r>
              <a:rPr lang="da-DK" sz="1400"/>
              <a:t>. </a:t>
            </a:r>
            <a:br>
              <a:rPr lang="da-DK" sz="1400"/>
            </a:br>
            <a:endParaRPr lang="da-DK" sz="1400"/>
          </a:p>
          <a:p>
            <a:pPr marL="285750" indent="-285750">
              <a:buFont typeface="Arial" panose="020B0604020202020204" pitchFamily="34" charset="0"/>
              <a:buChar char="•"/>
            </a:pPr>
            <a:r>
              <a:rPr lang="da-DK" sz="1400"/>
              <a:t>På nogle områder vil AI kunne integreres i administrative programmer eller fagsystemer.</a:t>
            </a:r>
            <a:br>
              <a:rPr lang="da-DK" sz="1400"/>
            </a:br>
            <a:endParaRPr lang="da-DK" sz="1400"/>
          </a:p>
        </p:txBody>
      </p:sp>
      <p:sp>
        <p:nvSpPr>
          <p:cNvPr id="28" name="Rektangel 27">
            <a:extLst>
              <a:ext uri="{FF2B5EF4-FFF2-40B4-BE49-F238E27FC236}">
                <a16:creationId xmlns:a16="http://schemas.microsoft.com/office/drawing/2014/main" id="{46CD4EDB-3A4B-C2FD-4E3A-B879B49D5161}"/>
              </a:ext>
            </a:extLst>
          </p:cNvPr>
          <p:cNvSpPr/>
          <p:nvPr/>
        </p:nvSpPr>
        <p:spPr>
          <a:xfrm>
            <a:off x="5064786" y="5443471"/>
            <a:ext cx="2631831"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rPr>
              <a:t>Hvilke AI-teknologier har vi adgang til at bruge?</a:t>
            </a:r>
          </a:p>
        </p:txBody>
      </p:sp>
      <p:sp>
        <p:nvSpPr>
          <p:cNvPr id="27" name="Tekstfelt 26">
            <a:extLst>
              <a:ext uri="{FF2B5EF4-FFF2-40B4-BE49-F238E27FC236}">
                <a16:creationId xmlns:a16="http://schemas.microsoft.com/office/drawing/2014/main" id="{CB31F5AB-1A4E-121D-F132-85A990C3B02B}"/>
              </a:ext>
            </a:extLst>
          </p:cNvPr>
          <p:cNvSpPr txBox="1"/>
          <p:nvPr/>
        </p:nvSpPr>
        <p:spPr>
          <a:xfrm>
            <a:off x="5064786" y="6073523"/>
            <a:ext cx="25228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000000"/>
                </a:solidFill>
                <a:hlinkClick r:id="rId6">
                  <a:extLst>
                    <a:ext uri="{A12FA001-AC4F-418D-AE19-62706E023703}">
                      <ahyp:hlinkClr xmlns:ahyp="http://schemas.microsoft.com/office/drawing/2018/hyperlinkcolor" val="tx"/>
                    </a:ext>
                  </a:extLst>
                </a:hlinkClick>
              </a:rPr>
              <a:t>Se modenheden af teknologier i Teknologiradar på administrationsområdet (KL)</a:t>
            </a:r>
            <a:endParaRPr lang="en-US" sz="1200">
              <a:solidFill>
                <a:srgbClr val="000000"/>
              </a:solidFill>
            </a:endParaRPr>
          </a:p>
        </p:txBody>
      </p:sp>
      <p:sp>
        <p:nvSpPr>
          <p:cNvPr id="12" name="Tekstfelt 11">
            <a:extLst>
              <a:ext uri="{FF2B5EF4-FFF2-40B4-BE49-F238E27FC236}">
                <a16:creationId xmlns:a16="http://schemas.microsoft.com/office/drawing/2014/main" id="{0F12788F-AFE5-24B1-44ED-264707E9C0BA}"/>
              </a:ext>
            </a:extLst>
          </p:cNvPr>
          <p:cNvSpPr txBox="1"/>
          <p:nvPr/>
        </p:nvSpPr>
        <p:spPr>
          <a:xfrm>
            <a:off x="8150460" y="1528396"/>
            <a:ext cx="3708697"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DF7C85"/>
                </a:solidFill>
              </a:rPr>
              <a:t>Lovgivning</a:t>
            </a:r>
          </a:p>
          <a:p>
            <a:endParaRPr lang="da-DK" sz="1600">
              <a:solidFill>
                <a:srgbClr val="000000"/>
              </a:solidFill>
            </a:endParaRPr>
          </a:p>
          <a:p>
            <a:pPr marL="285750" indent="-285750">
              <a:buFont typeface="Arial"/>
              <a:buChar char="•"/>
            </a:pPr>
            <a:r>
              <a:rPr lang="da-DK" sz="1400">
                <a:solidFill>
                  <a:srgbClr val="000000"/>
                </a:solidFill>
                <a:ea typeface="+mn-lt"/>
                <a:cs typeface="+mn-lt"/>
              </a:rPr>
              <a:t>Den nuværende lovgivning betyder, at AI-løsninger med persondata ikke kan tages i brug i driften (uden for isolerede pilotprojekter).</a:t>
            </a:r>
          </a:p>
          <a:p>
            <a:pPr marL="285750" indent="-285750">
              <a:buFont typeface="Arial"/>
              <a:buChar char="•"/>
            </a:pPr>
            <a:endParaRPr lang="da-DK" sz="1400">
              <a:solidFill>
                <a:srgbClr val="000000"/>
              </a:solidFill>
              <a:ea typeface="+mn-lt"/>
              <a:cs typeface="+mn-lt"/>
            </a:endParaRPr>
          </a:p>
          <a:p>
            <a:pPr marL="285750" indent="-285750">
              <a:buFont typeface="Arial"/>
              <a:buChar char="•"/>
            </a:pPr>
            <a:r>
              <a:rPr lang="da-DK" sz="1400">
                <a:solidFill>
                  <a:srgbClr val="000000"/>
                </a:solidFill>
                <a:ea typeface="+mn-lt"/>
                <a:cs typeface="+mn-lt"/>
              </a:rPr>
              <a:t>Det forventes, at der i kommende lovgivning åbnes op for yderligere anvendelse af AI, fx til at lytte med på borgersamtaler. </a:t>
            </a:r>
          </a:p>
          <a:p>
            <a:pPr marL="285750" indent="-285750">
              <a:buFont typeface="Arial"/>
              <a:buChar char="•"/>
            </a:pPr>
            <a:endParaRPr lang="da-DK" sz="1400">
              <a:solidFill>
                <a:srgbClr val="000000"/>
              </a:solidFill>
              <a:ea typeface="+mn-lt"/>
              <a:cs typeface="+mn-lt"/>
            </a:endParaRPr>
          </a:p>
          <a:p>
            <a:pPr marL="285750" indent="-285750">
              <a:buFont typeface="Arial"/>
              <a:buChar char="•"/>
            </a:pPr>
            <a:r>
              <a:rPr lang="da-DK" sz="1400">
                <a:solidFill>
                  <a:srgbClr val="000000"/>
                </a:solidFill>
                <a:ea typeface="+mn-lt"/>
                <a:cs typeface="+mn-lt"/>
              </a:rPr>
              <a:t>Vær opmærksom på, hvornår borgere skal give samtykke til brugen af AI-løsninger, og hvornår medarbejderne frit kan bruge det som et støtteværktøj. </a:t>
            </a:r>
          </a:p>
        </p:txBody>
      </p:sp>
      <p:sp>
        <p:nvSpPr>
          <p:cNvPr id="35" name="Rektangel 34">
            <a:extLst>
              <a:ext uri="{FF2B5EF4-FFF2-40B4-BE49-F238E27FC236}">
                <a16:creationId xmlns:a16="http://schemas.microsoft.com/office/drawing/2014/main" id="{A54E5105-D50E-735D-B9F4-D6CE8A7B6DD2}"/>
              </a:ext>
            </a:extLst>
          </p:cNvPr>
          <p:cNvSpPr/>
          <p:nvPr/>
        </p:nvSpPr>
        <p:spPr>
          <a:xfrm>
            <a:off x="8951802" y="5398998"/>
            <a:ext cx="2631831"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rPr>
              <a:t>Hvordan sikrer vi, at der er lovhjemmel til den måde, vi ønsker at bruge AI på? </a:t>
            </a:r>
          </a:p>
        </p:txBody>
      </p:sp>
      <p:sp>
        <p:nvSpPr>
          <p:cNvPr id="34" name="Tekstfelt 33">
            <a:extLst>
              <a:ext uri="{FF2B5EF4-FFF2-40B4-BE49-F238E27FC236}">
                <a16:creationId xmlns:a16="http://schemas.microsoft.com/office/drawing/2014/main" id="{0C771EEC-EF96-863E-D697-86709B063F99}"/>
              </a:ext>
            </a:extLst>
          </p:cNvPr>
          <p:cNvSpPr txBox="1"/>
          <p:nvPr/>
        </p:nvSpPr>
        <p:spPr>
          <a:xfrm>
            <a:off x="9016049" y="6289152"/>
            <a:ext cx="28115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200">
                <a:solidFill>
                  <a:srgbClr val="000000"/>
                </a:solidFill>
                <a:hlinkClick r:id="rId7">
                  <a:extLst>
                    <a:ext uri="{A12FA001-AC4F-418D-AE19-62706E023703}">
                      <ahyp:hlinkClr xmlns:ahyp="http://schemas.microsoft.com/office/drawing/2018/hyperlinkcolor" val="tx"/>
                    </a:ext>
                  </a:extLst>
                </a:hlinkClick>
              </a:rPr>
              <a:t>Se KL's juridiske AI-værktøjskasse</a:t>
            </a:r>
            <a:endParaRPr lang="en-US" sz="1200">
              <a:solidFill>
                <a:srgbClr val="000000"/>
              </a:solidFill>
            </a:endParaRPr>
          </a:p>
          <a:p>
            <a:endParaRPr lang="en-US" sz="1200"/>
          </a:p>
        </p:txBody>
      </p:sp>
      <p:pic>
        <p:nvPicPr>
          <p:cNvPr id="29" name="Grafik 28">
            <a:extLst>
              <a:ext uri="{FF2B5EF4-FFF2-40B4-BE49-F238E27FC236}">
                <a16:creationId xmlns:a16="http://schemas.microsoft.com/office/drawing/2014/main" id="{B5845DE0-FED8-5055-324E-9DC231963A2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4548650" y="6180405"/>
            <a:ext cx="431815" cy="468000"/>
          </a:xfrm>
          <a:prstGeom prst="rect">
            <a:avLst/>
          </a:prstGeom>
        </p:spPr>
      </p:pic>
      <p:pic>
        <p:nvPicPr>
          <p:cNvPr id="7" name="Grafik 6">
            <a:extLst>
              <a:ext uri="{FF2B5EF4-FFF2-40B4-BE49-F238E27FC236}">
                <a16:creationId xmlns:a16="http://schemas.microsoft.com/office/drawing/2014/main" id="{32AEB95C-A70B-301E-606B-8D3DC0DB6F7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0467" y="5552222"/>
            <a:ext cx="628183" cy="628183"/>
          </a:xfrm>
          <a:prstGeom prst="rect">
            <a:avLst/>
          </a:prstGeom>
        </p:spPr>
      </p:pic>
      <p:pic>
        <p:nvPicPr>
          <p:cNvPr id="8" name="Grafik 7">
            <a:extLst>
              <a:ext uri="{FF2B5EF4-FFF2-40B4-BE49-F238E27FC236}">
                <a16:creationId xmlns:a16="http://schemas.microsoft.com/office/drawing/2014/main" id="{DEEE08B4-4F45-8BEF-0D76-1456E8E9B38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9292" y="5526592"/>
            <a:ext cx="628183" cy="628183"/>
          </a:xfrm>
          <a:prstGeom prst="rect">
            <a:avLst/>
          </a:prstGeom>
        </p:spPr>
      </p:pic>
      <p:pic>
        <p:nvPicPr>
          <p:cNvPr id="32" name="Grafik 31">
            <a:extLst>
              <a:ext uri="{FF2B5EF4-FFF2-40B4-BE49-F238E27FC236}">
                <a16:creationId xmlns:a16="http://schemas.microsoft.com/office/drawing/2014/main" id="{254F7434-9836-1567-8B10-CF61051A6CF0}"/>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573772" y="6186534"/>
            <a:ext cx="431815" cy="468000"/>
          </a:xfrm>
          <a:prstGeom prst="rect">
            <a:avLst/>
          </a:prstGeom>
        </p:spPr>
      </p:pic>
      <p:pic>
        <p:nvPicPr>
          <p:cNvPr id="33" name="Grafik 32">
            <a:extLst>
              <a:ext uri="{FF2B5EF4-FFF2-40B4-BE49-F238E27FC236}">
                <a16:creationId xmlns:a16="http://schemas.microsoft.com/office/drawing/2014/main" id="{7C8F17E1-973B-79B0-91D6-D4D28C6D9B3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8407475" y="6180405"/>
            <a:ext cx="431815" cy="468000"/>
          </a:xfrm>
          <a:prstGeom prst="rect">
            <a:avLst/>
          </a:prstGeom>
        </p:spPr>
      </p:pic>
    </p:spTree>
    <p:extLst>
      <p:ext uri="{BB962C8B-B14F-4D97-AF65-F5344CB8AC3E}">
        <p14:creationId xmlns:p14="http://schemas.microsoft.com/office/powerpoint/2010/main" val="8431748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AE4E6"/>
        </a:solidFill>
        <a:effectLst/>
      </p:bgPr>
    </p:bg>
    <p:spTree>
      <p:nvGrpSpPr>
        <p:cNvPr id="1" name="">
          <a:extLst>
            <a:ext uri="{FF2B5EF4-FFF2-40B4-BE49-F238E27FC236}">
              <a16:creationId xmlns:a16="http://schemas.microsoft.com/office/drawing/2014/main" id="{4B678D1E-6768-65DB-10E7-15CE23F5E053}"/>
            </a:ext>
          </a:extLst>
        </p:cNvPr>
        <p:cNvGrpSpPr/>
        <p:nvPr/>
      </p:nvGrpSpPr>
      <p:grpSpPr>
        <a:xfrm>
          <a:off x="0" y="0"/>
          <a:ext cx="0" cy="0"/>
          <a:chOff x="0" y="0"/>
          <a:chExt cx="0" cy="0"/>
        </a:xfrm>
      </p:grpSpPr>
      <p:sp>
        <p:nvSpPr>
          <p:cNvPr id="13" name="Rektangel 1">
            <a:extLst>
              <a:ext uri="{FF2B5EF4-FFF2-40B4-BE49-F238E27FC236}">
                <a16:creationId xmlns:a16="http://schemas.microsoft.com/office/drawing/2014/main" id="{94E91AD8-6227-1E36-8AD4-1C21B21ACBF7}"/>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FFFFFF"/>
                </a:solidFill>
                <a:effectLst/>
                <a:uLnTx/>
                <a:uFillTx/>
                <a:latin typeface="Avenir Next"/>
                <a:ea typeface="+mn-ea"/>
                <a:cs typeface="+mn-cs"/>
              </a:rPr>
              <a:t>Fakta &amp; cases</a:t>
            </a:r>
          </a:p>
        </p:txBody>
      </p:sp>
      <p:sp>
        <p:nvSpPr>
          <p:cNvPr id="14" name="Rektangel 2">
            <a:extLst>
              <a:ext uri="{FF2B5EF4-FFF2-40B4-BE49-F238E27FC236}">
                <a16:creationId xmlns:a16="http://schemas.microsoft.com/office/drawing/2014/main" id="{49DE504F-30BA-2697-9F7D-2DDEF3F9F336}"/>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FFFFFF"/>
                </a:solidFill>
                <a:effectLst/>
                <a:uLnTx/>
                <a:uFillTx/>
                <a:latin typeface="Avenir Next"/>
                <a:ea typeface="+mn-ea"/>
                <a:cs typeface="+mn-cs"/>
              </a:rPr>
              <a:t>Potentialer</a:t>
            </a:r>
          </a:p>
        </p:txBody>
      </p:sp>
      <p:sp>
        <p:nvSpPr>
          <p:cNvPr id="15" name="Rektangel 10">
            <a:extLst>
              <a:ext uri="{FF2B5EF4-FFF2-40B4-BE49-F238E27FC236}">
                <a16:creationId xmlns:a16="http://schemas.microsoft.com/office/drawing/2014/main" id="{BCD84124-B9B2-322C-2FB2-70ED761E1C1C}"/>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FFFFFF"/>
                </a:solidFill>
                <a:effectLst/>
                <a:uLnTx/>
                <a:uFillTx/>
                <a:latin typeface="Avenir Next"/>
                <a:ea typeface="+mn-ea"/>
                <a:cs typeface="+mn-cs"/>
              </a:rPr>
              <a:t>Udfordringer</a:t>
            </a:r>
          </a:p>
        </p:txBody>
      </p:sp>
      <p:sp>
        <p:nvSpPr>
          <p:cNvPr id="16" name="Rektangel 12">
            <a:extLst>
              <a:ext uri="{FF2B5EF4-FFF2-40B4-BE49-F238E27FC236}">
                <a16:creationId xmlns:a16="http://schemas.microsoft.com/office/drawing/2014/main" id="{79AF6856-670E-F6BA-B2CB-DD7430992A35}"/>
              </a:ext>
              <a:ext uri="{C183D7F6-B498-43B3-948B-1728B52AA6E4}">
                <adec:decorative xmlns:adec="http://schemas.microsoft.com/office/drawing/2017/decorative" val="1"/>
              </a:ext>
            </a:extLst>
          </p:cNvPr>
          <p:cNvSpPr>
            <a:spLocks noGrp="1" noChangeAspect="1"/>
          </p:cNvSpPr>
          <p:nvPr>
            <p:ph type="title" idx="4294967295"/>
          </p:nvPr>
        </p:nvSpPr>
        <p:spPr>
          <a:xfrm>
            <a:off x="8468123" y="0"/>
            <a:ext cx="1872000" cy="462954"/>
          </a:xfrm>
          <a:prstGeom prst="rect">
            <a:avLst/>
          </a:prstGeom>
          <a:solidFill>
            <a:srgbClr val="DF7C85"/>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rgbClr val="FFFFFF"/>
                </a:solidFill>
                <a:effectLst/>
                <a:uLnTx/>
                <a:uFillTx/>
                <a:latin typeface="Avenir Next"/>
                <a:ea typeface="+mn-ea"/>
                <a:cs typeface="+mn-cs"/>
              </a:rPr>
              <a:t>Forudsætninger</a:t>
            </a:r>
          </a:p>
        </p:txBody>
      </p:sp>
      <p:sp>
        <p:nvSpPr>
          <p:cNvPr id="17" name="Rektangel 13">
            <a:extLst>
              <a:ext uri="{FF2B5EF4-FFF2-40B4-BE49-F238E27FC236}">
                <a16:creationId xmlns:a16="http://schemas.microsoft.com/office/drawing/2014/main" id="{980DB76B-5BE4-A77F-8372-6A562DE36F9C}"/>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FFFFFF"/>
                </a:solidFill>
                <a:effectLst/>
                <a:uLnTx/>
                <a:uFillTx/>
                <a:latin typeface="Avenir Next"/>
                <a:ea typeface="+mn-ea"/>
                <a:cs typeface="+mn-cs"/>
              </a:rPr>
              <a:t>Næste skridt</a:t>
            </a:r>
          </a:p>
        </p:txBody>
      </p:sp>
      <p:sp>
        <p:nvSpPr>
          <p:cNvPr id="18" name="Tekstfelt 17">
            <a:extLst>
              <a:ext uri="{FF2B5EF4-FFF2-40B4-BE49-F238E27FC236}">
                <a16:creationId xmlns:a16="http://schemas.microsoft.com/office/drawing/2014/main" id="{1170EECC-AB69-7CBB-14A4-C7CCD4F1E0DE}"/>
              </a:ext>
            </a:extLst>
          </p:cNvPr>
          <p:cNvSpPr txBox="1"/>
          <p:nvPr/>
        </p:nvSpPr>
        <p:spPr>
          <a:xfrm>
            <a:off x="605346" y="731405"/>
            <a:ext cx="4962377" cy="49808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DF7C85"/>
                </a:solidFill>
                <a:effectLst/>
                <a:uLnTx/>
                <a:uFillTx/>
                <a:latin typeface="Avenir Next"/>
                <a:ea typeface="+mn-ea"/>
                <a:cs typeface="+mn-cs"/>
              </a:rPr>
              <a:t>Kompetencer</a:t>
            </a:r>
            <a:endParaRPr kumimoji="0" lang="da-DK" sz="1800" b="0" i="0" u="none" strike="noStrike" kern="1200" cap="none" spc="0" normalizeH="0" baseline="0" noProof="0">
              <a:ln>
                <a:noFill/>
              </a:ln>
              <a:solidFill>
                <a:srgbClr val="DF7C85"/>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srgbClr val="000000"/>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srgbClr val="000000"/>
                </a:solidFill>
                <a:effectLst/>
                <a:uLnTx/>
                <a:uFillTx/>
                <a:latin typeface="Avenir Next"/>
                <a:ea typeface="+mn-lt"/>
                <a:cs typeface="+mn-lt"/>
              </a:rPr>
              <a:t>Både medarbejdere og ledere kan have behov for et kompetencemæssigt løft i brugen af AI.</a:t>
            </a:r>
            <a:endParaRPr kumimoji="0" lang="da-DK" sz="1400" b="0" i="0" u="none" strike="noStrike" kern="1200" cap="none" spc="0" normalizeH="0" baseline="0" noProof="0">
              <a:ln>
                <a:noFill/>
              </a:ln>
              <a:solidFill>
                <a:srgbClr val="000000"/>
              </a:solidFill>
              <a:effectLst/>
              <a:uLnTx/>
              <a:uFillTx/>
              <a:latin typeface="Avenir Next"/>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venir Next"/>
                <a:ea typeface="+mn-ea"/>
                <a:cs typeface="+mn-cs"/>
              </a:rPr>
              <a:t>Nye AI-kompetencer til administration kan fx være:</a:t>
            </a:r>
            <a:endParaRPr kumimoji="0" lang="en-US" sz="1400" b="1" i="0" u="none" strike="noStrike" kern="1200" cap="none" spc="0" normalizeH="0" baseline="0" noProof="0">
              <a:ln>
                <a:noFill/>
              </a:ln>
              <a:solidFill>
                <a:srgbClr val="000000"/>
              </a:solidFill>
              <a:effectLst/>
              <a:uLnTx/>
              <a:uFillTx/>
              <a:latin typeface="Avenir Next"/>
              <a:ea typeface="+mn-lt"/>
              <a:cs typeface="+mn-lt"/>
            </a:endParaRP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r>
              <a:rPr kumimoji="0" lang="da-DK" sz="1400" b="0" i="0" u="none" strike="noStrike" kern="1200" cap="none" spc="0" normalizeH="0" baseline="0" noProof="0">
                <a:ln>
                  <a:noFill/>
                </a:ln>
                <a:solidFill>
                  <a:srgbClr val="000000"/>
                </a:solidFill>
                <a:effectLst/>
                <a:uLnTx/>
                <a:uFillTx/>
                <a:latin typeface="Avenir Next"/>
                <a:ea typeface="+mn-lt"/>
                <a:cs typeface="+mn-lt"/>
              </a:rPr>
              <a:t>Generel indsigt i muligheder og begrænsninger med AI.</a:t>
            </a:r>
            <a:endParaRPr kumimoji="0" lang="en-US" sz="1800" b="0" i="0" u="none" strike="noStrike" kern="1200" cap="none" spc="0" normalizeH="0" baseline="0" noProof="0">
              <a:ln>
                <a:noFill/>
              </a:ln>
              <a:solidFill>
                <a:srgbClr val="000000"/>
              </a:solidFill>
              <a:effectLst/>
              <a:uLnTx/>
              <a:uFillTx/>
              <a:latin typeface="Avenir Next"/>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Sans-Serif"/>
              <a:buChar char="•"/>
              <a:tabLst/>
              <a:defRPr/>
            </a:pPr>
            <a:r>
              <a:rPr kumimoji="0" lang="da-DK" sz="1400" b="0" i="0" u="none" strike="noStrike" kern="1200" cap="none" spc="0" normalizeH="0" baseline="0" noProof="0">
                <a:ln>
                  <a:noFill/>
                </a:ln>
                <a:solidFill>
                  <a:srgbClr val="000000"/>
                </a:solidFill>
                <a:effectLst/>
                <a:uLnTx/>
                <a:uFillTx/>
                <a:latin typeface="Avenir Next"/>
                <a:ea typeface="+mn-lt"/>
                <a:cs typeface="+mn-lt"/>
              </a:rPr>
              <a:t>Færdigheder i at anvende generelle og specifikke administrative AI-løsninger, herunder kompetencer til at prompte.</a:t>
            </a:r>
          </a:p>
          <a:p>
            <a:pPr marL="285750" marR="0" lvl="0" indent="-285750" algn="l" defTabSz="914400" rtl="0" eaLnBrk="1" fontAlgn="auto" latinLnBrk="0" hangingPunct="1">
              <a:lnSpc>
                <a:spcPct val="90000"/>
              </a:lnSpc>
              <a:spcBef>
                <a:spcPts val="1000"/>
              </a:spcBef>
              <a:spcAft>
                <a:spcPts val="0"/>
              </a:spcAft>
              <a:buClrTx/>
              <a:buSzTx/>
              <a:buFont typeface="Arial,Sans-Serif"/>
              <a:buChar char="•"/>
              <a:tabLst/>
              <a:defRPr/>
            </a:pPr>
            <a:r>
              <a:rPr kumimoji="0" lang="da-DK" sz="1400" b="0" i="0" u="none" strike="noStrike" kern="1200" cap="none" spc="0" normalizeH="0" baseline="0" noProof="0">
                <a:ln>
                  <a:noFill/>
                </a:ln>
                <a:solidFill>
                  <a:srgbClr val="000000"/>
                </a:solidFill>
                <a:effectLst/>
                <a:uLnTx/>
                <a:uFillTx/>
                <a:latin typeface="Avenir Next"/>
                <a:ea typeface="+mn-lt"/>
                <a:cs typeface="+mn-lt"/>
              </a:rPr>
              <a:t>Træning i kritisk stillingtagen til AI-løsningers output.</a:t>
            </a:r>
            <a:br>
              <a:rPr kumimoji="0" lang="da-DK" sz="1400" b="0" i="0" u="none" strike="noStrike" kern="1200" cap="none" spc="0" normalizeH="0" baseline="0" noProof="0">
                <a:ln>
                  <a:noFill/>
                </a:ln>
                <a:solidFill>
                  <a:srgbClr val="000000"/>
                </a:solidFill>
                <a:effectLst/>
                <a:uLnTx/>
                <a:uFillTx/>
                <a:latin typeface="Avenir Next"/>
                <a:ea typeface="+mn-lt"/>
                <a:cs typeface="+mn-lt"/>
              </a:rPr>
            </a:br>
            <a:endParaRPr kumimoji="0" lang="en-US" sz="1400" b="0" i="0" u="none" strike="noStrike" kern="1200" cap="none" spc="0" normalizeH="0" baseline="0" noProof="0">
              <a:ln>
                <a:noFill/>
              </a:ln>
              <a:solidFill>
                <a:srgbClr val="000000"/>
              </a:solidFill>
              <a:effectLst/>
              <a:uLnTx/>
              <a:uFillTx/>
              <a:latin typeface="Avenir Next"/>
              <a:ea typeface="+mn-lt"/>
              <a:cs typeface="+mn-lt"/>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da-DK" sz="1400" b="1" i="0" u="none" strike="noStrike" kern="1200" cap="none" spc="0" normalizeH="0" baseline="0" noProof="0">
                <a:ln>
                  <a:noFill/>
                </a:ln>
                <a:solidFill>
                  <a:srgbClr val="000000"/>
                </a:solidFill>
                <a:effectLst/>
                <a:uLnTx/>
                <a:uFillTx/>
                <a:latin typeface="Avenir Next"/>
                <a:ea typeface="+mn-ea"/>
                <a:cs typeface="+mn-cs"/>
              </a:rPr>
              <a:t>Mulige tilgange til kompetenceudvikling:</a:t>
            </a: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r>
              <a:rPr kumimoji="0" lang="da-DK" sz="1400" b="0" i="0" u="none" strike="noStrike" kern="1200" cap="none" spc="0" normalizeH="0" baseline="0" noProof="0">
                <a:ln>
                  <a:noFill/>
                </a:ln>
                <a:solidFill>
                  <a:srgbClr val="000000"/>
                </a:solidFill>
                <a:effectLst/>
                <a:uLnTx/>
                <a:uFillTx/>
                <a:latin typeface="Avenir Next"/>
                <a:ea typeface="+mn-ea"/>
                <a:cs typeface="+mn-cs"/>
              </a:rPr>
              <a:t>Åbne kurser med generel introduktion til teknologiens muligheder og begrænsninger.</a:t>
            </a: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r>
              <a:rPr kumimoji="0" lang="da-DK" sz="1400" b="0" i="0" u="none" strike="noStrike" kern="1200" cap="none" spc="0" normalizeH="0" baseline="0" noProof="0">
                <a:ln>
                  <a:noFill/>
                </a:ln>
                <a:solidFill>
                  <a:srgbClr val="000000"/>
                </a:solidFill>
                <a:effectLst/>
                <a:uLnTx/>
                <a:uFillTx/>
                <a:latin typeface="Avenir Next"/>
                <a:ea typeface="+mn-ea"/>
                <a:cs typeface="+mn-cs"/>
              </a:rPr>
              <a:t>Workshops om brugen af AI til konkrete administrative opgaver.</a:t>
            </a:r>
            <a:endParaRPr kumimoji="0" lang="da-DK" sz="1800" b="0" i="0" u="none" strike="noStrike" kern="1200" cap="none" spc="0" normalizeH="0" baseline="0" noProof="0">
              <a:ln>
                <a:noFill/>
              </a:ln>
              <a:solidFill>
                <a:srgbClr val="000000"/>
              </a:solidFill>
              <a:effectLst/>
              <a:uLnTx/>
              <a:uFillTx/>
              <a:latin typeface="Avenir Next"/>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r>
              <a:rPr kumimoji="0" lang="da-DK" sz="1400" b="0" i="0" u="none" strike="noStrike" kern="1200" cap="none" spc="0" normalizeH="0" baseline="0" noProof="0">
                <a:ln>
                  <a:noFill/>
                </a:ln>
                <a:solidFill>
                  <a:srgbClr val="000000"/>
                </a:solidFill>
                <a:effectLst/>
                <a:uLnTx/>
                <a:uFillTx/>
                <a:latin typeface="Avenir Next"/>
                <a:ea typeface="+mn-ea"/>
                <a:cs typeface="+mn-cs"/>
              </a:rPr>
              <a:t>Forløb, hvor I sammen afprøver AI-værktøjer til at understøtte udvalgte arbejdsgange.</a:t>
            </a:r>
          </a:p>
        </p:txBody>
      </p:sp>
      <p:sp>
        <p:nvSpPr>
          <p:cNvPr id="22" name="Rektangel 21">
            <a:extLst>
              <a:ext uri="{FF2B5EF4-FFF2-40B4-BE49-F238E27FC236}">
                <a16:creationId xmlns:a16="http://schemas.microsoft.com/office/drawing/2014/main" id="{CFBD59E7-95B0-B8E3-052D-A9B348451AC6}"/>
              </a:ext>
            </a:extLst>
          </p:cNvPr>
          <p:cNvSpPr/>
          <p:nvPr/>
        </p:nvSpPr>
        <p:spPr>
          <a:xfrm>
            <a:off x="1024078" y="5917575"/>
            <a:ext cx="2296189" cy="8629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rgbClr val="000000"/>
                </a:solidFill>
                <a:effectLst/>
                <a:uLnTx/>
                <a:uFillTx/>
                <a:latin typeface="Avenir Next"/>
                <a:ea typeface="+mn-lt"/>
                <a:cs typeface="+mn-lt"/>
              </a:rPr>
              <a:t>Hvilke nye kompetencer har vi særligt behov for? </a:t>
            </a:r>
            <a:endParaRPr kumimoji="0" lang="da-DK" sz="1200" b="1" i="0" u="none" strike="noStrike" kern="1200" cap="none" spc="0" normalizeH="0" baseline="0" noProof="0">
              <a:ln>
                <a:noFill/>
              </a:ln>
              <a:solidFill>
                <a:srgbClr val="000000"/>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venir Next"/>
              <a:ea typeface="+mn-ea"/>
              <a:cs typeface="+mn-cs"/>
            </a:endParaRPr>
          </a:p>
        </p:txBody>
      </p:sp>
      <p:sp>
        <p:nvSpPr>
          <p:cNvPr id="20" name="Tekstfelt 19">
            <a:extLst>
              <a:ext uri="{FF2B5EF4-FFF2-40B4-BE49-F238E27FC236}">
                <a16:creationId xmlns:a16="http://schemas.microsoft.com/office/drawing/2014/main" id="{15F4EF9C-9298-71ED-F6C7-9CF0958A402C}"/>
              </a:ext>
            </a:extLst>
          </p:cNvPr>
          <p:cNvSpPr txBox="1"/>
          <p:nvPr/>
        </p:nvSpPr>
        <p:spPr>
          <a:xfrm>
            <a:off x="6606301" y="806054"/>
            <a:ext cx="5103123" cy="53881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DF7C85"/>
                </a:solidFill>
                <a:effectLst/>
                <a:uLnTx/>
                <a:uFillTx/>
                <a:latin typeface="Avenir Next"/>
                <a:ea typeface="+mn-ea"/>
                <a:cs typeface="+mn-cs"/>
              </a:rPr>
              <a:t>Ledelse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1" i="0" u="none" strike="noStrike" kern="1200" cap="none" spc="0" normalizeH="0" baseline="0" noProof="0">
              <a:ln>
                <a:noFill/>
              </a:ln>
              <a:solidFill>
                <a:srgbClr val="000000"/>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srgbClr val="000000"/>
                </a:solidFill>
                <a:effectLst/>
                <a:uLnTx/>
                <a:uFillTx/>
                <a:latin typeface="Avenir Next"/>
                <a:ea typeface="+mn-lt"/>
                <a:cs typeface="+mn-lt"/>
              </a:rPr>
              <a:t>Som administrativ leder eller teamleder </a:t>
            </a:r>
            <a:r>
              <a:rPr lang="da-DK" sz="1400">
                <a:solidFill>
                  <a:srgbClr val="000000"/>
                </a:solidFill>
                <a:latin typeface="Avenir Next"/>
                <a:ea typeface="+mn-lt"/>
                <a:cs typeface="+mn-lt"/>
              </a:rPr>
              <a:t>er det en fordel </a:t>
            </a:r>
            <a:r>
              <a:rPr kumimoji="0" lang="da-DK" sz="1400" b="0" i="0" u="none" strike="noStrike" kern="1200" cap="none" spc="0" normalizeH="0" baseline="0" noProof="0">
                <a:ln>
                  <a:noFill/>
                </a:ln>
                <a:solidFill>
                  <a:srgbClr val="000000"/>
                </a:solidFill>
                <a:effectLst/>
                <a:uLnTx/>
                <a:uFillTx/>
                <a:latin typeface="Avenir Next"/>
                <a:ea typeface="+mn-lt"/>
                <a:cs typeface="+mn-lt"/>
              </a:rPr>
              <a:t>:</a:t>
            </a:r>
            <a:br>
              <a:rPr kumimoji="0" lang="da-DK" sz="1400" b="0" i="0" u="none" strike="noStrike" kern="1200" cap="none" spc="0" normalizeH="0" baseline="0" noProof="0">
                <a:ln>
                  <a:noFill/>
                </a:ln>
                <a:solidFill>
                  <a:srgbClr val="000000"/>
                </a:solidFill>
                <a:effectLst/>
                <a:uLnTx/>
                <a:uFillTx/>
                <a:latin typeface="Avenir Next"/>
                <a:ea typeface="+mn-lt"/>
                <a:cs typeface="+mn-lt"/>
              </a:rPr>
            </a:br>
            <a:endParaRPr kumimoji="0" lang="da-DK" sz="1400" b="0" i="0" u="none" strike="noStrike" kern="1200" cap="none" spc="0" normalizeH="0" baseline="0" noProof="0">
              <a:ln>
                <a:noFill/>
              </a:ln>
              <a:solidFill>
                <a:srgbClr val="000000"/>
              </a:solidFill>
              <a:effectLst/>
              <a:uLnTx/>
              <a:uFillTx/>
              <a:latin typeface="Avenir Next"/>
              <a:ea typeface="+mn-lt"/>
              <a:cs typeface="+mn-lt"/>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da-DK" sz="1400" b="0" i="0" u="none" strike="noStrike" kern="1200" cap="none" spc="0" normalizeH="0" baseline="0" noProof="0">
                <a:ln>
                  <a:noFill/>
                </a:ln>
                <a:solidFill>
                  <a:srgbClr val="000000"/>
                </a:solidFill>
                <a:effectLst/>
                <a:uLnTx/>
                <a:uFillTx/>
                <a:latin typeface="Avenir Next"/>
                <a:ea typeface="+mn-ea"/>
                <a:cs typeface="+mn-cs"/>
              </a:rPr>
              <a:t>At gøre rammerne for at bruge AI tydelige. </a:t>
            </a:r>
            <a:br>
              <a:rPr kumimoji="0" lang="da-DK" sz="1400" b="0" i="0" u="none" strike="noStrike" kern="1200" cap="none" spc="0" normalizeH="0" baseline="0" noProof="0">
                <a:ln>
                  <a:noFill/>
                </a:ln>
                <a:solidFill>
                  <a:srgbClr val="000000"/>
                </a:solidFill>
                <a:effectLst/>
                <a:uLnTx/>
                <a:uFillTx/>
                <a:latin typeface="Avenir Next"/>
                <a:ea typeface="+mn-ea"/>
                <a:cs typeface="+mn-cs"/>
              </a:rPr>
            </a:br>
            <a:endParaRPr kumimoji="0" lang="en-US" sz="1400" b="0" i="0" u="none" strike="noStrike" kern="1200" cap="none" spc="0" normalizeH="0" baseline="0" noProof="0">
              <a:ln>
                <a:noFill/>
              </a:ln>
              <a:solidFill>
                <a:srgbClr val="000000"/>
              </a:solidFill>
              <a:effectLst/>
              <a:uLnTx/>
              <a:uFillTx/>
              <a:latin typeface="Avenir Next"/>
              <a:ea typeface="+mn-lt"/>
              <a:cs typeface="+mn-lt"/>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da-DK" sz="1400" b="0" i="0" u="none" strike="noStrike" kern="1200" cap="none" spc="0" normalizeH="0" baseline="0" noProof="0">
                <a:ln>
                  <a:noFill/>
                </a:ln>
                <a:solidFill>
                  <a:srgbClr val="000000"/>
                </a:solidFill>
                <a:effectLst/>
                <a:uLnTx/>
                <a:uFillTx/>
                <a:latin typeface="Avenir Next"/>
                <a:ea typeface="+mn-lt"/>
                <a:cs typeface="+mn-lt"/>
              </a:rPr>
              <a:t>At facilitere dialogen med medarbejderne om, hvordan AI kan understøtte kerneopgaven.</a:t>
            </a:r>
            <a:endParaRPr kumimoji="0" lang="en-US" sz="1400" b="0" i="0" u="none" strike="noStrike" kern="1200" cap="none" spc="0" normalizeH="0" baseline="0" noProof="0">
              <a:ln>
                <a:noFill/>
              </a:ln>
              <a:solidFill>
                <a:srgbClr val="000000"/>
              </a:solidFill>
              <a:effectLst/>
              <a:uLnTx/>
              <a:uFillTx/>
              <a:latin typeface="Avenir Next"/>
              <a:ea typeface="+mn-lt"/>
              <a:cs typeface="+mn-lt"/>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da-DK" sz="1400" b="0" i="0" u="none" strike="noStrike" kern="1200" cap="none" spc="0" normalizeH="0" baseline="0" noProof="0">
              <a:ln>
                <a:noFill/>
              </a:ln>
              <a:solidFill>
                <a:srgbClr val="000000"/>
              </a:solidFill>
              <a:effectLst/>
              <a:uLnTx/>
              <a:uFillTx/>
              <a:latin typeface="Avenir Next"/>
              <a:ea typeface="+mn-lt"/>
              <a:cs typeface="+mn-lt"/>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da-DK" sz="1400" b="0" i="0" u="none" strike="noStrike" kern="1200" cap="none" spc="0" normalizeH="0" baseline="0" noProof="0">
                <a:ln>
                  <a:noFill/>
                </a:ln>
                <a:solidFill>
                  <a:srgbClr val="000000"/>
                </a:solidFill>
                <a:effectLst/>
                <a:uLnTx/>
                <a:uFillTx/>
                <a:latin typeface="Avenir Next"/>
                <a:ea typeface="+mn-lt"/>
                <a:cs typeface="+mn-lt"/>
              </a:rPr>
              <a:t>At understrege betydningen af, at der altid skal være et menneske, der kvalitetssikrer output fra AI-løsninger.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da-DK" sz="1400" b="0" i="0" u="none" strike="noStrike" kern="1200" cap="none" spc="0" normalizeH="0" baseline="0" noProof="0">
              <a:ln>
                <a:noFill/>
              </a:ln>
              <a:solidFill>
                <a:srgbClr val="000000"/>
              </a:solidFill>
              <a:effectLst/>
              <a:uLnTx/>
              <a:uFillTx/>
              <a:latin typeface="Avenir Next"/>
              <a:ea typeface="+mn-lt"/>
              <a:cs typeface="+mn-lt"/>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da-DK" sz="1400" b="0" i="0" u="none" strike="noStrike" kern="1200" cap="none" spc="0" normalizeH="0" baseline="0" noProof="0">
                <a:ln>
                  <a:noFill/>
                </a:ln>
                <a:solidFill>
                  <a:srgbClr val="000000"/>
                </a:solidFill>
                <a:effectLst/>
                <a:uLnTx/>
                <a:uFillTx/>
                <a:latin typeface="Avenir Next"/>
                <a:ea typeface="+mn-lt"/>
                <a:cs typeface="+mn-lt"/>
              </a:rPr>
              <a:t>At tydeliggøre</a:t>
            </a:r>
            <a:r>
              <a:rPr lang="da-DK" sz="1400">
                <a:solidFill>
                  <a:srgbClr val="000000"/>
                </a:solidFill>
                <a:latin typeface="Avenir Next"/>
                <a:ea typeface="+mn-lt"/>
                <a:cs typeface="+mn-lt"/>
              </a:rPr>
              <a:t> om mulige </a:t>
            </a:r>
            <a:r>
              <a:rPr kumimoji="0" lang="da-DK" sz="1400" b="0" i="0" u="none" strike="noStrike" kern="1200" cap="none" spc="0" normalizeH="0" baseline="0" noProof="0">
                <a:ln>
                  <a:noFill/>
                </a:ln>
                <a:solidFill>
                  <a:srgbClr val="000000"/>
                </a:solidFill>
                <a:effectLst/>
                <a:uLnTx/>
                <a:uFillTx/>
                <a:latin typeface="Avenir Next"/>
                <a:ea typeface="+mn-lt"/>
                <a:cs typeface="+mn-lt"/>
              </a:rPr>
              <a:t>effektiviseringsgevinster </a:t>
            </a:r>
            <a:r>
              <a:rPr lang="da-DK" sz="1400">
                <a:solidFill>
                  <a:srgbClr val="000000"/>
                </a:solidFill>
                <a:latin typeface="Avenir Next"/>
                <a:ea typeface="+mn-lt"/>
                <a:cs typeface="+mn-lt"/>
              </a:rPr>
              <a:t>og berolige om de personalemæssige konsekvenser</a:t>
            </a:r>
            <a:r>
              <a:rPr kumimoji="0" lang="da-DK" sz="1400" b="0" i="0" u="none" strike="noStrike" kern="1200" cap="none" spc="0" normalizeH="0" baseline="0" noProof="0">
                <a:ln>
                  <a:noFill/>
                </a:ln>
                <a:solidFill>
                  <a:srgbClr val="000000"/>
                </a:solidFill>
                <a:effectLst/>
                <a:uLnTx/>
                <a:uFillTx/>
                <a:latin typeface="Avenir Next"/>
                <a:ea typeface="+mn-lt"/>
                <a:cs typeface="+mn-lt"/>
              </a:rPr>
              <a:t>.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da-DK" sz="1400" b="0" i="0" u="none" strike="noStrike" kern="1200" cap="none" spc="0" normalizeH="0" baseline="0" noProof="0">
              <a:ln>
                <a:noFill/>
              </a:ln>
              <a:solidFill>
                <a:srgbClr val="000000"/>
              </a:solidFill>
              <a:effectLst/>
              <a:uLnTx/>
              <a:uFillTx/>
              <a:latin typeface="Avenir Next"/>
              <a:ea typeface="+mn-lt"/>
              <a:cs typeface="+mn-lt"/>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da-DK" sz="1400" b="0" i="0" u="none" strike="noStrike" kern="1200" cap="none" spc="0" normalizeH="0" baseline="0" noProof="0">
                <a:ln>
                  <a:noFill/>
                </a:ln>
                <a:solidFill>
                  <a:srgbClr val="000000"/>
                </a:solidFill>
                <a:effectLst/>
                <a:uLnTx/>
                <a:uFillTx/>
                <a:latin typeface="Avenir Next"/>
                <a:ea typeface="+mn-lt"/>
                <a:cs typeface="+mn-lt"/>
              </a:rPr>
              <a:t>At fremme en kultur, hvor man høster og deler erfaringer med at bruge AI – også på nye innovative måder. </a:t>
            </a:r>
            <a:endParaRPr kumimoji="0" lang="da-DK" sz="1400" b="0" i="0" u="none" strike="noStrike" kern="1200" cap="none" spc="0" normalizeH="0" baseline="0" noProof="0">
              <a:ln>
                <a:noFill/>
              </a:ln>
              <a:solidFill>
                <a:srgbClr val="000000"/>
              </a:solidFill>
              <a:effectLst/>
              <a:uLnTx/>
              <a:uFillTx/>
              <a:latin typeface="Avenir Next"/>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Sans-Serif"/>
              <a:buChar char="•"/>
              <a:tabLst/>
              <a:defRPr/>
            </a:pPr>
            <a:r>
              <a:rPr kumimoji="0" lang="da-DK" sz="1400" b="0" i="0" u="none" strike="noStrike" kern="1200" cap="none" spc="0" normalizeH="0" baseline="0" noProof="0">
                <a:ln>
                  <a:noFill/>
                </a:ln>
                <a:solidFill>
                  <a:srgbClr val="000000"/>
                </a:solidFill>
                <a:effectLst/>
                <a:uLnTx/>
                <a:uFillTx/>
                <a:latin typeface="Avenir Next"/>
                <a:ea typeface="+mn-lt"/>
                <a:cs typeface="+mn-lt"/>
              </a:rPr>
              <a:t>At klæde personalet på med de nødvendige kompetencer til at forstå og håndtere teknologien.</a:t>
            </a:r>
            <a:br>
              <a:rPr kumimoji="0" lang="da-DK" sz="1400" b="0" i="0" u="none" strike="noStrike" kern="1200" cap="none" spc="0" normalizeH="0" baseline="0" noProof="0">
                <a:ln>
                  <a:noFill/>
                </a:ln>
                <a:solidFill>
                  <a:srgbClr val="000000"/>
                </a:solidFill>
                <a:effectLst/>
                <a:uLnTx/>
                <a:uFillTx/>
                <a:latin typeface="Avenir Next"/>
                <a:ea typeface="+mn-lt"/>
                <a:cs typeface="+mn-lt"/>
              </a:rPr>
            </a:br>
            <a:endParaRPr kumimoji="0" lang="da-DK" sz="1400" b="0" i="0" u="none" strike="noStrike" kern="1200" cap="none" spc="0" normalizeH="0" baseline="0" noProof="0">
              <a:ln>
                <a:noFill/>
              </a:ln>
              <a:solidFill>
                <a:srgbClr val="000000"/>
              </a:solidFill>
              <a:effectLst/>
              <a:uLnTx/>
              <a:uFillTx/>
              <a:latin typeface="Avenir Next"/>
              <a:ea typeface="+mn-lt"/>
              <a:cs typeface="+mn-lt"/>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da-DK" sz="1400" b="0" i="0" u="none" strike="noStrike" kern="1200" cap="none" spc="0" normalizeH="0" baseline="0" noProof="0">
                <a:ln>
                  <a:noFill/>
                </a:ln>
                <a:solidFill>
                  <a:srgbClr val="000000"/>
                </a:solidFill>
                <a:effectLst/>
                <a:uLnTx/>
                <a:uFillTx/>
                <a:latin typeface="Avenir Next"/>
                <a:ea typeface="+mn-lt"/>
                <a:cs typeface="+mn-lt"/>
              </a:rPr>
              <a:t>At afprøve de nye AI-muligheder selv. Det er nemmere at lede noget, man selv har erfaring med.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venir Next"/>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venir Next"/>
              <a:ea typeface="+mn-lt"/>
              <a:cs typeface="+mn-lt"/>
            </a:endParaRPr>
          </a:p>
        </p:txBody>
      </p:sp>
      <p:sp>
        <p:nvSpPr>
          <p:cNvPr id="26" name="Rektangel 25">
            <a:extLst>
              <a:ext uri="{FF2B5EF4-FFF2-40B4-BE49-F238E27FC236}">
                <a16:creationId xmlns:a16="http://schemas.microsoft.com/office/drawing/2014/main" id="{4D628810-1888-62BF-29D8-659D9F8711F3}"/>
              </a:ext>
            </a:extLst>
          </p:cNvPr>
          <p:cNvSpPr/>
          <p:nvPr/>
        </p:nvSpPr>
        <p:spPr>
          <a:xfrm>
            <a:off x="7845978" y="5910965"/>
            <a:ext cx="3321944"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rgbClr val="000000"/>
                </a:solidFill>
                <a:effectLst/>
                <a:uLnTx/>
                <a:uFillTx/>
                <a:latin typeface="Avenir Next"/>
                <a:ea typeface="+mn-ea"/>
                <a:cs typeface="+mn-cs"/>
              </a:rPr>
              <a:t>Hvilke forventninger har vi til ledelsens rolle i vores arbejde med AI? </a:t>
            </a:r>
          </a:p>
        </p:txBody>
      </p:sp>
      <p:pic>
        <p:nvPicPr>
          <p:cNvPr id="28" name="Grafik 27">
            <a:extLst>
              <a:ext uri="{FF2B5EF4-FFF2-40B4-BE49-F238E27FC236}">
                <a16:creationId xmlns:a16="http://schemas.microsoft.com/office/drawing/2014/main" id="{E56EC99A-3F8A-A335-DE22-870C1AC1EFA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01749" y="5917575"/>
            <a:ext cx="628183" cy="628183"/>
          </a:xfrm>
          <a:prstGeom prst="rect">
            <a:avLst/>
          </a:prstGeom>
        </p:spPr>
      </p:pic>
      <p:pic>
        <p:nvPicPr>
          <p:cNvPr id="24" name="Grafik 23">
            <a:extLst>
              <a:ext uri="{FF2B5EF4-FFF2-40B4-BE49-F238E27FC236}">
                <a16:creationId xmlns:a16="http://schemas.microsoft.com/office/drawing/2014/main" id="{CFAF4FC5-6E8D-2FE5-38A4-69D90457981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576" y="5917575"/>
            <a:ext cx="628183" cy="628183"/>
          </a:xfrm>
          <a:prstGeom prst="rect">
            <a:avLst/>
          </a:prstGeom>
        </p:spPr>
      </p:pic>
      <p:sp>
        <p:nvSpPr>
          <p:cNvPr id="3" name="Rektangel 2">
            <a:extLst>
              <a:ext uri="{FF2B5EF4-FFF2-40B4-BE49-F238E27FC236}">
                <a16:creationId xmlns:a16="http://schemas.microsoft.com/office/drawing/2014/main" id="{B3E68AA3-31E8-4528-2E43-1ED7C1F088F3}"/>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rgbClr val="DF7C85"/>
                </a:solidFill>
                <a:effectLst/>
                <a:uLnTx/>
                <a:uFillTx/>
                <a:latin typeface="Avenir Next"/>
                <a:ea typeface="+mn-lt"/>
                <a:cs typeface="+mn-lt"/>
              </a:rPr>
              <a:t>Administration</a:t>
            </a:r>
            <a:endParaRPr kumimoji="0" lang="da-DK" sz="1800" b="1" i="0" u="none" strike="noStrike" kern="1200" cap="none" spc="0" normalizeH="0" baseline="0" noProof="0">
              <a:ln>
                <a:noFill/>
              </a:ln>
              <a:solidFill>
                <a:srgbClr val="DF7C85"/>
              </a:solidFill>
              <a:effectLst/>
              <a:uLnTx/>
              <a:uFillTx/>
              <a:latin typeface="Avenir Next"/>
              <a:ea typeface="+mn-ea"/>
              <a:cs typeface="+mn-cs"/>
            </a:endParaRPr>
          </a:p>
        </p:txBody>
      </p:sp>
    </p:spTree>
    <p:extLst>
      <p:ext uri="{BB962C8B-B14F-4D97-AF65-F5344CB8AC3E}">
        <p14:creationId xmlns:p14="http://schemas.microsoft.com/office/powerpoint/2010/main" val="30174534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AE4E6"/>
        </a:solidFill>
        <a:effectLst/>
      </p:bgPr>
    </p:bg>
    <p:spTree>
      <p:nvGrpSpPr>
        <p:cNvPr id="1" name="">
          <a:extLst>
            <a:ext uri="{FF2B5EF4-FFF2-40B4-BE49-F238E27FC236}">
              <a16:creationId xmlns:a16="http://schemas.microsoft.com/office/drawing/2014/main" id="{547CD355-3CFA-70C2-8642-AD1326199209}"/>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FD0FA88A-B225-554E-FE25-1D44616F409C}"/>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DF7C85"/>
                </a:solidFill>
                <a:ea typeface="+mn-lt"/>
                <a:cs typeface="+mn-lt"/>
              </a:rPr>
              <a:t>Administration</a:t>
            </a:r>
            <a:endParaRPr lang="da-DK" b="1">
              <a:solidFill>
                <a:srgbClr val="DF7C85"/>
              </a:solidFill>
            </a:endParaRPr>
          </a:p>
        </p:txBody>
      </p:sp>
      <p:sp>
        <p:nvSpPr>
          <p:cNvPr id="7" name="Rektangel 6">
            <a:extLst>
              <a:ext uri="{FF2B5EF4-FFF2-40B4-BE49-F238E27FC236}">
                <a16:creationId xmlns:a16="http://schemas.microsoft.com/office/drawing/2014/main" id="{B5800E0A-74FC-C582-F092-E466B962E385}"/>
              </a:ext>
            </a:extLst>
          </p:cNvPr>
          <p:cNvSpPr>
            <a:spLocks noChangeAspect="1"/>
          </p:cNvSpPr>
          <p:nvPr/>
        </p:nvSpPr>
        <p:spPr>
          <a:xfrm>
            <a:off x="10333429" y="0"/>
            <a:ext cx="1872000" cy="462954"/>
          </a:xfrm>
          <a:prstGeom prst="rect">
            <a:avLst/>
          </a:prstGeom>
          <a:solidFill>
            <a:srgbClr val="DF7C8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Næste skridt</a:t>
            </a:r>
          </a:p>
        </p:txBody>
      </p:sp>
      <p:sp>
        <p:nvSpPr>
          <p:cNvPr id="5" name="Pladsholder til indhold 3">
            <a:extLst>
              <a:ext uri="{FF2B5EF4-FFF2-40B4-BE49-F238E27FC236}">
                <a16:creationId xmlns:a16="http://schemas.microsoft.com/office/drawing/2014/main" id="{AE7D6977-4534-29FB-5322-4431F17B57A3}"/>
              </a:ext>
            </a:extLst>
          </p:cNvPr>
          <p:cNvSpPr txBox="1">
            <a:spLocks noGrp="1"/>
          </p:cNvSpPr>
          <p:nvPr>
            <p:ph type="title" idx="4294967295"/>
          </p:nvPr>
        </p:nvSpPr>
        <p:spPr>
          <a:xfrm>
            <a:off x="424259" y="716043"/>
            <a:ext cx="10673802" cy="8438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rgbClr val="000000"/>
                </a:solidFill>
                <a:effectLst/>
                <a:uLnTx/>
                <a:uFillTx/>
                <a:latin typeface="Avenir Next"/>
                <a:ea typeface="+mn-ea"/>
                <a:cs typeface="+mn-cs"/>
              </a:rPr>
              <a:t>Sådan kommer I videre</a:t>
            </a:r>
            <a:endParaRPr kumimoji="0" lang="da-DK" sz="2800" b="1" i="0" u="none" strike="noStrike" kern="1200" cap="none" spc="0" normalizeH="0" baseline="0" noProof="0">
              <a:ln>
                <a:noFill/>
              </a:ln>
              <a:solidFill>
                <a:schemeClr val="tx1"/>
              </a:solidFill>
              <a:effectLst/>
              <a:uLnTx/>
              <a:uFillTx/>
              <a:latin typeface="Avenir Next"/>
              <a:ea typeface="+mn-ea"/>
              <a:cs typeface="+mn-cs"/>
            </a:endParaRPr>
          </a:p>
        </p:txBody>
      </p:sp>
      <p:sp>
        <p:nvSpPr>
          <p:cNvPr id="2" name="Pladsholder til indhold 1">
            <a:extLst>
              <a:ext uri="{FF2B5EF4-FFF2-40B4-BE49-F238E27FC236}">
                <a16:creationId xmlns:a16="http://schemas.microsoft.com/office/drawing/2014/main" id="{24652272-7B24-4C91-BECF-8B10330A761B}"/>
              </a:ext>
            </a:extLst>
          </p:cNvPr>
          <p:cNvSpPr>
            <a:spLocks noGrp="1"/>
          </p:cNvSpPr>
          <p:nvPr>
            <p:ph sz="half" idx="1"/>
          </p:nvPr>
        </p:nvSpPr>
        <p:spPr>
          <a:xfrm>
            <a:off x="435043" y="1352533"/>
            <a:ext cx="7125796" cy="638293"/>
          </a:xfrm>
        </p:spPr>
        <p:txBody>
          <a:bodyPr vert="horz" lIns="91440" tIns="45720" rIns="91440" bIns="45720" rtlCol="0" anchor="t">
            <a:noAutofit/>
          </a:bodyPr>
          <a:lstStyle/>
          <a:p>
            <a:r>
              <a:rPr lang="da-DK" sz="1400">
                <a:latin typeface="Avenir Next"/>
              </a:rPr>
              <a:t>Afhængig af, hvor langt I er med at afklare jeres brug af AI, kan I vælge en eller flere af nedenstående næste skridt. De kan drøftes inden for den enkelte enhed, på tværs af den kommunale administration, i MED-systemet eller i dialog med borgerne.</a:t>
            </a:r>
            <a:endParaRPr lang="da-DK" sz="1500" b="1"/>
          </a:p>
          <a:p>
            <a:pPr>
              <a:lnSpc>
                <a:spcPct val="100000"/>
              </a:lnSpc>
            </a:pPr>
            <a:endParaRPr lang="da-DK" sz="1500" b="1"/>
          </a:p>
          <a:p>
            <a:pPr>
              <a:lnSpc>
                <a:spcPct val="100000"/>
              </a:lnSpc>
            </a:pPr>
            <a:endParaRPr lang="da-DK" sz="1500" b="1"/>
          </a:p>
        </p:txBody>
      </p:sp>
      <p:sp>
        <p:nvSpPr>
          <p:cNvPr id="8" name="Tekstfelt 7">
            <a:extLst>
              <a:ext uri="{FF2B5EF4-FFF2-40B4-BE49-F238E27FC236}">
                <a16:creationId xmlns:a16="http://schemas.microsoft.com/office/drawing/2014/main" id="{CCE1ADD9-335E-627E-1BA2-B4BF8526EFE2}"/>
              </a:ext>
            </a:extLst>
          </p:cNvPr>
          <p:cNvSpPr txBox="1"/>
          <p:nvPr/>
        </p:nvSpPr>
        <p:spPr>
          <a:xfrm>
            <a:off x="431859" y="2209138"/>
            <a:ext cx="3790458" cy="38318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b="1">
                <a:solidFill>
                  <a:srgbClr val="DF7C85"/>
                </a:solidFill>
              </a:rPr>
              <a:t>Fortsæt dialogen</a:t>
            </a:r>
          </a:p>
          <a:p>
            <a:r>
              <a:rPr lang="da-DK" sz="1500"/>
              <a:t>Brug værktøjerne – få overblik på næste side:</a:t>
            </a:r>
          </a:p>
          <a:p>
            <a:pPr marL="285750" indent="-285750">
              <a:buFont typeface="Arial"/>
              <a:buChar char="•"/>
            </a:pPr>
            <a:r>
              <a:rPr lang="da-DK" sz="1500"/>
              <a:t>Relevante måder at bruge AI på.</a:t>
            </a:r>
          </a:p>
          <a:p>
            <a:pPr marL="285750" indent="-285750">
              <a:buFont typeface="Arial"/>
              <a:buChar char="•"/>
            </a:pPr>
            <a:r>
              <a:rPr lang="da-DK" sz="1500"/>
              <a:t>Balancen mellem fordele og ulemper ved et konkret AI-tiltag.</a:t>
            </a:r>
          </a:p>
          <a:p>
            <a:pPr marL="285750" indent="-285750">
              <a:buFont typeface="Arial"/>
              <a:buChar char="•"/>
            </a:pPr>
            <a:r>
              <a:rPr lang="da-DK" sz="1500"/>
              <a:t>Dilemmaer i tilgangen til arbejdet med AI.</a:t>
            </a:r>
          </a:p>
          <a:p>
            <a:pPr marL="285750" indent="-285750">
              <a:buFont typeface="Arial"/>
              <a:buChar char="•"/>
            </a:pPr>
            <a:endParaRPr lang="da-DK" sz="1600">
              <a:solidFill>
                <a:srgbClr val="377EC0"/>
              </a:solidFill>
            </a:endParaRPr>
          </a:p>
          <a:p>
            <a:r>
              <a:rPr lang="da-DK" sz="1600" b="1">
                <a:solidFill>
                  <a:srgbClr val="DF7C85"/>
                </a:solidFill>
              </a:rPr>
              <a:t>Bliv enige om fælles principper</a:t>
            </a:r>
          </a:p>
          <a:p>
            <a:r>
              <a:rPr lang="da-DK" sz="1500"/>
              <a:t>Lad jeres dialog munde ud i et fælles formål og sæt spilleregler for,  hvordan I ønsker at anvende AI. </a:t>
            </a:r>
            <a:endParaRPr lang="da-DK" sz="1500">
              <a:solidFill>
                <a:srgbClr val="000000"/>
              </a:solidFill>
            </a:endParaRPr>
          </a:p>
          <a:p>
            <a:endParaRPr lang="da-DK" sz="1500">
              <a:solidFill>
                <a:srgbClr val="000000"/>
              </a:solidFill>
            </a:endParaRPr>
          </a:p>
          <a:p>
            <a:pPr marL="285750" indent="-285750">
              <a:buFont typeface="Arial"/>
              <a:buChar char="•"/>
            </a:pPr>
            <a:endParaRPr lang="da-DK" sz="1500">
              <a:solidFill>
                <a:srgbClr val="377EC0"/>
              </a:solidFill>
            </a:endParaRPr>
          </a:p>
          <a:p>
            <a:r>
              <a:rPr lang="da-DK" sz="1500"/>
              <a:t> </a:t>
            </a:r>
          </a:p>
        </p:txBody>
      </p:sp>
      <p:sp>
        <p:nvSpPr>
          <p:cNvPr id="9" name="Tekstfelt 8">
            <a:extLst>
              <a:ext uri="{FF2B5EF4-FFF2-40B4-BE49-F238E27FC236}">
                <a16:creationId xmlns:a16="http://schemas.microsoft.com/office/drawing/2014/main" id="{AEB19115-4867-04E3-D3F8-625EA2D89518}"/>
              </a:ext>
            </a:extLst>
          </p:cNvPr>
          <p:cNvSpPr txBox="1"/>
          <p:nvPr/>
        </p:nvSpPr>
        <p:spPr>
          <a:xfrm>
            <a:off x="4628612" y="2209138"/>
            <a:ext cx="3790458" cy="33701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b="1">
                <a:solidFill>
                  <a:srgbClr val="DF7C85"/>
                </a:solidFill>
                <a:ea typeface="+mn-lt"/>
                <a:cs typeface="+mn-lt"/>
              </a:rPr>
              <a:t>Afprøv AI </a:t>
            </a:r>
          </a:p>
          <a:p>
            <a:r>
              <a:rPr lang="da-DK" sz="1500">
                <a:ea typeface="+mn-lt"/>
                <a:cs typeface="+mn-lt"/>
              </a:rPr>
              <a:t>Lav små afprøvninger af AI på udvalgte arbejdsgange eller opgaver.</a:t>
            </a:r>
            <a:endParaRPr lang="da-DK" sz="1500"/>
          </a:p>
          <a:p>
            <a:pPr marL="285750" indent="-285750">
              <a:buFont typeface="Arial"/>
              <a:buChar char="•"/>
            </a:pPr>
            <a:endParaRPr lang="da-DK" sz="1600">
              <a:solidFill>
                <a:srgbClr val="377EC0"/>
              </a:solidFill>
            </a:endParaRPr>
          </a:p>
          <a:p>
            <a:r>
              <a:rPr lang="da-DK" sz="1600" b="1">
                <a:solidFill>
                  <a:srgbClr val="DF7C85"/>
                </a:solidFill>
              </a:rPr>
              <a:t>Bliv klogere sammen</a:t>
            </a:r>
            <a:endParaRPr lang="da-DK" sz="1600">
              <a:solidFill>
                <a:srgbClr val="DF7C85"/>
              </a:solidFill>
            </a:endParaRPr>
          </a:p>
          <a:p>
            <a:r>
              <a:rPr lang="da-DK" sz="1500"/>
              <a:t>Der er løbende brug for at søge viden og inspiration om brugen af AI – og for at gøre fælles erfaringer med teknologien.</a:t>
            </a:r>
            <a:br>
              <a:rPr lang="da-DK" sz="1500"/>
            </a:br>
            <a:br>
              <a:rPr lang="da-DK" sz="1500"/>
            </a:br>
            <a:r>
              <a:rPr lang="da-DK" sz="1500"/>
              <a:t>Tilrettelæg forløb, som klæder jer kollektivt på til sammen at drøfte og udnytte mulighederne i AI.</a:t>
            </a:r>
            <a:endParaRPr lang="da-DK" sz="1500" b="1"/>
          </a:p>
          <a:p>
            <a:r>
              <a:rPr lang="da-DK" sz="1500"/>
              <a:t> </a:t>
            </a:r>
            <a:r>
              <a:rPr lang="da-DK" sz="1500" b="1">
                <a:solidFill>
                  <a:srgbClr val="377EC0"/>
                </a:solidFill>
              </a:rPr>
              <a:t> </a:t>
            </a:r>
            <a:br>
              <a:rPr lang="da-DK" sz="1500" b="1"/>
            </a:br>
            <a:endParaRPr lang="da-DK" sz="1500"/>
          </a:p>
        </p:txBody>
      </p:sp>
      <p:sp>
        <p:nvSpPr>
          <p:cNvPr id="12" name="Rektangel 11">
            <a:extLst>
              <a:ext uri="{FF2B5EF4-FFF2-40B4-BE49-F238E27FC236}">
                <a16:creationId xmlns:a16="http://schemas.microsoft.com/office/drawing/2014/main" id="{660D11EF-DA7E-1823-731E-F2EEE3DB1DD5}"/>
              </a:ext>
            </a:extLst>
          </p:cNvPr>
          <p:cNvSpPr/>
          <p:nvPr/>
        </p:nvSpPr>
        <p:spPr>
          <a:xfrm>
            <a:off x="9074551" y="2209138"/>
            <a:ext cx="2682405" cy="3831818"/>
          </a:xfrm>
          <a:prstGeom prst="rect">
            <a:avLst/>
          </a:prstGeom>
          <a:solidFill>
            <a:srgbClr val="DF7C85">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chemeClr val="tx1"/>
                </a:solidFill>
              </a:rPr>
              <a:t>Inspiration til det videre arbejde</a:t>
            </a:r>
          </a:p>
          <a:p>
            <a:pPr marL="285750" indent="-285750">
              <a:buFont typeface="Arial,Sans-Serif" panose="020B0604020202020204" pitchFamily="34" charset="0"/>
              <a:buChar char="•"/>
            </a:pPr>
            <a:endParaRPr lang="da-DK" sz="1600">
              <a:solidFill>
                <a:schemeClr val="tx1"/>
              </a:solidFill>
            </a:endParaRPr>
          </a:p>
          <a:p>
            <a:pPr marL="285750" indent="-285750">
              <a:buFont typeface="Arial" panose="020B0604020202020204" pitchFamily="34" charset="0"/>
              <a:buChar char="•"/>
            </a:pPr>
            <a:r>
              <a:rPr lang="da-DK" sz="1400">
                <a:solidFill>
                  <a:schemeClr val="tx1"/>
                </a:solidFill>
                <a:ea typeface="+mn-lt"/>
                <a:cs typeface="+mn-lt"/>
                <a:hlinkClick r:id="rId3">
                  <a:extLst>
                    <a:ext uri="{A12FA001-AC4F-418D-AE19-62706E023703}">
                      <ahyp:hlinkClr xmlns:ahyp="http://schemas.microsoft.com/office/drawing/2018/hyperlinkcolor" val="tx"/>
                    </a:ext>
                  </a:extLst>
                </a:hlinkClick>
              </a:rPr>
              <a:t>HK Kommunals vidensunivers om AI</a:t>
            </a:r>
          </a:p>
        </p:txBody>
      </p:sp>
      <p:sp>
        <p:nvSpPr>
          <p:cNvPr id="3" name="Rektangel 2">
            <a:extLst>
              <a:ext uri="{FF2B5EF4-FFF2-40B4-BE49-F238E27FC236}">
                <a16:creationId xmlns:a16="http://schemas.microsoft.com/office/drawing/2014/main" id="{2C63F34A-8911-C9E6-0DEB-7619A5261835}"/>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1" name="Rektangel 10">
            <a:extLst>
              <a:ext uri="{FF2B5EF4-FFF2-40B4-BE49-F238E27FC236}">
                <a16:creationId xmlns:a16="http://schemas.microsoft.com/office/drawing/2014/main" id="{88818DEF-FB49-ADDC-DA36-605CB19C13D8}"/>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3" name="Rektangel 12">
            <a:extLst>
              <a:ext uri="{FF2B5EF4-FFF2-40B4-BE49-F238E27FC236}">
                <a16:creationId xmlns:a16="http://schemas.microsoft.com/office/drawing/2014/main" id="{F9435D8F-96ED-B8DE-945D-87D701AA9459}"/>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4" name="Rektangel 13">
            <a:extLst>
              <a:ext uri="{FF2B5EF4-FFF2-40B4-BE49-F238E27FC236}">
                <a16:creationId xmlns:a16="http://schemas.microsoft.com/office/drawing/2014/main" id="{C1DDBE90-810E-65B7-69AD-D9D99F57FEAD}"/>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Tree>
    <p:extLst>
      <p:ext uri="{BB962C8B-B14F-4D97-AF65-F5344CB8AC3E}">
        <p14:creationId xmlns:p14="http://schemas.microsoft.com/office/powerpoint/2010/main" val="31146245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AE4E6"/>
        </a:solidFill>
        <a:effectLst/>
      </p:bgPr>
    </p:bg>
    <p:spTree>
      <p:nvGrpSpPr>
        <p:cNvPr id="1" name="">
          <a:extLst>
            <a:ext uri="{FF2B5EF4-FFF2-40B4-BE49-F238E27FC236}">
              <a16:creationId xmlns:a16="http://schemas.microsoft.com/office/drawing/2014/main" id="{2FDE169E-E610-D9E5-4822-E051CC70C1C7}"/>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7EC5638C-A97E-C167-6D74-241E4E74BC73}"/>
              </a:ext>
            </a:extLst>
          </p:cNvPr>
          <p:cNvSpPr>
            <a:spLocks noGrp="1"/>
          </p:cNvSpPr>
          <p:nvPr>
            <p:ph type="title" idx="4294967295"/>
          </p:nvPr>
        </p:nvSpPr>
        <p:spPr>
          <a:xfrm>
            <a:off x="419100" y="695325"/>
            <a:ext cx="10672763" cy="842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3200" b="1" i="0" u="none" strike="noStrike" kern="1200" cap="none" spc="0" normalizeH="0" baseline="0" noProof="0">
                <a:ln>
                  <a:noFill/>
                </a:ln>
                <a:solidFill>
                  <a:srgbClr val="000000"/>
                </a:solidFill>
                <a:effectLst/>
                <a:uLnTx/>
                <a:uFillTx/>
                <a:latin typeface="Avenir Next"/>
                <a:ea typeface="+mn-ea"/>
                <a:cs typeface="+mn-cs"/>
              </a:rPr>
              <a:t>Værktøjer til den videre dialog</a:t>
            </a:r>
            <a:endParaRPr kumimoji="0" lang="da-DK" sz="3200" b="1" i="0" u="none" strike="noStrike" kern="1200" cap="none" spc="0" normalizeH="0" baseline="0" noProof="0">
              <a:ln>
                <a:noFill/>
              </a:ln>
              <a:solidFill>
                <a:schemeClr val="tx1"/>
              </a:solidFill>
              <a:effectLst/>
              <a:uLnTx/>
              <a:uFillTx/>
              <a:latin typeface="Avenir Next"/>
              <a:ea typeface="+mn-ea"/>
              <a:cs typeface="+mn-cs"/>
            </a:endParaRPr>
          </a:p>
        </p:txBody>
      </p:sp>
      <p:sp>
        <p:nvSpPr>
          <p:cNvPr id="3" name="Rektangel 2">
            <a:extLst>
              <a:ext uri="{FF2B5EF4-FFF2-40B4-BE49-F238E27FC236}">
                <a16:creationId xmlns:a16="http://schemas.microsoft.com/office/drawing/2014/main" id="{3E8383AD-9288-C33F-51B5-E1955DA9D2DF}"/>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1" name="Rektangel 10">
            <a:extLst>
              <a:ext uri="{FF2B5EF4-FFF2-40B4-BE49-F238E27FC236}">
                <a16:creationId xmlns:a16="http://schemas.microsoft.com/office/drawing/2014/main" id="{B03147BF-69DE-FA97-478A-4A4529833737}"/>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3" name="Rektangel 12">
            <a:extLst>
              <a:ext uri="{FF2B5EF4-FFF2-40B4-BE49-F238E27FC236}">
                <a16:creationId xmlns:a16="http://schemas.microsoft.com/office/drawing/2014/main" id="{595EAD8C-DA7A-F4AE-A0ED-411ECCE4D961}"/>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4" name="Rektangel 13">
            <a:extLst>
              <a:ext uri="{FF2B5EF4-FFF2-40B4-BE49-F238E27FC236}">
                <a16:creationId xmlns:a16="http://schemas.microsoft.com/office/drawing/2014/main" id="{C4095272-51C8-80AA-6B9D-169696D64EF7}"/>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2" name="Pladsholder til indhold 1">
            <a:extLst>
              <a:ext uri="{FF2B5EF4-FFF2-40B4-BE49-F238E27FC236}">
                <a16:creationId xmlns:a16="http://schemas.microsoft.com/office/drawing/2014/main" id="{C723D23A-C401-BCD4-9283-0C15BBD78E47}"/>
              </a:ext>
            </a:extLst>
          </p:cNvPr>
          <p:cNvSpPr>
            <a:spLocks noGrp="1"/>
          </p:cNvSpPr>
          <p:nvPr>
            <p:ph sz="half" idx="1"/>
          </p:nvPr>
        </p:nvSpPr>
        <p:spPr>
          <a:xfrm>
            <a:off x="418506" y="1534931"/>
            <a:ext cx="7823116" cy="5059001"/>
          </a:xfrm>
        </p:spPr>
        <p:txBody>
          <a:bodyPr vert="horz" lIns="91440" tIns="45720" rIns="91440" bIns="45720" rtlCol="0" anchor="t">
            <a:normAutofit/>
          </a:bodyPr>
          <a:lstStyle/>
          <a:p>
            <a:pPr>
              <a:lnSpc>
                <a:spcPct val="100000"/>
              </a:lnSpc>
            </a:pPr>
            <a:r>
              <a:rPr lang="da-DK" sz="1600">
                <a:latin typeface="Avenir Next"/>
              </a:rPr>
              <a:t>Afhængig af hvor I er i jeres overvejelser om at bruge AI, kan I bruge et eller flere af disse værktøjer til den videre dialog frem mod en fælles beslutning.</a:t>
            </a:r>
            <a:endParaRPr lang="da-DK" sz="1600"/>
          </a:p>
          <a:p>
            <a:pPr>
              <a:lnSpc>
                <a:spcPct val="100000"/>
              </a:lnSpc>
            </a:pPr>
            <a:r>
              <a:rPr lang="da-DK" sz="1600">
                <a:latin typeface="Avenir Next"/>
              </a:rPr>
              <a:t>I kan finde information og downloade værktøjer på </a:t>
            </a:r>
            <a:r>
              <a:rPr lang="da-DK" sz="1600">
                <a:latin typeface="Avenir Next"/>
                <a:hlinkClick r:id="rId3">
                  <a:extLst>
                    <a:ext uri="{A12FA001-AC4F-418D-AE19-62706E023703}">
                      <ahyp:hlinkClr xmlns:ahyp="http://schemas.microsoft.com/office/drawing/2018/hyperlinkcolor" val="tx"/>
                    </a:ext>
                  </a:extLst>
                </a:hlinkClick>
              </a:rPr>
              <a:t>VPTs projektside</a:t>
            </a:r>
            <a:r>
              <a:rPr lang="da-DK" sz="1600">
                <a:latin typeface="Avenir Next"/>
              </a:rPr>
              <a:t> eller læse mere i afsnittet </a:t>
            </a:r>
            <a:r>
              <a:rPr lang="da-DK" sz="1600" i="1">
                <a:latin typeface="Avenir Next"/>
              </a:rPr>
              <a:t>Værktøjer</a:t>
            </a:r>
            <a:endParaRPr lang="da-DK" sz="1600"/>
          </a:p>
          <a:p>
            <a:pPr marL="342900" indent="-342900">
              <a:lnSpc>
                <a:spcPct val="100000"/>
              </a:lnSpc>
              <a:buAutoNum type="arabicPeriod"/>
            </a:pPr>
            <a:r>
              <a:rPr lang="da-DK" sz="1600" b="1">
                <a:solidFill>
                  <a:srgbClr val="DF7C85"/>
                </a:solidFill>
                <a:latin typeface="Avenir Next"/>
              </a:rPr>
              <a:t>Strategisk afsæt for AI-arbejdet</a:t>
            </a:r>
            <a:br>
              <a:rPr lang="da-DK" sz="1600" b="1">
                <a:solidFill>
                  <a:srgbClr val="DF7C85"/>
                </a:solidFill>
                <a:latin typeface="Avenir Next"/>
              </a:rPr>
            </a:br>
            <a:r>
              <a:rPr lang="da-DK" sz="1600">
                <a:latin typeface="Avenir Next"/>
              </a:rPr>
              <a:t>Afklar den overordnede strategiske ambition for arbejdet med AI.</a:t>
            </a:r>
            <a:endParaRPr lang="en-US" sz="1600">
              <a:latin typeface="Avenir Next"/>
            </a:endParaRPr>
          </a:p>
          <a:p>
            <a:pPr marL="342900" indent="-342900">
              <a:lnSpc>
                <a:spcPct val="100000"/>
              </a:lnSpc>
              <a:buAutoNum type="arabicPeriod"/>
            </a:pPr>
            <a:r>
              <a:rPr lang="da-DK" sz="1600" b="1">
                <a:solidFill>
                  <a:srgbClr val="DF7C85"/>
                </a:solidFill>
                <a:latin typeface="Avenir Next"/>
              </a:rPr>
              <a:t>Fire forandringsbalancer</a:t>
            </a:r>
            <a:br>
              <a:rPr lang="da-DK" sz="1600" b="1">
                <a:solidFill>
                  <a:srgbClr val="DF7C85"/>
                </a:solidFill>
                <a:latin typeface="Avenir Next"/>
              </a:rPr>
            </a:br>
            <a:r>
              <a:rPr lang="da-DK" sz="1600">
                <a:latin typeface="Avenir Next"/>
              </a:rPr>
              <a:t>Afstem forventninger til AI-indsatsen</a:t>
            </a:r>
          </a:p>
          <a:p>
            <a:pPr marL="342900" indent="-342900">
              <a:lnSpc>
                <a:spcPct val="100000"/>
              </a:lnSpc>
              <a:buAutoNum type="arabicPeriod"/>
            </a:pPr>
            <a:r>
              <a:rPr lang="da-DK" sz="1600" b="1">
                <a:solidFill>
                  <a:srgbClr val="DF7C85"/>
                </a:solidFill>
                <a:latin typeface="Avenir Next"/>
              </a:rPr>
              <a:t>Hvordan kan vi bruge AI?</a:t>
            </a:r>
            <a:br>
              <a:rPr lang="da-DK" sz="1600" b="1">
                <a:solidFill>
                  <a:srgbClr val="DF7C85"/>
                </a:solidFill>
                <a:latin typeface="Avenir Next"/>
              </a:rPr>
            </a:br>
            <a:r>
              <a:rPr lang="da-DK" sz="1600">
                <a:latin typeface="Avenir Next"/>
              </a:rPr>
              <a:t>Skab overblik over opgaver/arbejdsgange, hvor AI måske kan være en støtte</a:t>
            </a:r>
            <a:endParaRPr lang="da-DK" sz="1600"/>
          </a:p>
          <a:p>
            <a:pPr marL="342900" indent="-342900">
              <a:lnSpc>
                <a:spcPct val="100000"/>
              </a:lnSpc>
              <a:buAutoNum type="arabicPeriod"/>
            </a:pPr>
            <a:r>
              <a:rPr lang="da-DK" sz="1600" b="1">
                <a:solidFill>
                  <a:srgbClr val="DF7C85"/>
                </a:solidFill>
                <a:latin typeface="Avenir Next"/>
              </a:rPr>
              <a:t>Skal vi tage denne AI-løsning i brug?</a:t>
            </a:r>
            <a:br>
              <a:rPr lang="da-DK" sz="1600" b="1">
                <a:solidFill>
                  <a:srgbClr val="DF7C85"/>
                </a:solidFill>
                <a:latin typeface="Avenir Next"/>
              </a:rPr>
            </a:br>
            <a:r>
              <a:rPr lang="da-DK" sz="1600">
                <a:latin typeface="Avenir Next"/>
              </a:rPr>
              <a:t>Overvej både teknik, lovgivning, værdi og etik</a:t>
            </a:r>
            <a:endParaRPr lang="en-US" sz="1600">
              <a:latin typeface="Avenir Next"/>
            </a:endParaRPr>
          </a:p>
          <a:p>
            <a:pPr marL="342900" indent="-342900">
              <a:lnSpc>
                <a:spcPct val="100000"/>
              </a:lnSpc>
              <a:buAutoNum type="arabicPeriod"/>
            </a:pPr>
            <a:r>
              <a:rPr lang="da-DK" sz="1600" b="1">
                <a:solidFill>
                  <a:srgbClr val="DF7C85"/>
                </a:solidFill>
                <a:latin typeface="Avenir Next"/>
              </a:rPr>
              <a:t>Med eller uden AI – fordele og ulemper</a:t>
            </a:r>
            <a:br>
              <a:rPr lang="da-DK" sz="1600" b="1">
                <a:solidFill>
                  <a:srgbClr val="DF7C85"/>
                </a:solidFill>
                <a:latin typeface="Avenir Next"/>
              </a:rPr>
            </a:br>
            <a:r>
              <a:rPr lang="da-DK" sz="1600">
                <a:latin typeface="Avenir Next"/>
              </a:rPr>
              <a:t>Vurder prisen for og gevinsten ved en forandring</a:t>
            </a:r>
          </a:p>
          <a:p>
            <a:pPr marL="342900" indent="-342900">
              <a:lnSpc>
                <a:spcPct val="100000"/>
              </a:lnSpc>
              <a:buAutoNum type="arabicPeriod"/>
            </a:pPr>
            <a:r>
              <a:rPr lang="da-DK" sz="1600" b="1">
                <a:solidFill>
                  <a:srgbClr val="DF7C85"/>
                </a:solidFill>
                <a:latin typeface="Avenir Next"/>
              </a:rPr>
              <a:t>Vores næste skridt er at …</a:t>
            </a:r>
            <a:br>
              <a:rPr lang="da-DK" sz="1600" b="1">
                <a:solidFill>
                  <a:srgbClr val="DF7C85"/>
                </a:solidFill>
              </a:rPr>
            </a:br>
            <a:r>
              <a:rPr lang="da-DK" sz="1600">
                <a:latin typeface="Avenir Next"/>
              </a:rPr>
              <a:t>Bliv enige om, hvordan I kommer videre</a:t>
            </a:r>
            <a:endParaRPr lang="da-DK"/>
          </a:p>
        </p:txBody>
      </p:sp>
      <p:sp>
        <p:nvSpPr>
          <p:cNvPr id="2" name="Pladsholder til indhold 2">
            <a:extLst>
              <a:ext uri="{FF2B5EF4-FFF2-40B4-BE49-F238E27FC236}">
                <a16:creationId xmlns:a16="http://schemas.microsoft.com/office/drawing/2014/main" id="{870B7D77-B827-D077-AF88-ADB632EB3710}"/>
              </a:ext>
            </a:extLst>
          </p:cNvPr>
          <p:cNvSpPr txBox="1">
            <a:spLocks/>
          </p:cNvSpPr>
          <p:nvPr/>
        </p:nvSpPr>
        <p:spPr>
          <a:xfrm>
            <a:off x="9885217" y="5869082"/>
            <a:ext cx="2574742" cy="914158"/>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b="1">
                <a:solidFill>
                  <a:srgbClr val="DF7C85"/>
                </a:solidFill>
                <a:hlinkClick r:id="rId4">
                  <a:extLst>
                    <a:ext uri="{A12FA001-AC4F-418D-AE19-62706E023703}">
                      <ahyp:hlinkClr xmlns:ahyp="http://schemas.microsoft.com/office/drawing/2018/hyperlinkcolor" val="tx"/>
                    </a:ext>
                  </a:extLst>
                </a:hlinkClick>
              </a:rPr>
              <a:t>Se introduktionsvideo</a:t>
            </a:r>
            <a:br>
              <a:rPr lang="da-DK" sz="1200" b="1">
                <a:solidFill>
                  <a:srgbClr val="DF7C85"/>
                </a:solidFill>
                <a:hlinkClick r:id="rId4">
                  <a:extLst>
                    <a:ext uri="{A12FA001-AC4F-418D-AE19-62706E023703}">
                      <ahyp:hlinkClr xmlns:ahyp="http://schemas.microsoft.com/office/drawing/2018/hyperlinkcolor" val="tx"/>
                    </a:ext>
                  </a:extLst>
                </a:hlinkClick>
              </a:rPr>
            </a:br>
            <a:r>
              <a:rPr lang="da-DK" sz="1200" b="1">
                <a:solidFill>
                  <a:srgbClr val="DF7C85"/>
                </a:solidFill>
                <a:hlinkClick r:id="rId4">
                  <a:extLst>
                    <a:ext uri="{A12FA001-AC4F-418D-AE19-62706E023703}">
                      <ahyp:hlinkClr xmlns:ahyp="http://schemas.microsoft.com/office/drawing/2018/hyperlinkcolor" val="tx"/>
                    </a:ext>
                  </a:extLst>
                </a:hlinkClick>
              </a:rPr>
              <a:t>om værktøjerne</a:t>
            </a:r>
            <a:endParaRPr lang="da-DK" b="1">
              <a:solidFill>
                <a:srgbClr val="DF7C85"/>
              </a:solidFill>
            </a:endParaRPr>
          </a:p>
        </p:txBody>
      </p:sp>
      <p:sp>
        <p:nvSpPr>
          <p:cNvPr id="5" name="Rektangel 4">
            <a:extLst>
              <a:ext uri="{FF2B5EF4-FFF2-40B4-BE49-F238E27FC236}">
                <a16:creationId xmlns:a16="http://schemas.microsoft.com/office/drawing/2014/main" id="{98A5D491-CCDD-FA6C-0211-50244DE10D7E}"/>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DF7C85"/>
                </a:solidFill>
                <a:ea typeface="+mn-lt"/>
                <a:cs typeface="+mn-lt"/>
              </a:rPr>
              <a:t>Administration</a:t>
            </a:r>
            <a:endParaRPr lang="da-DK" b="1">
              <a:solidFill>
                <a:srgbClr val="DF7C85"/>
              </a:solidFill>
            </a:endParaRPr>
          </a:p>
        </p:txBody>
      </p:sp>
      <p:sp>
        <p:nvSpPr>
          <p:cNvPr id="7" name="Rektangel 6">
            <a:extLst>
              <a:ext uri="{FF2B5EF4-FFF2-40B4-BE49-F238E27FC236}">
                <a16:creationId xmlns:a16="http://schemas.microsoft.com/office/drawing/2014/main" id="{9082B60D-56AD-47F0-4BFA-8B481D25AD10}"/>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rgbClr val="DF7C8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Næste skridt</a:t>
            </a:r>
          </a:p>
        </p:txBody>
      </p:sp>
      <p:grpSp>
        <p:nvGrpSpPr>
          <p:cNvPr id="9" name="Gruppe 8">
            <a:extLst>
              <a:ext uri="{FF2B5EF4-FFF2-40B4-BE49-F238E27FC236}">
                <a16:creationId xmlns:a16="http://schemas.microsoft.com/office/drawing/2014/main" id="{629ACA0A-957C-3118-FD1E-10C21D8D8B45}"/>
              </a:ext>
              <a:ext uri="{C183D7F6-B498-43B3-948B-1728B52AA6E4}">
                <adec:decorative xmlns:adec="http://schemas.microsoft.com/office/drawing/2017/decorative" val="1"/>
              </a:ext>
            </a:extLst>
          </p:cNvPr>
          <p:cNvGrpSpPr/>
          <p:nvPr/>
        </p:nvGrpSpPr>
        <p:grpSpPr>
          <a:xfrm>
            <a:off x="9379087" y="5875270"/>
            <a:ext cx="506130" cy="447040"/>
            <a:chOff x="8840135" y="1147967"/>
            <a:chExt cx="506130" cy="447040"/>
          </a:xfrm>
        </p:grpSpPr>
        <p:sp>
          <p:nvSpPr>
            <p:cNvPr id="19" name="Ellipse 18">
              <a:extLst>
                <a:ext uri="{FF2B5EF4-FFF2-40B4-BE49-F238E27FC236}">
                  <a16:creationId xmlns:a16="http://schemas.microsoft.com/office/drawing/2014/main" id="{49ADB517-A2E2-5416-24A4-F1F5A7EF5C63}"/>
                </a:ext>
              </a:extLst>
            </p:cNvPr>
            <p:cNvSpPr/>
            <p:nvPr/>
          </p:nvSpPr>
          <p:spPr>
            <a:xfrm>
              <a:off x="8869680" y="1147967"/>
              <a:ext cx="447040" cy="447040"/>
            </a:xfrm>
            <a:prstGeom prst="ellipse">
              <a:avLst/>
            </a:prstGeom>
            <a:solidFill>
              <a:srgbClr val="DF7C8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20" name="Pladsholder til indhold 17" descr="Præsentation med medier med massiv udfyldning">
              <a:extLst>
                <a:ext uri="{FF2B5EF4-FFF2-40B4-BE49-F238E27FC236}">
                  <a16:creationId xmlns:a16="http://schemas.microsoft.com/office/drawing/2014/main" id="{844567A6-4D77-9175-B674-D83BBFCAB0CF}"/>
                </a:ext>
              </a:extLst>
            </p:cNvPr>
            <p:cNvPicPr>
              <a:picLocks noChangeAspect="1"/>
            </p:cNvPicPr>
            <p:nvPr/>
          </p:nvPicPr>
          <p:blipFill>
            <a:blip r:embed="rId5">
              <a:extLst>
                <a:ext uri="{96DAC541-7B7A-43D3-8B79-37D633B846F1}">
                  <asvg:svgBlip xmlns:asvg="http://schemas.microsoft.com/office/drawing/2016/SVG/main" r:embed="rId6"/>
                </a:ext>
              </a:extLst>
            </a:blip>
            <a:srcRect l="23276" t="25734" r="25246" b="41353"/>
            <a:stretch>
              <a:fillRect/>
            </a:stretch>
          </p:blipFill>
          <p:spPr>
            <a:xfrm>
              <a:off x="8840135" y="1220992"/>
              <a:ext cx="506130" cy="300990"/>
            </a:xfrm>
            <a:prstGeom prst="rect">
              <a:avLst/>
            </a:prstGeom>
          </p:spPr>
        </p:pic>
      </p:grpSp>
    </p:spTree>
    <p:extLst>
      <p:ext uri="{BB962C8B-B14F-4D97-AF65-F5344CB8AC3E}">
        <p14:creationId xmlns:p14="http://schemas.microsoft.com/office/powerpoint/2010/main" val="41585011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37775D"/>
        </a:solidFill>
        <a:effectLst/>
      </p:bgPr>
    </p:bg>
    <p:spTree>
      <p:nvGrpSpPr>
        <p:cNvPr id="1" name="">
          <a:extLst>
            <a:ext uri="{FF2B5EF4-FFF2-40B4-BE49-F238E27FC236}">
              <a16:creationId xmlns:a16="http://schemas.microsoft.com/office/drawing/2014/main" id="{AC81E161-95BB-CA98-D72A-CA177DBC925A}"/>
            </a:ext>
          </a:extLst>
        </p:cNvPr>
        <p:cNvGrpSpPr/>
        <p:nvPr/>
      </p:nvGrpSpPr>
      <p:grpSpPr>
        <a:xfrm>
          <a:off x="0" y="0"/>
          <a:ext cx="0" cy="0"/>
          <a:chOff x="0" y="0"/>
          <a:chExt cx="0" cy="0"/>
        </a:xfrm>
      </p:grpSpPr>
      <p:sp>
        <p:nvSpPr>
          <p:cNvPr id="2" name="Undertitel 1">
            <a:extLst>
              <a:ext uri="{FF2B5EF4-FFF2-40B4-BE49-F238E27FC236}">
                <a16:creationId xmlns:a16="http://schemas.microsoft.com/office/drawing/2014/main" id="{E30E023E-2E8F-1CB2-BBF3-22605A0B5CBD}"/>
              </a:ext>
            </a:extLst>
          </p:cNvPr>
          <p:cNvSpPr>
            <a:spLocks noGrp="1"/>
          </p:cNvSpPr>
          <p:nvPr>
            <p:ph type="title" idx="4294967295"/>
          </p:nvPr>
        </p:nvSpPr>
        <p:spPr>
          <a:xfrm>
            <a:off x="661988" y="2398713"/>
            <a:ext cx="6804025" cy="3381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a-DK" sz="6000" b="1" i="0" u="none" strike="noStrike" kern="1200" cap="none" spc="0" normalizeH="0" baseline="0" noProof="0">
                <a:ln>
                  <a:noFill/>
                </a:ln>
                <a:solidFill>
                  <a:srgbClr val="D8E5DF"/>
                </a:solidFill>
                <a:effectLst/>
                <a:uLnTx/>
                <a:uFillTx/>
                <a:latin typeface="Avenir Next"/>
                <a:ea typeface="+mn-ea"/>
                <a:cs typeface="+mn-cs"/>
              </a:rPr>
              <a:t>Byudvikling</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a-DK" sz="2400" b="0" i="0" u="none" strike="noStrike" kern="1200" cap="none" spc="0" normalizeH="0" baseline="0" noProof="0">
                <a:ln>
                  <a:noFill/>
                </a:ln>
                <a:solidFill>
                  <a:srgbClr val="D8E5DF"/>
                </a:solidFill>
                <a:effectLst/>
                <a:uLnTx/>
                <a:uFillTx/>
                <a:latin typeface="Avenir Next"/>
                <a:ea typeface="+mn-ea"/>
                <a:cs typeface="+mn-cs"/>
              </a:rPr>
              <a:t>Inspiration til dialog om brugen af AI</a:t>
            </a:r>
            <a:endParaRPr kumimoji="0" lang="da-DK" sz="2400" b="0" i="0" u="none" strike="noStrike" kern="1200" cap="none" spc="0" normalizeH="0" baseline="0" noProof="0">
              <a:ln>
                <a:noFill/>
              </a:ln>
              <a:solidFill>
                <a:schemeClr val="bg1"/>
              </a:solidFill>
              <a:effectLst/>
              <a:uLnTx/>
              <a:uFillTx/>
              <a:latin typeface="Avenir Next" panose="020B0503020202020204" pitchFamily="34" charset="0"/>
              <a:ea typeface="+mn-ea"/>
              <a:cs typeface="+mn-cs"/>
            </a:endParaRPr>
          </a:p>
        </p:txBody>
      </p:sp>
      <p:pic>
        <p:nvPicPr>
          <p:cNvPr id="3" name="Grafik 2">
            <a:extLst>
              <a:ext uri="{FF2B5EF4-FFF2-40B4-BE49-F238E27FC236}">
                <a16:creationId xmlns:a16="http://schemas.microsoft.com/office/drawing/2014/main" id="{259DDB39-4C22-1B25-1637-B1F4A073A5D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6734" y="5727490"/>
            <a:ext cx="2657475" cy="923925"/>
          </a:xfrm>
          <a:prstGeom prst="rect">
            <a:avLst/>
          </a:prstGeom>
        </p:spPr>
      </p:pic>
      <p:pic>
        <p:nvPicPr>
          <p:cNvPr id="5" name="Grafik 4">
            <a:extLst>
              <a:ext uri="{FF2B5EF4-FFF2-40B4-BE49-F238E27FC236}">
                <a16:creationId xmlns:a16="http://schemas.microsoft.com/office/drawing/2014/main" id="{26DE4946-08C5-A8B5-E921-EF26D14EBF3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0784" y="6161387"/>
            <a:ext cx="1800000" cy="241353"/>
          </a:xfrm>
          <a:prstGeom prst="rect">
            <a:avLst/>
          </a:prstGeom>
        </p:spPr>
      </p:pic>
      <p:pic>
        <p:nvPicPr>
          <p:cNvPr id="7" name="Billede 6">
            <a:extLst>
              <a:ext uri="{FF2B5EF4-FFF2-40B4-BE49-F238E27FC236}">
                <a16:creationId xmlns:a16="http://schemas.microsoft.com/office/drawing/2014/main" id="{EF0021C3-007B-E51D-1129-1604E787D18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996082" y="363668"/>
            <a:ext cx="2828127" cy="2828127"/>
          </a:xfrm>
          <a:prstGeom prst="rect">
            <a:avLst/>
          </a:prstGeom>
        </p:spPr>
      </p:pic>
      <p:sp>
        <p:nvSpPr>
          <p:cNvPr id="4" name="Tekstfelt 3">
            <a:extLst>
              <a:ext uri="{FF2B5EF4-FFF2-40B4-BE49-F238E27FC236}">
                <a16:creationId xmlns:a16="http://schemas.microsoft.com/office/drawing/2014/main" id="{092BD13A-7D4D-D594-C240-BC5E68988598}"/>
              </a:ext>
              <a:ext uri="{C183D7F6-B498-43B3-948B-1728B52AA6E4}">
                <adec:decorative xmlns:adec="http://schemas.microsoft.com/office/drawing/2017/decorative" val="1"/>
              </a:ext>
            </a:extLst>
          </p:cNvPr>
          <p:cNvSpPr txBox="1"/>
          <p:nvPr/>
        </p:nvSpPr>
        <p:spPr>
          <a:xfrm>
            <a:off x="9727645" y="6568798"/>
            <a:ext cx="2285519" cy="261610"/>
          </a:xfrm>
          <a:prstGeom prst="rect">
            <a:avLst/>
          </a:prstGeom>
          <a:noFill/>
        </p:spPr>
        <p:txBody>
          <a:bodyPr wrap="square" rtlCol="0">
            <a:spAutoFit/>
          </a:bodyPr>
          <a:lstStyle/>
          <a:p>
            <a:r>
              <a:rPr lang="da-DK" sz="1100" i="1">
                <a:solidFill>
                  <a:srgbClr val="D7E5F3"/>
                </a:solidFill>
              </a:rPr>
              <a:t>Illustrationen er genereret af AI</a:t>
            </a:r>
          </a:p>
        </p:txBody>
      </p:sp>
    </p:spTree>
    <p:extLst>
      <p:ext uri="{BB962C8B-B14F-4D97-AF65-F5344CB8AC3E}">
        <p14:creationId xmlns:p14="http://schemas.microsoft.com/office/powerpoint/2010/main" val="19772372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37775D"/>
        </a:solidFill>
        <a:effectLst/>
      </p:bgPr>
    </p:bg>
    <p:spTree>
      <p:nvGrpSpPr>
        <p:cNvPr id="1" name="">
          <a:extLst>
            <a:ext uri="{FF2B5EF4-FFF2-40B4-BE49-F238E27FC236}">
              <a16:creationId xmlns:a16="http://schemas.microsoft.com/office/drawing/2014/main" id="{D7C96924-2FEF-267D-0937-B01E7729F1CD}"/>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A886C646-F523-B54C-D9BE-45D0B89AFB5E}"/>
              </a:ext>
            </a:extLst>
          </p:cNvPr>
          <p:cNvSpPr>
            <a:spLocks noGrp="1"/>
          </p:cNvSpPr>
          <p:nvPr>
            <p:ph type="title" idx="4294967295"/>
          </p:nvPr>
        </p:nvSpPr>
        <p:spPr>
          <a:xfrm>
            <a:off x="379413" y="601663"/>
            <a:ext cx="8413750" cy="1265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rgbClr val="D7E4DF"/>
                </a:solidFill>
                <a:effectLst/>
                <a:uLnTx/>
                <a:uFillTx/>
                <a:latin typeface="Avenir Next"/>
                <a:ea typeface="+mn-ea"/>
                <a:cs typeface="+mn-cs"/>
              </a:rPr>
              <a:t>Overblik over materialet om AI i byudvikling </a:t>
            </a:r>
            <a:endParaRPr kumimoji="0" lang="da-DK" sz="4000" b="1" i="0" u="none" strike="noStrike" kern="1200" cap="none" spc="0" normalizeH="0" baseline="0" noProof="0">
              <a:ln>
                <a:noFill/>
              </a:ln>
              <a:solidFill>
                <a:srgbClr val="D7E4DF"/>
              </a:solidFill>
              <a:effectLst/>
              <a:uLnTx/>
              <a:uFillTx/>
              <a:latin typeface="Avenir Next" panose="020B0503020202020204" pitchFamily="34" charset="0"/>
              <a:ea typeface="+mn-ea"/>
              <a:cs typeface="+mn-cs"/>
            </a:endParaRPr>
          </a:p>
        </p:txBody>
      </p:sp>
      <p:sp>
        <p:nvSpPr>
          <p:cNvPr id="6" name="Rektangel 5">
            <a:extLst>
              <a:ext uri="{FF2B5EF4-FFF2-40B4-BE49-F238E27FC236}">
                <a16:creationId xmlns:a16="http://schemas.microsoft.com/office/drawing/2014/main" id="{CA6589F4-D4EA-AB16-B55F-5F29C67A1A8A}"/>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D7E4DF"/>
                </a:solidFill>
              </a:rPr>
              <a:t>Byudvikling</a:t>
            </a:r>
            <a:endParaRPr lang="da-DK" sz="1200">
              <a:solidFill>
                <a:srgbClr val="D7E4DF"/>
              </a:solidFill>
            </a:endParaRPr>
          </a:p>
        </p:txBody>
      </p:sp>
      <p:sp>
        <p:nvSpPr>
          <p:cNvPr id="16" name="Rektangel 15">
            <a:extLst>
              <a:ext uri="{FF2B5EF4-FFF2-40B4-BE49-F238E27FC236}">
                <a16:creationId xmlns:a16="http://schemas.microsoft.com/office/drawing/2014/main" id="{159FA00B-81A0-CBC0-AA2C-CFC87EA7EAC8}"/>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7" name="Rektangel 16">
            <a:extLst>
              <a:ext uri="{FF2B5EF4-FFF2-40B4-BE49-F238E27FC236}">
                <a16:creationId xmlns:a16="http://schemas.microsoft.com/office/drawing/2014/main" id="{E7662918-C15F-55FC-B658-521F3F38A624}"/>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8" name="Rektangel 17">
            <a:extLst>
              <a:ext uri="{FF2B5EF4-FFF2-40B4-BE49-F238E27FC236}">
                <a16:creationId xmlns:a16="http://schemas.microsoft.com/office/drawing/2014/main" id="{00F0F22E-4283-F9F2-AC5D-D4E0AED72FAD}"/>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9" name="Rektangel 18">
            <a:extLst>
              <a:ext uri="{FF2B5EF4-FFF2-40B4-BE49-F238E27FC236}">
                <a16:creationId xmlns:a16="http://schemas.microsoft.com/office/drawing/2014/main" id="{A129D7F4-B637-767B-16D7-9D1857F6A1B9}"/>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0" name="Rektangel 19">
            <a:extLst>
              <a:ext uri="{FF2B5EF4-FFF2-40B4-BE49-F238E27FC236}">
                <a16:creationId xmlns:a16="http://schemas.microsoft.com/office/drawing/2014/main" id="{909C01AE-D804-76A0-7583-DBBB17B44427}"/>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5" name="Pladsholder til indhold 2">
            <a:extLst>
              <a:ext uri="{FF2B5EF4-FFF2-40B4-BE49-F238E27FC236}">
                <a16:creationId xmlns:a16="http://schemas.microsoft.com/office/drawing/2014/main" id="{8BF83F8C-5E5C-B045-B481-F32E895E23E3}"/>
              </a:ext>
            </a:extLst>
          </p:cNvPr>
          <p:cNvSpPr txBox="1">
            <a:spLocks/>
          </p:cNvSpPr>
          <p:nvPr/>
        </p:nvSpPr>
        <p:spPr>
          <a:xfrm>
            <a:off x="381522" y="1871126"/>
            <a:ext cx="4367011" cy="430869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b="1">
                <a:solidFill>
                  <a:srgbClr val="D7E4DF"/>
                </a:solidFill>
                <a:latin typeface="Avenir Next"/>
              </a:rPr>
              <a:t>Afsnittet indeholder:</a:t>
            </a:r>
            <a:endParaRPr lang="da-DK" sz="1500">
              <a:solidFill>
                <a:srgbClr val="D7E4DF"/>
              </a:solidFill>
            </a:endParaRPr>
          </a:p>
          <a:p>
            <a:pPr marL="285750" indent="-285750">
              <a:buFont typeface="Arial" panose="020B0604020202020204" pitchFamily="34" charset="0"/>
              <a:buChar char="•"/>
            </a:pPr>
            <a:r>
              <a:rPr lang="da-DK" sz="1500" b="1">
                <a:solidFill>
                  <a:srgbClr val="D7E4DF"/>
                </a:solidFill>
                <a:latin typeface="Avenir Next"/>
              </a:rPr>
              <a:t>Fakta &amp; cases</a:t>
            </a:r>
            <a:endParaRPr lang="da-DK" sz="1500" b="1">
              <a:solidFill>
                <a:srgbClr val="D7E4DF"/>
              </a:solidFill>
            </a:endParaRPr>
          </a:p>
          <a:p>
            <a:pPr marL="742950" lvl="1" indent="-285750">
              <a:buFont typeface="Courier New" panose="020B0604020202020204" pitchFamily="34" charset="0"/>
              <a:buChar char="o"/>
            </a:pPr>
            <a:r>
              <a:rPr lang="da-DK" sz="1500">
                <a:solidFill>
                  <a:srgbClr val="D7E4DF"/>
                </a:solidFill>
                <a:latin typeface="Avenir Next"/>
              </a:rPr>
              <a:t>Sådan bruges AI i byudvikling</a:t>
            </a:r>
            <a:endParaRPr lang="da-DK" sz="1500">
              <a:solidFill>
                <a:srgbClr val="D7E4DF"/>
              </a:solidFill>
            </a:endParaRPr>
          </a:p>
          <a:p>
            <a:pPr marL="742950" lvl="1" indent="-285750">
              <a:buFont typeface="Courier New" panose="020B0604020202020204" pitchFamily="34" charset="0"/>
              <a:buChar char="o"/>
            </a:pPr>
            <a:r>
              <a:rPr lang="da-DK" sz="1500">
                <a:solidFill>
                  <a:srgbClr val="D7E4DF"/>
                </a:solidFill>
                <a:latin typeface="Avenir Next"/>
              </a:rPr>
              <a:t>To cases fra byudvikling</a:t>
            </a:r>
          </a:p>
          <a:p>
            <a:pPr marL="285750" indent="-285750">
              <a:buFont typeface="Arial" panose="020B0604020202020204" pitchFamily="34" charset="0"/>
              <a:buChar char="•"/>
            </a:pPr>
            <a:r>
              <a:rPr lang="da-DK" sz="1500" b="1">
                <a:solidFill>
                  <a:srgbClr val="D7E4DF"/>
                </a:solidFill>
                <a:latin typeface="Avenir Next"/>
              </a:rPr>
              <a:t>Potentialer</a:t>
            </a:r>
          </a:p>
          <a:p>
            <a:pPr marL="742950" lvl="1" indent="-285750">
              <a:buFont typeface="Courier New" panose="020B0604020202020204" pitchFamily="34" charset="0"/>
              <a:buChar char="o"/>
            </a:pPr>
            <a:r>
              <a:rPr lang="da-DK" sz="1500">
                <a:solidFill>
                  <a:srgbClr val="D7E4DF"/>
                </a:solidFill>
                <a:latin typeface="Avenir Next"/>
              </a:rPr>
              <a:t>Særlige gevinster ved AI i byudvikling</a:t>
            </a:r>
          </a:p>
          <a:p>
            <a:pPr marL="285750" indent="-285750">
              <a:buFont typeface="Arial" panose="020B0604020202020204" pitchFamily="34" charset="0"/>
              <a:buChar char="•"/>
            </a:pPr>
            <a:r>
              <a:rPr lang="da-DK" sz="1500" b="1">
                <a:solidFill>
                  <a:srgbClr val="D7E4DF"/>
                </a:solidFill>
                <a:latin typeface="Avenir Next"/>
              </a:rPr>
              <a:t>Udfordringer</a:t>
            </a:r>
            <a:endParaRPr lang="da-DK" sz="1500" b="1">
              <a:solidFill>
                <a:srgbClr val="D7E4DF"/>
              </a:solidFill>
            </a:endParaRPr>
          </a:p>
          <a:p>
            <a:pPr marL="742950" lvl="1" indent="-285750">
              <a:buFont typeface="Courier New" panose="020B0604020202020204" pitchFamily="34" charset="0"/>
              <a:buChar char="o"/>
            </a:pPr>
            <a:r>
              <a:rPr lang="da-DK" sz="1500">
                <a:solidFill>
                  <a:srgbClr val="D7E4DF"/>
                </a:solidFill>
                <a:latin typeface="Avenir Next"/>
              </a:rPr>
              <a:t>Særlige risici ved AI i byudvikling</a:t>
            </a:r>
            <a:endParaRPr lang="da-DK" sz="1500">
              <a:solidFill>
                <a:srgbClr val="D7E4DF"/>
              </a:solidFill>
            </a:endParaRPr>
          </a:p>
          <a:p>
            <a:pPr marL="742950" lvl="1" indent="-285750">
              <a:buFont typeface="Courier New" panose="020B0604020202020204" pitchFamily="34" charset="0"/>
              <a:buChar char="o"/>
            </a:pPr>
            <a:r>
              <a:rPr lang="da-DK" sz="1500">
                <a:solidFill>
                  <a:srgbClr val="D7E4DF"/>
                </a:solidFill>
                <a:latin typeface="Avenir Next"/>
              </a:rPr>
              <a:t>Dilemmaer til dialog</a:t>
            </a:r>
          </a:p>
          <a:p>
            <a:pPr marL="285750" indent="-285750">
              <a:buFont typeface="Arial" panose="020B0604020202020204" pitchFamily="34" charset="0"/>
              <a:buChar char="•"/>
            </a:pPr>
            <a:r>
              <a:rPr lang="da-DK" sz="1500" b="1">
                <a:solidFill>
                  <a:srgbClr val="D7E4DF"/>
                </a:solidFill>
                <a:latin typeface="Avenir Next"/>
              </a:rPr>
              <a:t>Forudsætninger</a:t>
            </a:r>
          </a:p>
          <a:p>
            <a:pPr marL="742950" lvl="1" indent="-285750">
              <a:buFont typeface="Courier New" panose="020B0604020202020204" pitchFamily="34" charset="0"/>
              <a:buChar char="o"/>
            </a:pPr>
            <a:r>
              <a:rPr lang="da-DK" sz="1500">
                <a:solidFill>
                  <a:srgbClr val="D7E4DF"/>
                </a:solidFill>
                <a:latin typeface="Avenir Next"/>
              </a:rPr>
              <a:t>Forudsætninger for brugen af AI </a:t>
            </a:r>
            <a:endParaRPr lang="da-DK" sz="1500">
              <a:solidFill>
                <a:srgbClr val="D7E4DF"/>
              </a:solidFill>
            </a:endParaRPr>
          </a:p>
          <a:p>
            <a:pPr marL="285750" indent="-285750">
              <a:buFont typeface="Arial" panose="020B0604020202020204" pitchFamily="34" charset="0"/>
              <a:buChar char="•"/>
            </a:pPr>
            <a:r>
              <a:rPr lang="da-DK" sz="1500" b="1">
                <a:solidFill>
                  <a:srgbClr val="D7E4DF"/>
                </a:solidFill>
                <a:latin typeface="Avenir Next"/>
              </a:rPr>
              <a:t>Næste skridt</a:t>
            </a:r>
          </a:p>
          <a:p>
            <a:pPr marL="742950" lvl="1" indent="-285750">
              <a:buFont typeface="Courier New" panose="020B0604020202020204" pitchFamily="34" charset="0"/>
              <a:buChar char="o"/>
            </a:pPr>
            <a:r>
              <a:rPr lang="da-DK" sz="1500">
                <a:solidFill>
                  <a:srgbClr val="D7E4DF"/>
                </a:solidFill>
                <a:latin typeface="Avenir Next"/>
              </a:rPr>
              <a:t>Sådan kommer I videre </a:t>
            </a:r>
            <a:endParaRPr lang="da-DK" sz="1500">
              <a:solidFill>
                <a:srgbClr val="D7E4DF"/>
              </a:solidFill>
            </a:endParaRPr>
          </a:p>
          <a:p>
            <a:pPr marL="742950" lvl="1" indent="-285750">
              <a:buFont typeface="Courier New" panose="020B0604020202020204" pitchFamily="34" charset="0"/>
              <a:buChar char="o"/>
            </a:pPr>
            <a:r>
              <a:rPr lang="da-DK" sz="1500">
                <a:solidFill>
                  <a:srgbClr val="D7E4DF"/>
                </a:solidFill>
                <a:latin typeface="Avenir Next"/>
              </a:rPr>
              <a:t>Værktøjer til den videre dialog </a:t>
            </a:r>
          </a:p>
        </p:txBody>
      </p:sp>
      <p:sp>
        <p:nvSpPr>
          <p:cNvPr id="9" name="Tekstfelt 8">
            <a:extLst>
              <a:ext uri="{FF2B5EF4-FFF2-40B4-BE49-F238E27FC236}">
                <a16:creationId xmlns:a16="http://schemas.microsoft.com/office/drawing/2014/main" id="{3F987E1B-EC6E-CC2C-D42B-174702656193}"/>
              </a:ext>
              <a:ext uri="{C183D7F6-B498-43B3-948B-1728B52AA6E4}">
                <adec:decorative xmlns:adec="http://schemas.microsoft.com/office/drawing/2017/decorative" val="1"/>
              </a:ext>
            </a:extLst>
          </p:cNvPr>
          <p:cNvSpPr txBox="1"/>
          <p:nvPr/>
        </p:nvSpPr>
        <p:spPr>
          <a:xfrm>
            <a:off x="8749975" y="953424"/>
            <a:ext cx="3158583" cy="276999"/>
          </a:xfrm>
          <a:prstGeom prst="rect">
            <a:avLst/>
          </a:prstGeom>
          <a:noFill/>
        </p:spPr>
        <p:txBody>
          <a:bodyPr wrap="square" lIns="91440" tIns="45720" rIns="91440" bIns="45720" anchor="t">
            <a:spAutoFit/>
          </a:bodyPr>
          <a:lstStyle/>
          <a:p>
            <a:r>
              <a:rPr lang="da-DK" sz="1200" i="1">
                <a:solidFill>
                  <a:srgbClr val="D7E4DF"/>
                </a:solidFill>
                <a:latin typeface="Avenir Next"/>
              </a:rPr>
              <a:t>Naviger gennem indholdet i topmenuen</a:t>
            </a:r>
            <a:endParaRPr lang="da-DK" sz="1200" i="1">
              <a:solidFill>
                <a:srgbClr val="D7E4DF"/>
              </a:solidFill>
            </a:endParaRPr>
          </a:p>
        </p:txBody>
      </p:sp>
      <p:cxnSp>
        <p:nvCxnSpPr>
          <p:cNvPr id="12" name="Buet forbindelse 11">
            <a:extLst>
              <a:ext uri="{FF2B5EF4-FFF2-40B4-BE49-F238E27FC236}">
                <a16:creationId xmlns:a16="http://schemas.microsoft.com/office/drawing/2014/main" id="{04266EC3-7E07-803C-5D99-564F2C3A8D0D}"/>
              </a:ext>
              <a:ext uri="{C183D7F6-B498-43B3-948B-1728B52AA6E4}">
                <adec:decorative xmlns:adec="http://schemas.microsoft.com/office/drawing/2017/decorative" val="1"/>
              </a:ext>
            </a:extLst>
          </p:cNvPr>
          <p:cNvCxnSpPr>
            <a:cxnSpLocks/>
          </p:cNvCxnSpPr>
          <p:nvPr/>
        </p:nvCxnSpPr>
        <p:spPr>
          <a:xfrm flipH="1" flipV="1">
            <a:off x="8073883" y="610701"/>
            <a:ext cx="578896" cy="482985"/>
          </a:xfrm>
          <a:prstGeom prst="curvedConnector3">
            <a:avLst>
              <a:gd name="adj1" fmla="val 76017"/>
            </a:avLst>
          </a:prstGeom>
          <a:ln>
            <a:solidFill>
              <a:srgbClr val="D7E4DF"/>
            </a:solidFill>
            <a:tailEnd type="triangle"/>
          </a:ln>
        </p:spPr>
        <p:style>
          <a:lnRef idx="2">
            <a:schemeClr val="accent1"/>
          </a:lnRef>
          <a:fillRef idx="0">
            <a:schemeClr val="accent1"/>
          </a:fillRef>
          <a:effectRef idx="1">
            <a:schemeClr val="accent1"/>
          </a:effectRef>
          <a:fontRef idx="minor">
            <a:schemeClr val="tx1"/>
          </a:fontRef>
        </p:style>
      </p:cxnSp>
      <p:sp>
        <p:nvSpPr>
          <p:cNvPr id="22" name="Rektangel 21">
            <a:extLst>
              <a:ext uri="{FF2B5EF4-FFF2-40B4-BE49-F238E27FC236}">
                <a16:creationId xmlns:a16="http://schemas.microsoft.com/office/drawing/2014/main" id="{B8530BC6-6EE6-D06B-127C-2373DC805E45}"/>
              </a:ext>
              <a:ext uri="{C183D7F6-B498-43B3-948B-1728B52AA6E4}">
                <adec:decorative xmlns:adec="http://schemas.microsoft.com/office/drawing/2017/decorative" val="1"/>
              </a:ext>
            </a:extLst>
          </p:cNvPr>
          <p:cNvSpPr/>
          <p:nvPr/>
        </p:nvSpPr>
        <p:spPr>
          <a:xfrm>
            <a:off x="7722469" y="2089461"/>
            <a:ext cx="4027718" cy="3961748"/>
          </a:xfrm>
          <a:prstGeom prst="rect">
            <a:avLst/>
          </a:prstGeom>
          <a:solidFill>
            <a:srgbClr val="D8E5D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p:txBody>
      </p:sp>
      <p:sp>
        <p:nvSpPr>
          <p:cNvPr id="3" name="Pladsholder til indhold 2">
            <a:extLst>
              <a:ext uri="{FF2B5EF4-FFF2-40B4-BE49-F238E27FC236}">
                <a16:creationId xmlns:a16="http://schemas.microsoft.com/office/drawing/2014/main" id="{B351F966-C455-9D06-2CC8-C976B9F87565}"/>
              </a:ext>
            </a:extLst>
          </p:cNvPr>
          <p:cNvSpPr>
            <a:spLocks noGrp="1"/>
          </p:cNvSpPr>
          <p:nvPr>
            <p:ph sz="half" idx="2"/>
          </p:nvPr>
        </p:nvSpPr>
        <p:spPr>
          <a:xfrm>
            <a:off x="7984904" y="2379737"/>
            <a:ext cx="3502848" cy="3318073"/>
          </a:xfrm>
        </p:spPr>
        <p:txBody>
          <a:bodyPr vert="horz" lIns="91440" tIns="45720" rIns="91440" bIns="45720" rtlCol="0" anchor="t">
            <a:normAutofit fontScale="92500" lnSpcReduction="20000"/>
          </a:bodyPr>
          <a:lstStyle/>
          <a:p>
            <a:pPr>
              <a:lnSpc>
                <a:spcPct val="110000"/>
              </a:lnSpc>
            </a:pPr>
            <a:r>
              <a:rPr lang="da-DK" sz="1700" b="1">
                <a:solidFill>
                  <a:srgbClr val="37775D"/>
                </a:solidFill>
                <a:latin typeface="Avenir Next"/>
              </a:rPr>
              <a:t>Brug materialet til fx:</a:t>
            </a:r>
          </a:p>
          <a:p>
            <a:pPr marL="285750" indent="-285750">
              <a:lnSpc>
                <a:spcPct val="110000"/>
              </a:lnSpc>
              <a:buFont typeface="Arial,Sans-Serif" panose="020B0604020202020204" pitchFamily="34" charset="0"/>
              <a:buChar char="•"/>
            </a:pPr>
            <a:r>
              <a:rPr lang="da-DK" sz="1500">
                <a:solidFill>
                  <a:srgbClr val="000000"/>
                </a:solidFill>
                <a:latin typeface="Avenir Next"/>
              </a:rPr>
              <a:t>Møde i hele personalegruppen, i teams eller ledergruppen i jeres enhed</a:t>
            </a:r>
            <a:endParaRPr lang="en-US" sz="1500">
              <a:solidFill>
                <a:srgbClr val="000000"/>
              </a:solidFill>
              <a:latin typeface="Avenir Next"/>
            </a:endParaRPr>
          </a:p>
          <a:p>
            <a:pPr marL="285750" indent="-285750">
              <a:lnSpc>
                <a:spcPct val="110000"/>
              </a:lnSpc>
              <a:buFont typeface="Arial,Sans-Serif" panose="020B0604020202020204" pitchFamily="34" charset="0"/>
              <a:buChar char="•"/>
            </a:pPr>
            <a:r>
              <a:rPr lang="da-DK" sz="1500">
                <a:solidFill>
                  <a:srgbClr val="000000"/>
                </a:solidFill>
                <a:latin typeface="Avenir Next"/>
              </a:rPr>
              <a:t>Dialog i MED-systemet eller med TR</a:t>
            </a:r>
            <a:endParaRPr lang="en-US" sz="1500">
              <a:solidFill>
                <a:srgbClr val="000000"/>
              </a:solidFill>
              <a:latin typeface="Avenir Next"/>
            </a:endParaRPr>
          </a:p>
          <a:p>
            <a:pPr marL="285750" indent="-285750">
              <a:lnSpc>
                <a:spcPct val="110000"/>
              </a:lnSpc>
              <a:buFont typeface="Arial,Sans-Serif" panose="020B0604020202020204" pitchFamily="34" charset="0"/>
              <a:buChar char="•"/>
            </a:pPr>
            <a:r>
              <a:rPr lang="da-DK" sz="1500">
                <a:solidFill>
                  <a:srgbClr val="000000"/>
                </a:solidFill>
                <a:latin typeface="Avenir Next"/>
              </a:rPr>
              <a:t>På tværs af kommunale administration</a:t>
            </a:r>
            <a:endParaRPr lang="en-US" sz="1500">
              <a:solidFill>
                <a:srgbClr val="000000"/>
              </a:solidFill>
              <a:latin typeface="Avenir Next"/>
            </a:endParaRPr>
          </a:p>
          <a:p>
            <a:pPr marL="285750" indent="-285750">
              <a:lnSpc>
                <a:spcPct val="110000"/>
              </a:lnSpc>
              <a:buFont typeface="Arial" panose="020B0604020202020204" pitchFamily="34" charset="0"/>
              <a:buChar char="•"/>
            </a:pPr>
            <a:r>
              <a:rPr lang="da-DK" sz="1500">
                <a:solidFill>
                  <a:srgbClr val="000000"/>
                </a:solidFill>
                <a:latin typeface="Avenir Next"/>
              </a:rPr>
              <a:t>Til dialog med borgere – eventuelt i lokale råd og nævn, høringsparter og andre organer med borgerrepræsentanter. </a:t>
            </a:r>
            <a:endParaRPr lang="en-US" sz="1500">
              <a:solidFill>
                <a:srgbClr val="000000"/>
              </a:solidFill>
              <a:latin typeface="Avenir Next"/>
            </a:endParaRPr>
          </a:p>
          <a:p>
            <a:pPr marL="285750" indent="-285750">
              <a:lnSpc>
                <a:spcPct val="110000"/>
              </a:lnSpc>
              <a:buFont typeface="Arial,Sans-Serif" panose="020B0604020202020204" pitchFamily="34" charset="0"/>
              <a:buChar char="•"/>
            </a:pPr>
            <a:r>
              <a:rPr lang="da-DK" sz="1500">
                <a:solidFill>
                  <a:srgbClr val="000000"/>
                </a:solidFill>
                <a:latin typeface="Avenir Next"/>
              </a:rPr>
              <a:t>Politisk udvalgsmøde eller chefgruppemøde</a:t>
            </a:r>
            <a:endParaRPr lang="da-DK" sz="1500"/>
          </a:p>
        </p:txBody>
      </p:sp>
    </p:spTree>
    <p:extLst>
      <p:ext uri="{BB962C8B-B14F-4D97-AF65-F5344CB8AC3E}">
        <p14:creationId xmlns:p14="http://schemas.microsoft.com/office/powerpoint/2010/main" val="1980645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3B4A3">
            <a:alpha val="20000"/>
          </a:srgbClr>
        </a:solidFill>
        <a:effectLst/>
      </p:bgPr>
    </p:bg>
    <p:spTree>
      <p:nvGrpSpPr>
        <p:cNvPr id="1" name="">
          <a:extLst>
            <a:ext uri="{FF2B5EF4-FFF2-40B4-BE49-F238E27FC236}">
              <a16:creationId xmlns:a16="http://schemas.microsoft.com/office/drawing/2014/main" id="{B7DB7FCB-52C3-60CA-DB7E-A1677EBA8884}"/>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3DC37B5E-958B-6730-A0CE-59054D9B5D2A}"/>
              </a:ext>
            </a:extLst>
          </p:cNvPr>
          <p:cNvSpPr>
            <a:spLocks noGrp="1"/>
          </p:cNvSpPr>
          <p:nvPr>
            <p:ph type="title" idx="4294967295"/>
          </p:nvPr>
        </p:nvSpPr>
        <p:spPr>
          <a:xfrm>
            <a:off x="592138" y="992188"/>
            <a:ext cx="5880100" cy="18462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da-DK" sz="4000" b="1" i="0" u="none" strike="noStrike" kern="1200" cap="none" spc="0" normalizeH="0" baseline="0" noProof="0">
                <a:ln>
                  <a:noFill/>
                </a:ln>
                <a:solidFill>
                  <a:srgbClr val="11A898"/>
                </a:solidFill>
                <a:effectLst/>
                <a:uLnTx/>
                <a:uFillTx/>
                <a:latin typeface="Avenir Next"/>
                <a:ea typeface="+mn-ea"/>
                <a:cs typeface="+mn-cs"/>
              </a:rPr>
              <a:t>Fakta &amp; cases</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da-DK" sz="4000" b="0" i="0" u="none" strike="noStrike" kern="1200" cap="none" spc="0" normalizeH="0" baseline="0" noProof="0">
                <a:ln>
                  <a:noFill/>
                </a:ln>
                <a:solidFill>
                  <a:srgbClr val="11A898"/>
                </a:solidFill>
                <a:effectLst/>
                <a:uLnTx/>
                <a:uFillTx/>
                <a:latin typeface="Avenir Next"/>
                <a:ea typeface="+mn-ea"/>
                <a:cs typeface="+mn-cs"/>
              </a:rPr>
              <a:t>Værd at vide om</a:t>
            </a:r>
            <a:br>
              <a:rPr kumimoji="0" lang="da-DK" sz="4000" b="0" i="0" u="none" strike="noStrike" kern="1200" cap="none" spc="0" normalizeH="0" baseline="0" noProof="0">
                <a:ln>
                  <a:noFill/>
                </a:ln>
                <a:solidFill>
                  <a:srgbClr val="11A898"/>
                </a:solidFill>
                <a:effectLst/>
                <a:uLnTx/>
                <a:uFillTx/>
                <a:latin typeface="Avenir Next"/>
                <a:ea typeface="+mn-ea"/>
                <a:cs typeface="+mn-cs"/>
              </a:rPr>
            </a:br>
            <a:r>
              <a:rPr kumimoji="0" lang="da-DK" sz="4000" b="0" i="0" u="none" strike="noStrike" kern="1200" cap="none" spc="0" normalizeH="0" baseline="0" noProof="0">
                <a:ln>
                  <a:noFill/>
                </a:ln>
                <a:solidFill>
                  <a:srgbClr val="11A898"/>
                </a:solidFill>
                <a:effectLst/>
                <a:uLnTx/>
                <a:uFillTx/>
                <a:latin typeface="Avenir Next"/>
                <a:ea typeface="+mn-ea"/>
                <a:cs typeface="+mn-cs"/>
              </a:rPr>
              <a:t>kunstig intelligens (AI)</a:t>
            </a:r>
          </a:p>
        </p:txBody>
      </p:sp>
      <p:sp>
        <p:nvSpPr>
          <p:cNvPr id="13" name="Pladsholder til indhold 1">
            <a:extLst>
              <a:ext uri="{FF2B5EF4-FFF2-40B4-BE49-F238E27FC236}">
                <a16:creationId xmlns:a16="http://schemas.microsoft.com/office/drawing/2014/main" id="{138FF588-9B2E-8688-D7F4-27BC81CEBF09}"/>
              </a:ext>
            </a:extLst>
          </p:cNvPr>
          <p:cNvSpPr txBox="1">
            <a:spLocks/>
          </p:cNvSpPr>
          <p:nvPr/>
        </p:nvSpPr>
        <p:spPr>
          <a:xfrm>
            <a:off x="677527" y="3233106"/>
            <a:ext cx="4584069" cy="36229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500" b="1">
                <a:solidFill>
                  <a:srgbClr val="2AB4A3"/>
                </a:solidFill>
                <a:latin typeface="Avenir Next"/>
              </a:rPr>
              <a:t>Afsnittet indeholder:</a:t>
            </a:r>
          </a:p>
          <a:p>
            <a:pPr marL="342900" indent="-342900">
              <a:buFont typeface="Arial" panose="020B0604020202020204" pitchFamily="34" charset="0"/>
              <a:buChar char="•"/>
            </a:pPr>
            <a:r>
              <a:rPr lang="da-DK" sz="1500">
                <a:solidFill>
                  <a:srgbClr val="2AB4A3"/>
                </a:solidFill>
                <a:latin typeface="Avenir Next"/>
              </a:rPr>
              <a:t>AI kort fortalt</a:t>
            </a:r>
          </a:p>
          <a:p>
            <a:pPr marL="342900" indent="-342900">
              <a:buFont typeface="Arial" panose="020B0604020202020204" pitchFamily="34" charset="0"/>
              <a:buChar char="•"/>
            </a:pPr>
            <a:r>
              <a:rPr lang="da-DK" sz="1500">
                <a:solidFill>
                  <a:srgbClr val="2AB4A3"/>
                </a:solidFill>
                <a:latin typeface="Avenir Next"/>
              </a:rPr>
              <a:t>Video om AI med forsker</a:t>
            </a:r>
          </a:p>
          <a:p>
            <a:pPr marL="342900" indent="-342900">
              <a:buFont typeface="Arial" panose="020B0604020202020204" pitchFamily="34" charset="0"/>
              <a:buChar char="•"/>
            </a:pPr>
            <a:r>
              <a:rPr lang="da-DK" sz="1500">
                <a:solidFill>
                  <a:srgbClr val="2AB4A3"/>
                </a:solidFill>
                <a:latin typeface="Avenir Next"/>
              </a:rPr>
              <a:t>Vigtige begreber</a:t>
            </a:r>
          </a:p>
          <a:p>
            <a:pPr marL="342900" indent="-342900">
              <a:buFont typeface="Arial" panose="020B0604020202020204" pitchFamily="34" charset="0"/>
              <a:buChar char="•"/>
            </a:pPr>
            <a:r>
              <a:rPr lang="da-DK" sz="1500">
                <a:solidFill>
                  <a:srgbClr val="2AB4A3"/>
                </a:solidFill>
                <a:latin typeface="Avenir Next"/>
              </a:rPr>
              <a:t>Overblik over kommunernes brug af AI</a:t>
            </a:r>
          </a:p>
          <a:p>
            <a:pPr marL="342900" indent="-342900">
              <a:buFont typeface="Arial" panose="020B0604020202020204" pitchFamily="34" charset="0"/>
              <a:buChar char="•"/>
            </a:pPr>
            <a:r>
              <a:rPr lang="da-DK" sz="1500">
                <a:solidFill>
                  <a:srgbClr val="2AB4A3"/>
                </a:solidFill>
                <a:latin typeface="Avenir Next"/>
              </a:rPr>
              <a:t>Henvisning til eksempler på kommunale case</a:t>
            </a:r>
          </a:p>
          <a:p>
            <a:pPr marL="342900" indent="-342900">
              <a:buFont typeface="Arial" panose="020B0604020202020204" pitchFamily="34" charset="0"/>
              <a:buChar char="•"/>
            </a:pPr>
            <a:r>
              <a:rPr lang="da-DK" sz="1500">
                <a:solidFill>
                  <a:srgbClr val="2AB4A3"/>
                </a:solidFill>
                <a:latin typeface="Avenir Next"/>
              </a:rPr>
              <a:t>Scenarier for fremtidens velfærd i 2030</a:t>
            </a:r>
            <a:endParaRPr lang="da-DK" sz="1500">
              <a:solidFill>
                <a:srgbClr val="2AB4A3"/>
              </a:solidFill>
            </a:endParaRPr>
          </a:p>
          <a:p>
            <a:pPr marL="342900" indent="-342900">
              <a:buFont typeface="Arial,Sans-Serif" panose="020B0604020202020204" pitchFamily="34" charset="0"/>
              <a:buChar char="•"/>
            </a:pPr>
            <a:r>
              <a:rPr lang="da-DK" sz="1500">
                <a:solidFill>
                  <a:srgbClr val="2AB4A3"/>
                </a:solidFill>
                <a:latin typeface="Avenir Next"/>
              </a:rPr>
              <a:t>Indsigter om AI-tendenser i kommunerne</a:t>
            </a:r>
            <a:endParaRPr lang="en-US" sz="1500">
              <a:solidFill>
                <a:srgbClr val="2AB4A3"/>
              </a:solidFill>
              <a:latin typeface="Avenir Next"/>
            </a:endParaRPr>
          </a:p>
          <a:p>
            <a:pPr marL="342900" indent="-342900">
              <a:buChar char="•"/>
            </a:pPr>
            <a:endParaRPr lang="da-DK" sz="1500"/>
          </a:p>
        </p:txBody>
      </p:sp>
      <p:sp>
        <p:nvSpPr>
          <p:cNvPr id="11" name="Pladsholder til tekst 6">
            <a:extLst>
              <a:ext uri="{FF2B5EF4-FFF2-40B4-BE49-F238E27FC236}">
                <a16:creationId xmlns:a16="http://schemas.microsoft.com/office/drawing/2014/main" id="{BF4F24BE-A754-7058-D218-C7136D49E313}"/>
              </a:ext>
            </a:extLst>
          </p:cNvPr>
          <p:cNvSpPr txBox="1">
            <a:spLocks/>
          </p:cNvSpPr>
          <p:nvPr/>
        </p:nvSpPr>
        <p:spPr>
          <a:xfrm>
            <a:off x="8171734" y="5071818"/>
            <a:ext cx="2730843" cy="8659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600" b="1">
                <a:solidFill>
                  <a:srgbClr val="14B4A3"/>
                </a:solidFill>
                <a:latin typeface="Avenir Next"/>
              </a:rPr>
              <a:t>Værd at vide om AI</a:t>
            </a:r>
            <a:endParaRPr kumimoji="0" lang="da-DK" sz="1600" b="1" strike="noStrike" kern="1200" cap="none" spc="0" normalizeH="0" baseline="0" noProof="0">
              <a:ln>
                <a:noFill/>
              </a:ln>
              <a:solidFill>
                <a:srgbClr val="14B4A3"/>
              </a:solidFill>
              <a:effectLst/>
              <a:uLnTx/>
              <a:uFillTx/>
              <a:latin typeface="Avenir Next" panose="020B0503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i="1" u="sng">
                <a:solidFill>
                  <a:srgbClr val="14B4A3"/>
                </a:solidFill>
                <a:latin typeface="Avenir Next"/>
                <a:hlinkClick r:id="rId3">
                  <a:extLst>
                    <a:ext uri="{A12FA001-AC4F-418D-AE19-62706E023703}">
                      <ahyp:hlinkClr xmlns:ahyp="http://schemas.microsoft.com/office/drawing/2018/hyperlinkcolor" val="tx"/>
                    </a:ext>
                  </a:extLst>
                </a:hlinkClick>
              </a:rPr>
              <a:t>Se introduktions</a:t>
            </a:r>
            <a:r>
              <a:rPr kumimoji="0" lang="da-DK" sz="1600" i="1" u="sng" strike="noStrike" kern="1200" cap="none" spc="0" normalizeH="0" baseline="0" noProof="0">
                <a:ln>
                  <a:noFill/>
                </a:ln>
                <a:solidFill>
                  <a:srgbClr val="14B4A3"/>
                </a:solidFill>
                <a:effectLst/>
                <a:uLnTx/>
                <a:uFillTx/>
                <a:latin typeface="Avenir Next"/>
                <a:hlinkClick r:id="rId3">
                  <a:extLst>
                    <a:ext uri="{A12FA001-AC4F-418D-AE19-62706E023703}">
                      <ahyp:hlinkClr xmlns:ahyp="http://schemas.microsoft.com/office/drawing/2018/hyperlinkcolor" val="tx"/>
                    </a:ext>
                  </a:extLst>
                </a:hlinkClick>
              </a:rPr>
              <a:t>video</a:t>
            </a:r>
            <a:endParaRPr kumimoji="0" lang="da-DK" sz="1600" i="1" u="sng" strike="noStrike" kern="1200" cap="none" spc="0" normalizeH="0" baseline="0" noProof="0">
              <a:ln>
                <a:noFill/>
              </a:ln>
              <a:solidFill>
                <a:srgbClr val="14B4A3"/>
              </a:solidFill>
              <a:effectLst/>
              <a:uLnTx/>
              <a:uFillTx/>
              <a:latin typeface="Avenir Next"/>
            </a:endParaRPr>
          </a:p>
        </p:txBody>
      </p:sp>
      <p:pic>
        <p:nvPicPr>
          <p:cNvPr id="16" name="Billede 15">
            <a:extLst>
              <a:ext uri="{FF2B5EF4-FFF2-40B4-BE49-F238E27FC236}">
                <a16:creationId xmlns:a16="http://schemas.microsoft.com/office/drawing/2014/main" id="{7CC76F73-0659-6E66-C2D1-BF5B498FBCB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71734" y="3236838"/>
            <a:ext cx="2730842" cy="1705233"/>
          </a:xfrm>
          <a:prstGeom prst="rect">
            <a:avLst/>
          </a:prstGeom>
        </p:spPr>
      </p:pic>
      <p:pic>
        <p:nvPicPr>
          <p:cNvPr id="3" name="Pladsholder til indhold 17">
            <a:extLst>
              <a:ext uri="{FF2B5EF4-FFF2-40B4-BE49-F238E27FC236}">
                <a16:creationId xmlns:a16="http://schemas.microsoft.com/office/drawing/2014/main" id="{25BC211D-F416-FE12-8734-F3921C6B920F}"/>
              </a:ext>
              <a:ext uri="{C183D7F6-B498-43B3-948B-1728B52AA6E4}">
                <adec:decorative xmlns:adec="http://schemas.microsoft.com/office/drawing/2017/decorative" val="1"/>
              </a:ext>
            </a:extLst>
          </p:cNvPr>
          <p:cNvPicPr>
            <a:picLocks noGrp="1" noChangeAspect="1"/>
          </p:cNvPicPr>
          <p:nvPr>
            <p:ph sz="half" idx="1"/>
          </p:nvPr>
        </p:nvPicPr>
        <p:blipFill>
          <a:blip r:embed="rId5">
            <a:extLst>
              <a:ext uri="{96DAC541-7B7A-43D3-8B79-37D633B846F1}">
                <asvg:svgBlip xmlns:asvg="http://schemas.microsoft.com/office/drawing/2016/SVG/main" r:embed="rId6"/>
              </a:ext>
            </a:extLst>
          </a:blip>
          <a:srcRect l="23276" t="25734" r="25246" b="41353"/>
          <a:stretch>
            <a:fillRect/>
          </a:stretch>
        </p:blipFill>
        <p:spPr>
          <a:xfrm>
            <a:off x="8066787" y="3274681"/>
            <a:ext cx="2835790" cy="1629546"/>
          </a:xfrm>
        </p:spPr>
      </p:pic>
      <p:sp>
        <p:nvSpPr>
          <p:cNvPr id="6" name="Rektangel 5">
            <a:extLst>
              <a:ext uri="{FF2B5EF4-FFF2-40B4-BE49-F238E27FC236}">
                <a16:creationId xmlns:a16="http://schemas.microsoft.com/office/drawing/2014/main" id="{C408915B-1EF5-519B-0D91-61E1AA619AEB}"/>
              </a:ext>
              <a:ext uri="{C183D7F6-B498-43B3-948B-1728B52AA6E4}">
                <adec:decorative xmlns:adec="http://schemas.microsoft.com/office/drawing/2017/decorative" val="1"/>
              </a:ext>
            </a:extLst>
          </p:cNvPr>
          <p:cNvSpPr>
            <a:spLocks noChangeAspect="1"/>
          </p:cNvSpPr>
          <p:nvPr/>
        </p:nvSpPr>
        <p:spPr>
          <a:xfrm>
            <a:off x="15160"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11A898"/>
                </a:solidFill>
              </a:rPr>
              <a:t>AI generelt</a:t>
            </a:r>
            <a:endParaRPr lang="da-DK" sz="1200">
              <a:solidFill>
                <a:srgbClr val="11A898"/>
              </a:solidFill>
            </a:endParaRPr>
          </a:p>
        </p:txBody>
      </p:sp>
      <p:sp>
        <p:nvSpPr>
          <p:cNvPr id="5" name="Rektangel 4">
            <a:extLst>
              <a:ext uri="{FF2B5EF4-FFF2-40B4-BE49-F238E27FC236}">
                <a16:creationId xmlns:a16="http://schemas.microsoft.com/office/drawing/2014/main" id="{69BE968B-F333-ED54-5AF5-F5995102B384}"/>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11A898"/>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7" name="Rektangel 6">
            <a:extLst>
              <a:ext uri="{FF2B5EF4-FFF2-40B4-BE49-F238E27FC236}">
                <a16:creationId xmlns:a16="http://schemas.microsoft.com/office/drawing/2014/main" id="{D4668CF8-C0C4-377B-FF75-B99392D828AE}"/>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8" name="Rektangel 7">
            <a:extLst>
              <a:ext uri="{FF2B5EF4-FFF2-40B4-BE49-F238E27FC236}">
                <a16:creationId xmlns:a16="http://schemas.microsoft.com/office/drawing/2014/main" id="{1F5EC834-8F6E-D30D-B1A4-1B33FD9B9FCE}"/>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9" name="Rektangel 8">
            <a:extLst>
              <a:ext uri="{FF2B5EF4-FFF2-40B4-BE49-F238E27FC236}">
                <a16:creationId xmlns:a16="http://schemas.microsoft.com/office/drawing/2014/main" id="{9794EC91-5303-C0AD-301B-B88168B6E7C1}"/>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0" name="Rektangel 9">
            <a:extLst>
              <a:ext uri="{FF2B5EF4-FFF2-40B4-BE49-F238E27FC236}">
                <a16:creationId xmlns:a16="http://schemas.microsoft.com/office/drawing/2014/main" id="{C119F073-402B-5FA7-EA4D-74034CCF103C}"/>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endParaRPr lang="da-DK" sz="1200">
              <a:solidFill>
                <a:srgbClr val="000000"/>
              </a:solidFill>
            </a:endParaRPr>
          </a:p>
        </p:txBody>
      </p:sp>
      <p:sp>
        <p:nvSpPr>
          <p:cNvPr id="2" name="Rektangel 1">
            <a:extLst>
              <a:ext uri="{FF2B5EF4-FFF2-40B4-BE49-F238E27FC236}">
                <a16:creationId xmlns:a16="http://schemas.microsoft.com/office/drawing/2014/main" id="{E8F6E82A-DFA3-B611-3D3D-FE48D3F6C704}"/>
              </a:ext>
              <a:ext uri="{C183D7F6-B498-43B3-948B-1728B52AA6E4}">
                <adec:decorative xmlns:adec="http://schemas.microsoft.com/office/drawing/2017/decorative" val="1"/>
              </a:ext>
            </a:extLst>
          </p:cNvPr>
          <p:cNvSpPr/>
          <p:nvPr/>
        </p:nvSpPr>
        <p:spPr>
          <a:xfrm>
            <a:off x="8171734" y="3236838"/>
            <a:ext cx="2730843" cy="1705233"/>
          </a:xfrm>
          <a:prstGeom prst="rect">
            <a:avLst/>
          </a:prstGeom>
          <a:noFill/>
          <a:ln>
            <a:solidFill>
              <a:srgbClr val="14B4A3"/>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spTree>
    <p:extLst>
      <p:ext uri="{BB962C8B-B14F-4D97-AF65-F5344CB8AC3E}">
        <p14:creationId xmlns:p14="http://schemas.microsoft.com/office/powerpoint/2010/main" val="27729502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D7E5DF"/>
        </a:solidFill>
        <a:effectLst/>
      </p:bgPr>
    </p:bg>
    <p:spTree>
      <p:nvGrpSpPr>
        <p:cNvPr id="1" name="">
          <a:extLst>
            <a:ext uri="{FF2B5EF4-FFF2-40B4-BE49-F238E27FC236}">
              <a16:creationId xmlns:a16="http://schemas.microsoft.com/office/drawing/2014/main" id="{0952BCD0-30EE-D7A9-904F-341ECE5AFE33}"/>
            </a:ext>
          </a:extLst>
        </p:cNvPr>
        <p:cNvGrpSpPr/>
        <p:nvPr/>
      </p:nvGrpSpPr>
      <p:grpSpPr>
        <a:xfrm>
          <a:off x="0" y="0"/>
          <a:ext cx="0" cy="0"/>
          <a:chOff x="0" y="0"/>
          <a:chExt cx="0" cy="0"/>
        </a:xfrm>
      </p:grpSpPr>
      <p:sp>
        <p:nvSpPr>
          <p:cNvPr id="14" name="Rektangel 13">
            <a:extLst>
              <a:ext uri="{FF2B5EF4-FFF2-40B4-BE49-F238E27FC236}">
                <a16:creationId xmlns:a16="http://schemas.microsoft.com/office/drawing/2014/main" id="{08B5C396-859E-734C-EC29-DD06CDA2521B}"/>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75D"/>
                </a:solidFill>
              </a:rPr>
              <a:t>Byudvikling</a:t>
            </a:r>
            <a:endParaRPr lang="da-DK" sz="1200">
              <a:solidFill>
                <a:srgbClr val="37775D"/>
              </a:solidFill>
            </a:endParaRPr>
          </a:p>
        </p:txBody>
      </p:sp>
      <p:sp>
        <p:nvSpPr>
          <p:cNvPr id="13" name="Rektangel 3">
            <a:extLst>
              <a:ext uri="{FF2B5EF4-FFF2-40B4-BE49-F238E27FC236}">
                <a16:creationId xmlns:a16="http://schemas.microsoft.com/office/drawing/2014/main" id="{20DF464A-222A-E0C9-CB17-2C5BCBD90002}"/>
              </a:ext>
            </a:extLst>
          </p:cNvPr>
          <p:cNvSpPr>
            <a:spLocks noChangeAspect="1"/>
          </p:cNvSpPr>
          <p:nvPr/>
        </p:nvSpPr>
        <p:spPr>
          <a:xfrm>
            <a:off x="2869057" y="-2"/>
            <a:ext cx="1872000" cy="462954"/>
          </a:xfrm>
          <a:prstGeom prst="rect">
            <a:avLst/>
          </a:prstGeom>
          <a:solidFill>
            <a:srgbClr val="37775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7" name="Pladsholder til indhold 3">
            <a:extLst>
              <a:ext uri="{FF2B5EF4-FFF2-40B4-BE49-F238E27FC236}">
                <a16:creationId xmlns:a16="http://schemas.microsoft.com/office/drawing/2014/main" id="{50DF5F40-528A-8CE2-D5FC-7F6694629957}"/>
              </a:ext>
            </a:extLst>
          </p:cNvPr>
          <p:cNvSpPr txBox="1">
            <a:spLocks noGrp="1"/>
          </p:cNvSpPr>
          <p:nvPr>
            <p:ph type="title" idx="4294967295"/>
          </p:nvPr>
        </p:nvSpPr>
        <p:spPr>
          <a:xfrm>
            <a:off x="379141" y="464997"/>
            <a:ext cx="10433111" cy="12429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Sådan bruges AI i byudvikling</a:t>
            </a:r>
            <a:endParaRPr kumimoji="0" lang="da-DK" sz="2800" b="1" i="0" u="none" strike="noStrike" kern="1200" cap="none" spc="0" normalizeH="0" baseline="0" noProof="0">
              <a:ln>
                <a:noFill/>
              </a:ln>
              <a:solidFill>
                <a:srgbClr val="000000"/>
              </a:solidFill>
              <a:effectLst/>
              <a:uLnTx/>
              <a:uFillTx/>
              <a:latin typeface="Avenir Next"/>
              <a:ea typeface="+mn-ea"/>
              <a:cs typeface="+mn-cs"/>
            </a:endParaRPr>
          </a:p>
        </p:txBody>
      </p:sp>
      <p:sp>
        <p:nvSpPr>
          <p:cNvPr id="15" name="Pladsholder til indhold 2">
            <a:extLst>
              <a:ext uri="{FF2B5EF4-FFF2-40B4-BE49-F238E27FC236}">
                <a16:creationId xmlns:a16="http://schemas.microsoft.com/office/drawing/2014/main" id="{EAC9C5C7-A389-7A74-9EAE-F44B67B2C818}"/>
              </a:ext>
            </a:extLst>
          </p:cNvPr>
          <p:cNvSpPr txBox="1">
            <a:spLocks/>
          </p:cNvSpPr>
          <p:nvPr/>
        </p:nvSpPr>
        <p:spPr>
          <a:xfrm>
            <a:off x="377775" y="1686780"/>
            <a:ext cx="5718225" cy="492236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800" b="1">
                <a:solidFill>
                  <a:srgbClr val="37775D"/>
                </a:solidFill>
                <a:latin typeface="Avenir Next"/>
              </a:rPr>
              <a:t>Eksempler på anvendelser:</a:t>
            </a:r>
            <a:endParaRPr lang="da-DK" sz="2400">
              <a:latin typeface="Avenir Next"/>
            </a:endParaRPr>
          </a:p>
          <a:p>
            <a:pPr marL="285750" indent="-285750">
              <a:lnSpc>
                <a:spcPct val="100000"/>
              </a:lnSpc>
              <a:buChar char="•"/>
            </a:pPr>
            <a:r>
              <a:rPr lang="da-DK" sz="1600">
                <a:latin typeface="Avenir Next"/>
              </a:rPr>
              <a:t>Smartere og hurtigere </a:t>
            </a:r>
            <a:r>
              <a:rPr lang="da-DK" sz="1600" b="1">
                <a:latin typeface="Avenir Next"/>
              </a:rPr>
              <a:t>opsamling på store mængder data</a:t>
            </a:r>
            <a:r>
              <a:rPr lang="da-DK" sz="1600">
                <a:latin typeface="Avenir Next"/>
              </a:rPr>
              <a:t>, fx ved at lave opsummering af høringssvar. </a:t>
            </a:r>
            <a:endParaRPr lang="en-US" sz="1600"/>
          </a:p>
          <a:p>
            <a:pPr marL="285750" indent="-285750">
              <a:lnSpc>
                <a:spcPct val="100000"/>
              </a:lnSpc>
              <a:buChar char="•"/>
            </a:pPr>
            <a:r>
              <a:rPr lang="da-DK" sz="1600" b="1">
                <a:latin typeface="Avenir Next"/>
              </a:rPr>
              <a:t>Støtte til sagsbehandling,</a:t>
            </a:r>
            <a:r>
              <a:rPr lang="da-DK" sz="1600">
                <a:latin typeface="Avenir Next"/>
              </a:rPr>
              <a:t> fx til at udarbejde udkast til svar på byggeansøgninger.</a:t>
            </a:r>
            <a:endParaRPr lang="en-US" sz="1600">
              <a:latin typeface="Avenir Next"/>
            </a:endParaRPr>
          </a:p>
          <a:p>
            <a:pPr marL="285750" indent="-285750">
              <a:lnSpc>
                <a:spcPct val="100000"/>
              </a:lnSpc>
              <a:buFont typeface="Arial" panose="020B0604020202020204" pitchFamily="34" charset="0"/>
              <a:buChar char="•"/>
            </a:pPr>
            <a:r>
              <a:rPr lang="da-DK" sz="1600" b="1">
                <a:latin typeface="Avenir Next"/>
              </a:rPr>
              <a:t>Kreative processer, </a:t>
            </a:r>
            <a:r>
              <a:rPr lang="da-DK" sz="1600">
                <a:latin typeface="Avenir Next"/>
              </a:rPr>
              <a:t>fx sparring til konceptudvikling og tilrettelæggelse af byudviklingsprocesser.</a:t>
            </a:r>
            <a:endParaRPr lang="da-DK" sz="1600"/>
          </a:p>
          <a:p>
            <a:pPr marL="285750" indent="-285750">
              <a:lnSpc>
                <a:spcPct val="100000"/>
              </a:lnSpc>
              <a:buFont typeface="Arial" panose="020B0604020202020204" pitchFamily="34" charset="0"/>
              <a:buChar char="•"/>
            </a:pPr>
            <a:r>
              <a:rPr lang="da-DK" sz="1600" b="1">
                <a:latin typeface="Avenir Next"/>
              </a:rPr>
              <a:t>Personaliserede borgersvar, </a:t>
            </a:r>
            <a:r>
              <a:rPr lang="da-DK" sz="1600">
                <a:latin typeface="Avenir Next"/>
              </a:rPr>
              <a:t>fx ved at tilpasse sprogbrugen i beskeder til borgere, så det matcher deres sproglige præferencer.</a:t>
            </a:r>
          </a:p>
        </p:txBody>
      </p:sp>
      <p:pic>
        <p:nvPicPr>
          <p:cNvPr id="11" name="Grafik 10">
            <a:extLst>
              <a:ext uri="{FF2B5EF4-FFF2-40B4-BE49-F238E27FC236}">
                <a16:creationId xmlns:a16="http://schemas.microsoft.com/office/drawing/2014/main" id="{28D9E248-2F1E-71D0-928A-B073110F37A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7289" y="2453092"/>
            <a:ext cx="914400" cy="914400"/>
          </a:xfrm>
          <a:prstGeom prst="rect">
            <a:avLst/>
          </a:prstGeom>
        </p:spPr>
      </p:pic>
      <p:grpSp>
        <p:nvGrpSpPr>
          <p:cNvPr id="6" name="Gruppe 5">
            <a:extLst>
              <a:ext uri="{FF2B5EF4-FFF2-40B4-BE49-F238E27FC236}">
                <a16:creationId xmlns:a16="http://schemas.microsoft.com/office/drawing/2014/main" id="{BDEA2001-E045-E8DF-D488-659CEC90FE00}"/>
              </a:ext>
              <a:ext uri="{C183D7F6-B498-43B3-948B-1728B52AA6E4}">
                <adec:decorative xmlns:adec="http://schemas.microsoft.com/office/drawing/2017/decorative" val="1"/>
              </a:ext>
            </a:extLst>
          </p:cNvPr>
          <p:cNvGrpSpPr/>
          <p:nvPr/>
        </p:nvGrpSpPr>
        <p:grpSpPr>
          <a:xfrm>
            <a:off x="8784198" y="1714805"/>
            <a:ext cx="506130" cy="447040"/>
            <a:chOff x="8840135" y="1147967"/>
            <a:chExt cx="506130" cy="447040"/>
          </a:xfrm>
        </p:grpSpPr>
        <p:sp>
          <p:nvSpPr>
            <p:cNvPr id="8" name="Ellipse 7">
              <a:extLst>
                <a:ext uri="{FF2B5EF4-FFF2-40B4-BE49-F238E27FC236}">
                  <a16:creationId xmlns:a16="http://schemas.microsoft.com/office/drawing/2014/main" id="{6E0A75FC-B50A-ECAB-F2CE-F2719FF1FF0D}"/>
                </a:ext>
              </a:extLst>
            </p:cNvPr>
            <p:cNvSpPr/>
            <p:nvPr/>
          </p:nvSpPr>
          <p:spPr>
            <a:xfrm>
              <a:off x="8869680" y="1147967"/>
              <a:ext cx="447040" cy="447040"/>
            </a:xfrm>
            <a:prstGeom prst="ellipse">
              <a:avLst/>
            </a:prstGeom>
            <a:solidFill>
              <a:srgbClr val="37775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10" name="Pladsholder til indhold 17" descr="Præsentation med medier med massiv udfyldning">
              <a:extLst>
                <a:ext uri="{FF2B5EF4-FFF2-40B4-BE49-F238E27FC236}">
                  <a16:creationId xmlns:a16="http://schemas.microsoft.com/office/drawing/2014/main" id="{B98E2C20-96A8-212B-3AE2-27DC386C561A}"/>
                </a:ext>
              </a:extLst>
            </p:cNvPr>
            <p:cNvPicPr>
              <a:picLocks noChangeAspect="1"/>
            </p:cNvPicPr>
            <p:nvPr/>
          </p:nvPicPr>
          <p:blipFill>
            <a:blip r:embed="rId5">
              <a:extLst>
                <a:ext uri="{96DAC541-7B7A-43D3-8B79-37D633B846F1}">
                  <asvg:svgBlip xmlns:asvg="http://schemas.microsoft.com/office/drawing/2016/SVG/main" r:embed="rId6"/>
                </a:ext>
              </a:extLst>
            </a:blip>
            <a:srcRect l="23276" t="25734" r="25246" b="41353"/>
            <a:stretch>
              <a:fillRect/>
            </a:stretch>
          </p:blipFill>
          <p:spPr>
            <a:xfrm>
              <a:off x="8840135" y="1220992"/>
              <a:ext cx="506130" cy="300990"/>
            </a:xfrm>
            <a:prstGeom prst="rect">
              <a:avLst/>
            </a:prstGeom>
          </p:spPr>
        </p:pic>
      </p:grpSp>
      <p:sp>
        <p:nvSpPr>
          <p:cNvPr id="17" name="Rektangel 8">
            <a:extLst>
              <a:ext uri="{FF2B5EF4-FFF2-40B4-BE49-F238E27FC236}">
                <a16:creationId xmlns:a16="http://schemas.microsoft.com/office/drawing/2014/main" id="{AAE7A4CC-C252-F5CC-FBBB-C03C512D0A22}"/>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8" name="Rektangel 9">
            <a:extLst>
              <a:ext uri="{FF2B5EF4-FFF2-40B4-BE49-F238E27FC236}">
                <a16:creationId xmlns:a16="http://schemas.microsoft.com/office/drawing/2014/main" id="{A8A78FA7-F890-16B8-B5BA-255376611226}"/>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9" name="Rektangel 10">
            <a:extLst>
              <a:ext uri="{FF2B5EF4-FFF2-40B4-BE49-F238E27FC236}">
                <a16:creationId xmlns:a16="http://schemas.microsoft.com/office/drawing/2014/main" id="{05BFD9E1-66CC-638D-B63A-C04F45A7C1B6}"/>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0" name="Rektangel 11">
            <a:extLst>
              <a:ext uri="{FF2B5EF4-FFF2-40B4-BE49-F238E27FC236}">
                <a16:creationId xmlns:a16="http://schemas.microsoft.com/office/drawing/2014/main" id="{1CC8150B-7B02-346D-3387-CA2D89F46CEF}"/>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23" name="Pladsholder til indhold 2">
            <a:extLst>
              <a:ext uri="{FF2B5EF4-FFF2-40B4-BE49-F238E27FC236}">
                <a16:creationId xmlns:a16="http://schemas.microsoft.com/office/drawing/2014/main" id="{CCABAF5B-6923-2348-8C8B-71DB1FFE3566}"/>
              </a:ext>
            </a:extLst>
          </p:cNvPr>
          <p:cNvSpPr txBox="1">
            <a:spLocks/>
          </p:cNvSpPr>
          <p:nvPr/>
        </p:nvSpPr>
        <p:spPr>
          <a:xfrm>
            <a:off x="9313192" y="1727336"/>
            <a:ext cx="2429609" cy="460232"/>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1200" b="1">
                <a:solidFill>
                  <a:srgbClr val="37775D"/>
                </a:solidFill>
                <a:hlinkClick r:id="rId7">
                  <a:extLst>
                    <a:ext uri="{A12FA001-AC4F-418D-AE19-62706E023703}">
                      <ahyp:hlinkClr xmlns:ahyp="http://schemas.microsoft.com/office/drawing/2018/hyperlinkcolor" val="tx"/>
                    </a:ext>
                  </a:extLst>
                </a:hlinkClick>
              </a:rPr>
              <a:t>Se introduktionsvideo om</a:t>
            </a:r>
            <a:br>
              <a:rPr lang="da-DK" sz="1200" b="1">
                <a:solidFill>
                  <a:srgbClr val="37775D"/>
                </a:solidFill>
                <a:hlinkClick r:id="rId7">
                  <a:extLst>
                    <a:ext uri="{A12FA001-AC4F-418D-AE19-62706E023703}">
                      <ahyp:hlinkClr xmlns:ahyp="http://schemas.microsoft.com/office/drawing/2018/hyperlinkcolor" val="tx"/>
                    </a:ext>
                  </a:extLst>
                </a:hlinkClick>
              </a:rPr>
            </a:br>
            <a:r>
              <a:rPr lang="da-DK" sz="1200" b="1">
                <a:solidFill>
                  <a:srgbClr val="37775D"/>
                </a:solidFill>
                <a:hlinkClick r:id="rId7">
                  <a:extLst>
                    <a:ext uri="{A12FA001-AC4F-418D-AE19-62706E023703}">
                      <ahyp:hlinkClr xmlns:ahyp="http://schemas.microsoft.com/office/drawing/2018/hyperlinkcolor" val="tx"/>
                    </a:ext>
                  </a:extLst>
                </a:hlinkClick>
              </a:rPr>
              <a:t>AI generelt</a:t>
            </a:r>
            <a:endParaRPr lang="da-DK" b="1">
              <a:solidFill>
                <a:srgbClr val="37775D"/>
              </a:solidFill>
            </a:endParaRPr>
          </a:p>
        </p:txBody>
      </p:sp>
      <p:sp>
        <p:nvSpPr>
          <p:cNvPr id="9" name="Rektangel 8">
            <a:extLst>
              <a:ext uri="{FF2B5EF4-FFF2-40B4-BE49-F238E27FC236}">
                <a16:creationId xmlns:a16="http://schemas.microsoft.com/office/drawing/2014/main" id="{A15CC044-57D6-CE36-60A4-456BBBB56318}"/>
              </a:ext>
              <a:ext uri="{C183D7F6-B498-43B3-948B-1728B52AA6E4}">
                <adec:decorative xmlns:adec="http://schemas.microsoft.com/office/drawing/2017/decorative" val="0"/>
              </a:ext>
            </a:extLst>
          </p:cNvPr>
          <p:cNvSpPr/>
          <p:nvPr/>
        </p:nvSpPr>
        <p:spPr>
          <a:xfrm>
            <a:off x="9359025" y="2420218"/>
            <a:ext cx="2524870" cy="2231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37775D"/>
                </a:solidFill>
                <a:ea typeface="+mn-lt"/>
                <a:cs typeface="+mn-lt"/>
              </a:rPr>
              <a:t>Hvilke af de nuværende anvendelsesmulig-heder er det mest oplagt for os at prioritere? </a:t>
            </a:r>
          </a:p>
          <a:p>
            <a:endParaRPr lang="da-DK" sz="1600" b="1">
              <a:solidFill>
                <a:srgbClr val="37775D"/>
              </a:solidFill>
              <a:ea typeface="+mn-lt"/>
              <a:cs typeface="+mn-lt"/>
            </a:endParaRPr>
          </a:p>
          <a:p>
            <a:r>
              <a:rPr lang="da-DK" sz="1600" b="1">
                <a:solidFill>
                  <a:srgbClr val="37775D"/>
                </a:solidFill>
                <a:ea typeface="+mn-lt"/>
                <a:cs typeface="+mn-lt"/>
              </a:rPr>
              <a:t>Kan vi se helt nye muligheder?</a:t>
            </a:r>
          </a:p>
        </p:txBody>
      </p:sp>
      <p:sp>
        <p:nvSpPr>
          <p:cNvPr id="2" name="Rektangel 1">
            <a:extLst>
              <a:ext uri="{FF2B5EF4-FFF2-40B4-BE49-F238E27FC236}">
                <a16:creationId xmlns:a16="http://schemas.microsoft.com/office/drawing/2014/main" id="{A9C396FD-9050-864F-9048-C53F7CFBCF3C}"/>
              </a:ext>
              <a:ext uri="{C183D7F6-B498-43B3-948B-1728B52AA6E4}">
                <adec:decorative xmlns:adec="http://schemas.microsoft.com/office/drawing/2017/decorative" val="1"/>
              </a:ext>
            </a:extLst>
          </p:cNvPr>
          <p:cNvSpPr/>
          <p:nvPr/>
        </p:nvSpPr>
        <p:spPr>
          <a:xfrm>
            <a:off x="13252940" y="1714805"/>
            <a:ext cx="3668733" cy="18209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endParaRPr lang="da-DK" sz="1600" b="1">
              <a:solidFill>
                <a:srgbClr val="F79F5C"/>
              </a:solidFill>
            </a:endParaRPr>
          </a:p>
        </p:txBody>
      </p:sp>
    </p:spTree>
    <p:extLst>
      <p:ext uri="{BB962C8B-B14F-4D97-AF65-F5344CB8AC3E}">
        <p14:creationId xmlns:p14="http://schemas.microsoft.com/office/powerpoint/2010/main" val="42043282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37775D">
            <a:alpha val="20000"/>
          </a:srgbClr>
        </a:solidFill>
        <a:effectLst/>
      </p:bgPr>
    </p:bg>
    <p:spTree>
      <p:nvGrpSpPr>
        <p:cNvPr id="1" name="">
          <a:extLst>
            <a:ext uri="{FF2B5EF4-FFF2-40B4-BE49-F238E27FC236}">
              <a16:creationId xmlns:a16="http://schemas.microsoft.com/office/drawing/2014/main" id="{E69EEEC3-023A-60B0-E1C3-36355DC94827}"/>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ED92D742-5057-2E84-2C36-76935E05ADF3}"/>
              </a:ext>
            </a:extLst>
          </p:cNvPr>
          <p:cNvSpPr txBox="1">
            <a:spLocks noGrp="1"/>
          </p:cNvSpPr>
          <p:nvPr>
            <p:ph type="title" idx="4294967295"/>
          </p:nvPr>
        </p:nvSpPr>
        <p:spPr>
          <a:xfrm>
            <a:off x="346551" y="723091"/>
            <a:ext cx="8303680"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93431" rtl="0" eaLnBrk="1" fontAlgn="auto" latinLnBrk="0" hangingPunct="1">
              <a:lnSpc>
                <a:spcPct val="100000"/>
              </a:lnSpc>
              <a:spcBef>
                <a:spcPct val="0"/>
              </a:spcBef>
              <a:spcAft>
                <a:spcPts val="0"/>
              </a:spcAft>
              <a:buClrTx/>
              <a:buSzTx/>
              <a:buFontTx/>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Case: </a:t>
            </a:r>
            <a:r>
              <a:rPr kumimoji="0" lang="da-DK" sz="2800" b="1" i="0" u="none" strike="noStrike" kern="1200" cap="none" spc="0" normalizeH="0" baseline="0" noProof="0">
                <a:ln>
                  <a:noFill/>
                </a:ln>
                <a:solidFill>
                  <a:schemeClr val="tx1"/>
                </a:solidFill>
                <a:effectLst/>
                <a:uLnTx/>
                <a:uFillTx/>
                <a:latin typeface="Avenir Next"/>
                <a:ea typeface="Avenir Next Thai Modern Heavy"/>
                <a:cs typeface="Avenir Next Thai Modern Heavy"/>
                <a:sym typeface="Avenir Next Thai Modern Heavy"/>
              </a:rPr>
              <a:t>Hurtigere byggesagsbehandling til gavn for borgerne </a:t>
            </a:r>
            <a:endParaRPr kumimoji="0" lang="da-DK" sz="2800" b="1" i="0" u="none" strike="noStrike" kern="1200" cap="none" spc="0" normalizeH="0" baseline="0" noProof="0">
              <a:ln>
                <a:noFill/>
              </a:ln>
              <a:solidFill>
                <a:schemeClr val="tx1"/>
              </a:solidFill>
              <a:effectLst/>
              <a:uLnTx/>
              <a:uFillTx/>
              <a:latin typeface="Avenir Next"/>
              <a:ea typeface="Avenir Next Thai Modern Heavy"/>
              <a:cs typeface="Avenir Next Thai Modern Heavy"/>
            </a:endParaRPr>
          </a:p>
        </p:txBody>
      </p:sp>
      <p:sp>
        <p:nvSpPr>
          <p:cNvPr id="40" name="Freeform 13">
            <a:extLst>
              <a:ext uri="{FF2B5EF4-FFF2-40B4-BE49-F238E27FC236}">
                <a16:creationId xmlns:a16="http://schemas.microsoft.com/office/drawing/2014/main" id="{C67234CC-1186-203F-6CBE-BAC40B0AD935}"/>
              </a:ext>
            </a:extLst>
          </p:cNvPr>
          <p:cNvSpPr/>
          <p:nvPr/>
        </p:nvSpPr>
        <p:spPr>
          <a:xfrm>
            <a:off x="7261121" y="723091"/>
            <a:ext cx="4581774" cy="445547"/>
          </a:xfrm>
          <a:custGeom>
            <a:avLst/>
            <a:gdLst/>
            <a:ahLst/>
            <a:cxnLst/>
            <a:rect l="l" t="t" r="r" b="b"/>
            <a:pathLst>
              <a:path w="1341367" h="1180753">
                <a:moveTo>
                  <a:pt x="17830" y="0"/>
                </a:moveTo>
                <a:lnTo>
                  <a:pt x="1323537" y="0"/>
                </a:lnTo>
                <a:cubicBezTo>
                  <a:pt x="1333384" y="0"/>
                  <a:pt x="1341367" y="7983"/>
                  <a:pt x="1341367" y="17830"/>
                </a:cubicBezTo>
                <a:lnTo>
                  <a:pt x="1341367" y="1162923"/>
                </a:lnTo>
                <a:cubicBezTo>
                  <a:pt x="1341367" y="1167652"/>
                  <a:pt x="1339488" y="1172187"/>
                  <a:pt x="1336145" y="1175531"/>
                </a:cubicBezTo>
                <a:cubicBezTo>
                  <a:pt x="1332801" y="1178875"/>
                  <a:pt x="1328266" y="1180753"/>
                  <a:pt x="1323537" y="1180753"/>
                </a:cubicBezTo>
                <a:lnTo>
                  <a:pt x="17830" y="1180753"/>
                </a:lnTo>
                <a:cubicBezTo>
                  <a:pt x="7983" y="1180753"/>
                  <a:pt x="0" y="1172771"/>
                  <a:pt x="0" y="1162923"/>
                </a:cubicBezTo>
                <a:lnTo>
                  <a:pt x="0" y="17830"/>
                </a:lnTo>
                <a:cubicBezTo>
                  <a:pt x="0" y="7983"/>
                  <a:pt x="7983" y="0"/>
                  <a:pt x="17830" y="0"/>
                </a:cubicBezTo>
                <a:close/>
              </a:path>
            </a:pathLst>
          </a:custGeom>
          <a:noFill/>
          <a:ln w="38100" cap="sq">
            <a:noFill/>
            <a:prstDash val="solid"/>
            <a:miter/>
          </a:ln>
        </p:spPr>
        <p:txBody>
          <a:bodyPr lIns="91440" tIns="45720" rIns="91440" bIns="45720" anchor="ctr"/>
          <a:lstStyle/>
          <a:p>
            <a:pPr algn="r" defTabSz="293431">
              <a:defRPr/>
            </a:pPr>
            <a:r>
              <a:rPr lang="da-DK" sz="1400">
                <a:solidFill>
                  <a:prstClr val="black"/>
                </a:solidFill>
                <a:latin typeface="Avenir Next"/>
              </a:rPr>
              <a:t>Københavns Kommune</a:t>
            </a:r>
            <a:endParaRPr lang="da-DK" sz="1400" b="0" i="0" u="none" strike="noStrike" kern="1200" cap="none" spc="0" normalizeH="0" baseline="0" noProof="0">
              <a:ln>
                <a:noFill/>
              </a:ln>
              <a:solidFill>
                <a:prstClr val="black"/>
              </a:solidFill>
              <a:effectLst/>
              <a:uLnTx/>
              <a:uFillTx/>
              <a:latin typeface="Avenir Next"/>
            </a:endParaRPr>
          </a:p>
        </p:txBody>
      </p:sp>
      <p:sp>
        <p:nvSpPr>
          <p:cNvPr id="33" name="Rektangel 32">
            <a:extLst>
              <a:ext uri="{FF2B5EF4-FFF2-40B4-BE49-F238E27FC236}">
                <a16:creationId xmlns:a16="http://schemas.microsoft.com/office/drawing/2014/main" id="{936A7D00-AE2B-E320-EED5-036FEF52D2F6}"/>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75D"/>
                </a:solidFill>
              </a:rPr>
              <a:t>Byudvikling</a:t>
            </a:r>
            <a:endParaRPr lang="da-DK" sz="1200">
              <a:solidFill>
                <a:srgbClr val="37775D"/>
              </a:solidFill>
            </a:endParaRPr>
          </a:p>
        </p:txBody>
      </p:sp>
      <p:sp>
        <p:nvSpPr>
          <p:cNvPr id="42" name="TextBox 24">
            <a:extLst>
              <a:ext uri="{FF2B5EF4-FFF2-40B4-BE49-F238E27FC236}">
                <a16:creationId xmlns:a16="http://schemas.microsoft.com/office/drawing/2014/main" id="{32E9153C-74EB-38D9-B3F1-5194668B2BDF}"/>
              </a:ext>
            </a:extLst>
          </p:cNvPr>
          <p:cNvSpPr txBox="1"/>
          <p:nvPr/>
        </p:nvSpPr>
        <p:spPr>
          <a:xfrm>
            <a:off x="346551" y="1694748"/>
            <a:ext cx="6092956" cy="1703736"/>
          </a:xfrm>
          <a:prstGeom prst="rect">
            <a:avLst/>
          </a:prstGeom>
        </p:spPr>
        <p:txBody>
          <a:bodyPr wrap="square" lIns="0" tIns="0" rIns="0" bIns="0" rtlCol="0" anchor="t">
            <a:spAutoFit/>
          </a:bodyPr>
          <a:lstStyle/>
          <a:p>
            <a:pPr defTabSz="293431">
              <a:lnSpc>
                <a:spcPct val="116000"/>
              </a:lnSpc>
              <a:spcAft>
                <a:spcPts val="257"/>
              </a:spcAft>
            </a:pPr>
            <a:r>
              <a:rPr lang="da-DK" sz="1600">
                <a:latin typeface="Avenir Next"/>
                <a:ea typeface="Aptos" panose="020B0004020202020204" pitchFamily="34" charset="0"/>
                <a:cs typeface="Times New Roman"/>
              </a:rPr>
              <a:t>Københavns Kommune har igangsat et pilotprojekt i Teknik- og Miljøforvaltningen som en del af et større projekt om </a:t>
            </a:r>
            <a:r>
              <a:rPr lang="da-DK" sz="1600" i="1">
                <a:latin typeface="Avenir Next"/>
                <a:ea typeface="Aptos" panose="020B0004020202020204" pitchFamily="34" charset="0"/>
                <a:cs typeface="Times New Roman"/>
              </a:rPr>
              <a:t>Digital Sagsbehandling</a:t>
            </a:r>
            <a:r>
              <a:rPr lang="da-DK" sz="1600">
                <a:latin typeface="Avenir Next"/>
                <a:ea typeface="Aptos" panose="020B0004020202020204" pitchFamily="34" charset="0"/>
                <a:cs typeface="Times New Roman"/>
              </a:rPr>
              <a:t>. </a:t>
            </a:r>
            <a:r>
              <a:rPr lang="da-DK" sz="1600">
                <a:ea typeface="+mn-lt"/>
                <a:cs typeface="+mn-lt"/>
              </a:rPr>
              <a:t>Formålet er at udvikle en AI-løsning, der giver første udkast til afgørelse i byggesager på kolonihaveområdet. Projektet er et innovationspartnerskab med leverandørerne </a:t>
            </a:r>
            <a:r>
              <a:rPr lang="da-DK" sz="1600" err="1">
                <a:ea typeface="+mn-lt"/>
                <a:cs typeface="+mn-lt"/>
              </a:rPr>
              <a:t>KomPublic</a:t>
            </a:r>
            <a:r>
              <a:rPr lang="da-DK" sz="1600">
                <a:ea typeface="+mn-lt"/>
                <a:cs typeface="+mn-lt"/>
              </a:rPr>
              <a:t> og </a:t>
            </a:r>
            <a:r>
              <a:rPr lang="da-DK" sz="1600" err="1">
                <a:ea typeface="+mn-lt"/>
                <a:cs typeface="+mn-lt"/>
              </a:rPr>
              <a:t>syv.ai</a:t>
            </a:r>
            <a:r>
              <a:rPr lang="da-DK" sz="1600">
                <a:ea typeface="+mn-lt"/>
                <a:cs typeface="+mn-lt"/>
              </a:rPr>
              <a:t>. </a:t>
            </a:r>
          </a:p>
        </p:txBody>
      </p:sp>
      <p:sp>
        <p:nvSpPr>
          <p:cNvPr id="3" name="Pladsholder til indhold 1">
            <a:extLst>
              <a:ext uri="{FF2B5EF4-FFF2-40B4-BE49-F238E27FC236}">
                <a16:creationId xmlns:a16="http://schemas.microsoft.com/office/drawing/2014/main" id="{7B055B84-99FA-F33D-F534-D2B8A7F1B1CB}"/>
              </a:ext>
              <a:ext uri="{C183D7F6-B498-43B3-948B-1728B52AA6E4}">
                <adec:decorative xmlns:adec="http://schemas.microsoft.com/office/drawing/2017/decorative" val="1"/>
              </a:ext>
            </a:extLst>
          </p:cNvPr>
          <p:cNvSpPr txBox="1">
            <a:spLocks/>
          </p:cNvSpPr>
          <p:nvPr/>
        </p:nvSpPr>
        <p:spPr>
          <a:xfrm>
            <a:off x="11702916" y="6591300"/>
            <a:ext cx="499204" cy="2667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91</a:t>
            </a:fld>
            <a:endParaRPr lang="da-DK" sz="1200"/>
          </a:p>
        </p:txBody>
      </p:sp>
      <p:sp>
        <p:nvSpPr>
          <p:cNvPr id="4" name="Rektangel 3">
            <a:extLst>
              <a:ext uri="{FF2B5EF4-FFF2-40B4-BE49-F238E27FC236}">
                <a16:creationId xmlns:a16="http://schemas.microsoft.com/office/drawing/2014/main" id="{8F932753-2053-E59B-EA5F-1D81B265B6C1}"/>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37775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9" name="Rektangel 8">
            <a:extLst>
              <a:ext uri="{FF2B5EF4-FFF2-40B4-BE49-F238E27FC236}">
                <a16:creationId xmlns:a16="http://schemas.microsoft.com/office/drawing/2014/main" id="{0DB67370-3123-C648-6199-184683F2BF50}"/>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0" name="Rektangel 9">
            <a:extLst>
              <a:ext uri="{FF2B5EF4-FFF2-40B4-BE49-F238E27FC236}">
                <a16:creationId xmlns:a16="http://schemas.microsoft.com/office/drawing/2014/main" id="{12FBB3E3-B627-41DA-F6A2-8517736C128F}"/>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1" name="Rektangel 10">
            <a:extLst>
              <a:ext uri="{FF2B5EF4-FFF2-40B4-BE49-F238E27FC236}">
                <a16:creationId xmlns:a16="http://schemas.microsoft.com/office/drawing/2014/main" id="{8E17440A-1C87-2C22-CDE9-165004941542}"/>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2" name="Rektangel 11">
            <a:extLst>
              <a:ext uri="{FF2B5EF4-FFF2-40B4-BE49-F238E27FC236}">
                <a16:creationId xmlns:a16="http://schemas.microsoft.com/office/drawing/2014/main" id="{EB2827DB-CD5A-628C-8A35-F4D828340F58}"/>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endParaRPr lang="da-DK" sz="1200">
              <a:solidFill>
                <a:srgbClr val="000000"/>
              </a:solidFill>
            </a:endParaRPr>
          </a:p>
          <a:p>
            <a:pPr algn="ctr"/>
            <a:endParaRPr lang="da-DK" sz="1200">
              <a:solidFill>
                <a:schemeClr val="bg1"/>
              </a:solidFill>
            </a:endParaRPr>
          </a:p>
        </p:txBody>
      </p:sp>
      <p:grpSp>
        <p:nvGrpSpPr>
          <p:cNvPr id="18" name="Group 5">
            <a:extLst>
              <a:ext uri="{FF2B5EF4-FFF2-40B4-BE49-F238E27FC236}">
                <a16:creationId xmlns:a16="http://schemas.microsoft.com/office/drawing/2014/main" id="{4DD349A7-AAB9-8454-51C0-88F7106BD62E}"/>
              </a:ext>
              <a:ext uri="{C183D7F6-B498-43B3-948B-1728B52AA6E4}">
                <adec:decorative xmlns:adec="http://schemas.microsoft.com/office/drawing/2017/decorative" val="1"/>
              </a:ext>
            </a:extLst>
          </p:cNvPr>
          <p:cNvGrpSpPr/>
          <p:nvPr/>
        </p:nvGrpSpPr>
        <p:grpSpPr>
          <a:xfrm>
            <a:off x="7062592" y="1452529"/>
            <a:ext cx="4782857" cy="2552536"/>
            <a:chOff x="0" y="-19050"/>
            <a:chExt cx="1348197" cy="1010321"/>
          </a:xfrm>
        </p:grpSpPr>
        <p:sp>
          <p:nvSpPr>
            <p:cNvPr id="16" name="Freeform 6">
              <a:extLst>
                <a:ext uri="{FF2B5EF4-FFF2-40B4-BE49-F238E27FC236}">
                  <a16:creationId xmlns:a16="http://schemas.microsoft.com/office/drawing/2014/main" id="{FC64220B-3569-A49C-99FF-8B5BD1F58197}"/>
                </a:ext>
              </a:extLst>
            </p:cNvPr>
            <p:cNvSpPr/>
            <p:nvPr/>
          </p:nvSpPr>
          <p:spPr>
            <a:xfrm>
              <a:off x="6830" y="0"/>
              <a:ext cx="1341367" cy="991271"/>
            </a:xfrm>
            <a:custGeom>
              <a:avLst/>
              <a:gdLst/>
              <a:ahLst/>
              <a:cxnLst/>
              <a:rect l="l" t="t" r="r" b="b"/>
              <a:pathLst>
                <a:path w="1341367" h="950016">
                  <a:moveTo>
                    <a:pt x="17830" y="0"/>
                  </a:moveTo>
                  <a:lnTo>
                    <a:pt x="1323537" y="0"/>
                  </a:lnTo>
                  <a:cubicBezTo>
                    <a:pt x="1333384" y="0"/>
                    <a:pt x="1341367" y="7983"/>
                    <a:pt x="1341367" y="17830"/>
                  </a:cubicBezTo>
                  <a:lnTo>
                    <a:pt x="1341367" y="932185"/>
                  </a:lnTo>
                  <a:cubicBezTo>
                    <a:pt x="1341367" y="942033"/>
                    <a:pt x="1333384" y="950016"/>
                    <a:pt x="1323537" y="950016"/>
                  </a:cubicBezTo>
                  <a:lnTo>
                    <a:pt x="17830" y="950016"/>
                  </a:lnTo>
                  <a:cubicBezTo>
                    <a:pt x="7983" y="950016"/>
                    <a:pt x="0" y="942033"/>
                    <a:pt x="0" y="932185"/>
                  </a:cubicBezTo>
                  <a:lnTo>
                    <a:pt x="0" y="17830"/>
                  </a:lnTo>
                  <a:cubicBezTo>
                    <a:pt x="0" y="7983"/>
                    <a:pt x="7983" y="0"/>
                    <a:pt x="17830" y="0"/>
                  </a:cubicBezTo>
                  <a:close/>
                </a:path>
              </a:pathLst>
            </a:custGeom>
            <a:solidFill>
              <a:schemeClr val="bg1"/>
            </a:solidFill>
            <a:ln w="38100" cap="sq">
              <a:noFill/>
              <a:prstDash val="solid"/>
              <a:miter/>
            </a:ln>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17" name="TextBox 7">
              <a:extLst>
                <a:ext uri="{FF2B5EF4-FFF2-40B4-BE49-F238E27FC236}">
                  <a16:creationId xmlns:a16="http://schemas.microsoft.com/office/drawing/2014/main" id="{6C11D842-A344-62A0-C456-A24BB1BCF50D}"/>
                </a:ext>
              </a:extLst>
            </p:cNvPr>
            <p:cNvSpPr txBox="1"/>
            <p:nvPr/>
          </p:nvSpPr>
          <p:spPr>
            <a:xfrm>
              <a:off x="0" y="-19050"/>
              <a:ext cx="1341367" cy="969066"/>
            </a:xfrm>
            <a:prstGeom prst="rect">
              <a:avLst/>
            </a:prstGeom>
          </p:spPr>
          <p:txBody>
            <a:bodyPr lIns="9401" tIns="9401" rIns="9401" bIns="9401" rtlCol="0" anchor="ctr"/>
            <a:lstStyle/>
            <a:p>
              <a:pPr marL="0" marR="0" lvl="0" indent="0" algn="ctr" defTabSz="293431" rtl="0" eaLnBrk="1" fontAlgn="auto" latinLnBrk="0" hangingPunct="1">
                <a:lnSpc>
                  <a:spcPts val="278"/>
                </a:lnSpc>
                <a:spcBef>
                  <a:spcPct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sp>
        <p:nvSpPr>
          <p:cNvPr id="2" name="TextBox 28">
            <a:extLst>
              <a:ext uri="{FF2B5EF4-FFF2-40B4-BE49-F238E27FC236}">
                <a16:creationId xmlns:a16="http://schemas.microsoft.com/office/drawing/2014/main" id="{13A4B053-917F-B10E-79D2-D6CF774D24E7}"/>
              </a:ext>
            </a:extLst>
          </p:cNvPr>
          <p:cNvSpPr txBox="1"/>
          <p:nvPr/>
        </p:nvSpPr>
        <p:spPr>
          <a:xfrm>
            <a:off x="346551" y="3537790"/>
            <a:ext cx="3293902" cy="188513"/>
          </a:xfrm>
          <a:prstGeom prst="rect">
            <a:avLst/>
          </a:prstGeom>
        </p:spPr>
        <p:txBody>
          <a:bodyPr wrap="square" lIns="0" tIns="0" rIns="0" bIns="0" rtlCol="0" anchor="t">
            <a:spAutoFit/>
          </a:bodyPr>
          <a:lstStyle/>
          <a:p>
            <a:pPr marL="0" marR="0" lvl="0" indent="0" algn="l" defTabSz="293431" rtl="0" eaLnBrk="1" fontAlgn="auto" latinLnBrk="0" hangingPunct="1">
              <a:lnSpc>
                <a:spcPts val="1415"/>
              </a:lnSpc>
              <a:spcBef>
                <a:spcPts val="0"/>
              </a:spcBef>
              <a:spcAft>
                <a:spcPts val="0"/>
              </a:spcAft>
              <a:buClrTx/>
              <a:buSzTx/>
              <a:buFontTx/>
              <a:buNone/>
              <a:tabLst/>
              <a:defRPr/>
            </a:pPr>
            <a:r>
              <a:rPr kumimoji="0" lang="da-DK" sz="1400" b="1" i="0" strike="noStrike" kern="1200" cap="none" spc="0" normalizeH="0" baseline="0" noProof="0">
                <a:ln>
                  <a:noFill/>
                </a:ln>
                <a:solidFill>
                  <a:srgbClr val="37775D"/>
                </a:solidFill>
                <a:effectLst/>
                <a:uLnTx/>
                <a:uFillTx/>
                <a:latin typeface="Avenir Next"/>
                <a:ea typeface="Avenir Next Thai Modern Ultra-Bold"/>
                <a:cs typeface="Avenir Next Thai Modern Ultra-Bold"/>
                <a:sym typeface="Avenir Next Thai Modern Ultra-Bold"/>
              </a:rPr>
              <a:t>LØSNING</a:t>
            </a:r>
            <a:endParaRPr lang="da-DK" sz="1400" b="1" i="0" strike="noStrike" kern="1200" cap="none" spc="0" normalizeH="0" baseline="0" noProof="0">
              <a:ln>
                <a:noFill/>
              </a:ln>
              <a:solidFill>
                <a:srgbClr val="37775D"/>
              </a:solidFill>
              <a:effectLst/>
              <a:uLnTx/>
              <a:uFillTx/>
              <a:latin typeface="Avenir Next"/>
              <a:ea typeface="Avenir Next Thai Modern Ultra-Bold"/>
              <a:cs typeface="Avenir Next Thai Modern Ultra-Bold"/>
            </a:endParaRPr>
          </a:p>
        </p:txBody>
      </p:sp>
      <p:sp>
        <p:nvSpPr>
          <p:cNvPr id="26" name="TextBox 24">
            <a:extLst>
              <a:ext uri="{FF2B5EF4-FFF2-40B4-BE49-F238E27FC236}">
                <a16:creationId xmlns:a16="http://schemas.microsoft.com/office/drawing/2014/main" id="{7EF1CE13-A982-670E-24B2-33BF38411297}"/>
              </a:ext>
            </a:extLst>
          </p:cNvPr>
          <p:cNvSpPr txBox="1"/>
          <p:nvPr/>
        </p:nvSpPr>
        <p:spPr>
          <a:xfrm>
            <a:off x="381363" y="3865609"/>
            <a:ext cx="6058144" cy="2154436"/>
          </a:xfrm>
          <a:prstGeom prst="rect">
            <a:avLst/>
          </a:prstGeom>
        </p:spPr>
        <p:txBody>
          <a:bodyPr wrap="square" lIns="0" tIns="0" rIns="0" bIns="0" rtlCol="0" anchor="t">
            <a:spAutoFit/>
          </a:bodyPr>
          <a:lstStyle/>
          <a:p>
            <a:pPr marL="171450" indent="-171450" defTabSz="293431">
              <a:buFont typeface="Arial"/>
              <a:buChar char="•"/>
              <a:defRPr/>
            </a:pPr>
            <a:r>
              <a:rPr lang="da-DK" sz="1400" spc="12">
                <a:ea typeface="+mn-lt"/>
                <a:cs typeface="+mn-lt"/>
              </a:rPr>
              <a:t>En specialiseret AI-løsning skal hjælpe byggesagsbehandlere ved at udarbejde første udkast til afgørelse på en byggeansøgning. Udkastet tilpasses og færdiggøres derefter af en sagsbehandler. Løsningen er baseret på tidligere byggeansøgninger og de tilhørende afgørelser,  bygningsreglementet, andet internt understøttende materiale, fx lodstørrelser og kommunens administrationsgrundlag</a:t>
            </a:r>
            <a:r>
              <a:rPr lang="da-DK" sz="1400" spc="12">
                <a:ea typeface="+mn-lt"/>
                <a:cs typeface="+mn-lt"/>
                <a:sym typeface="Avenir Next Thai Modern"/>
              </a:rPr>
              <a:t>. </a:t>
            </a:r>
            <a:endParaRPr lang="da-DK" sz="1400">
              <a:ea typeface="+mn-lt"/>
              <a:cs typeface="+mn-lt"/>
              <a:sym typeface="Avenir Next Thai Modern"/>
            </a:endParaRPr>
          </a:p>
          <a:p>
            <a:pPr marL="171450" indent="-171450" defTabSz="293431">
              <a:buFont typeface="Arial"/>
              <a:buChar char="•"/>
              <a:defRPr/>
            </a:pPr>
            <a:endParaRPr lang="da-DK" sz="1400" spc="12">
              <a:ea typeface="+mn-lt"/>
              <a:cs typeface="+mn-lt"/>
              <a:sym typeface="Avenir Next Thai Modern"/>
            </a:endParaRPr>
          </a:p>
          <a:p>
            <a:pPr marL="171450" indent="-171450" defTabSz="293431">
              <a:buFont typeface="Arial"/>
              <a:buChar char="•"/>
              <a:defRPr/>
            </a:pPr>
            <a:r>
              <a:rPr lang="da-DK" sz="1400" spc="12">
                <a:ea typeface="+mn-lt"/>
                <a:cs typeface="+mn-lt"/>
                <a:sym typeface="Avenir Next Thai Modern"/>
              </a:rPr>
              <a:t>AI-løsningen er blevet trænet på et begrænset datasæt af erfaringer, regler og rammer – i første omgang på et afgrænset område (kolonihaver), der berører 7 ud af 300 medarbejdere.</a:t>
            </a:r>
            <a:endParaRPr lang="da-DK" sz="1400"/>
          </a:p>
        </p:txBody>
      </p:sp>
      <p:sp>
        <p:nvSpPr>
          <p:cNvPr id="32" name="TextBox 31">
            <a:extLst>
              <a:ext uri="{FF2B5EF4-FFF2-40B4-BE49-F238E27FC236}">
                <a16:creationId xmlns:a16="http://schemas.microsoft.com/office/drawing/2014/main" id="{E2612C51-191C-C510-79D3-C6BF2E52F91A}"/>
              </a:ext>
            </a:extLst>
          </p:cNvPr>
          <p:cNvSpPr txBox="1"/>
          <p:nvPr/>
        </p:nvSpPr>
        <p:spPr>
          <a:xfrm>
            <a:off x="7225447" y="1646947"/>
            <a:ext cx="2761711" cy="188513"/>
          </a:xfrm>
          <a:prstGeom prst="rect">
            <a:avLst/>
          </a:prstGeom>
        </p:spPr>
        <p:txBody>
          <a:bodyPr lIns="0" tIns="0" rIns="0" bIns="0" rtlCol="0" anchor="t">
            <a:spAutoFit/>
          </a:bodyPr>
          <a:lstStyle/>
          <a:p>
            <a:pPr marL="0" marR="0" lvl="0" indent="0" algn="l" defTabSz="293431" rtl="0" eaLnBrk="1" fontAlgn="auto" latinLnBrk="0" hangingPunct="1">
              <a:lnSpc>
                <a:spcPts val="1415"/>
              </a:lnSpc>
              <a:spcBef>
                <a:spcPts val="0"/>
              </a:spcBef>
              <a:spcAft>
                <a:spcPts val="0"/>
              </a:spcAft>
              <a:buClrTx/>
              <a:buSzTx/>
              <a:buFontTx/>
              <a:buNone/>
              <a:tabLst/>
              <a:defRPr/>
            </a:pPr>
            <a:r>
              <a:rPr kumimoji="0" lang="da-DK" sz="1400" b="1" i="0" strike="noStrike" kern="1200" cap="none" spc="0" normalizeH="0" baseline="0" noProof="0">
                <a:ln>
                  <a:noFill/>
                </a:ln>
                <a:solidFill>
                  <a:srgbClr val="37775D"/>
                </a:solidFill>
                <a:effectLst/>
                <a:uLnTx/>
                <a:uFillTx/>
                <a:latin typeface="Avenir Next"/>
                <a:ea typeface="Avenir Next Thai Modern Ultra-Bold"/>
                <a:cs typeface="Avenir Next Thai Modern Ultra-Bold"/>
                <a:sym typeface="Avenir Next Thai Modern Ultra-Bold"/>
              </a:rPr>
              <a:t>VÆRDI</a:t>
            </a:r>
            <a:endParaRPr lang="da-DK" sz="1400" b="1" i="0" strike="noStrike" kern="1200" cap="none" spc="0" normalizeH="0" baseline="0" noProof="0">
              <a:ln>
                <a:noFill/>
              </a:ln>
              <a:solidFill>
                <a:srgbClr val="37775D"/>
              </a:solidFill>
              <a:effectLst/>
              <a:uLnTx/>
              <a:uFillTx/>
              <a:latin typeface="Avenir Next"/>
              <a:ea typeface="Avenir Next Thai Modern Ultra-Bold"/>
              <a:cs typeface="Avenir Next Thai Modern Ultra-Bold"/>
            </a:endParaRPr>
          </a:p>
        </p:txBody>
      </p:sp>
      <p:sp>
        <p:nvSpPr>
          <p:cNvPr id="21" name="TextBox 23">
            <a:extLst>
              <a:ext uri="{FF2B5EF4-FFF2-40B4-BE49-F238E27FC236}">
                <a16:creationId xmlns:a16="http://schemas.microsoft.com/office/drawing/2014/main" id="{5186CCAC-6817-4DAE-168C-2340FAE5FD3B}"/>
              </a:ext>
            </a:extLst>
          </p:cNvPr>
          <p:cNvSpPr txBox="1"/>
          <p:nvPr/>
        </p:nvSpPr>
        <p:spPr>
          <a:xfrm>
            <a:off x="7261121" y="1857162"/>
            <a:ext cx="4409393" cy="2346796"/>
          </a:xfrm>
          <a:prstGeom prst="rect">
            <a:avLst/>
          </a:prstGeom>
        </p:spPr>
        <p:txBody>
          <a:bodyPr wrap="square" lIns="0" tIns="0" rIns="0" bIns="0" rtlCol="0" anchor="t">
            <a:spAutoFit/>
          </a:bodyPr>
          <a:lstStyle/>
          <a:p>
            <a:pPr marL="146685" indent="-146685" defTabSz="293431">
              <a:spcAft>
                <a:spcPts val="257"/>
              </a:spcAft>
              <a:buFont typeface="Arial,Sans-Serif"/>
              <a:buChar char="•"/>
              <a:defRPr/>
            </a:pPr>
            <a:r>
              <a:rPr lang="da-DK" sz="1400" spc="12">
                <a:ea typeface="+mn-lt"/>
                <a:cs typeface="+mn-lt"/>
                <a:sym typeface="Avenir Next Thai Modern"/>
              </a:rPr>
              <a:t>At forbedre servicen for borgeren i form af kortere sagsbehandlingstid.</a:t>
            </a:r>
            <a:endParaRPr lang="en-US" sz="1400" spc="12">
              <a:ea typeface="+mn-lt"/>
              <a:cs typeface="+mn-lt"/>
              <a:sym typeface="Avenir Next Thai Modern"/>
            </a:endParaRPr>
          </a:p>
          <a:p>
            <a:pPr marL="146685" indent="-146685" defTabSz="293431">
              <a:spcAft>
                <a:spcPts val="257"/>
              </a:spcAft>
              <a:buFont typeface="Arial,Sans-Serif"/>
              <a:buChar char="•"/>
              <a:defRPr/>
            </a:pPr>
            <a:endParaRPr lang="da-DK" sz="1400" spc="12">
              <a:ea typeface="+mn-lt"/>
              <a:cs typeface="+mn-lt"/>
              <a:sym typeface="Avenir Next Thai Modern"/>
            </a:endParaRPr>
          </a:p>
          <a:p>
            <a:pPr marL="146685" indent="-146685" defTabSz="293431">
              <a:spcAft>
                <a:spcPts val="257"/>
              </a:spcAft>
              <a:buFont typeface="Arial,Sans-Serif"/>
              <a:buChar char="•"/>
              <a:defRPr/>
            </a:pPr>
            <a:r>
              <a:rPr lang="da-DK" sz="1400" spc="12">
                <a:ea typeface="+mn-lt"/>
                <a:cs typeface="+mn-lt"/>
                <a:sym typeface="Avenir Next Thai Modern"/>
              </a:rPr>
              <a:t>At kunne anvende medarbejdernes faglighed smartere til komplekse byggesager og kvalitetssikring. </a:t>
            </a:r>
            <a:endParaRPr lang="en-US" sz="1400" spc="12">
              <a:latin typeface="Avenir Next"/>
              <a:ea typeface="Avenir Next Thai Modern"/>
              <a:cs typeface="Avenir Next Thai Modern"/>
            </a:endParaRPr>
          </a:p>
          <a:p>
            <a:pPr marL="146685" indent="-146685" defTabSz="293431">
              <a:spcAft>
                <a:spcPts val="257"/>
              </a:spcAft>
              <a:buFont typeface="Arial,Sans-Serif"/>
              <a:buChar char="•"/>
              <a:defRPr/>
            </a:pPr>
            <a:endParaRPr lang="da-DK" sz="1400" spc="12">
              <a:ea typeface="+mn-lt"/>
              <a:cs typeface="+mn-lt"/>
            </a:endParaRPr>
          </a:p>
          <a:p>
            <a:pPr marL="146685" indent="-146685" defTabSz="293431">
              <a:spcAft>
                <a:spcPts val="257"/>
              </a:spcAft>
              <a:buFont typeface="Arial,Sans-Serif"/>
              <a:buChar char="•"/>
              <a:defRPr/>
            </a:pPr>
            <a:r>
              <a:rPr lang="da-DK" sz="1400" spc="12">
                <a:ea typeface="+mn-lt"/>
                <a:cs typeface="+mn-lt"/>
                <a:sym typeface="Avenir Next Thai Modern"/>
              </a:rPr>
              <a:t>At spare tid og dermed penge; dog er besparelsen begrænset i en test i lille skala.</a:t>
            </a:r>
            <a:endParaRPr lang="en-US" sz="1400" spc="12">
              <a:ea typeface="+mn-lt"/>
              <a:cs typeface="+mn-lt"/>
            </a:endParaRPr>
          </a:p>
          <a:p>
            <a:pPr marL="146685" indent="-146685" defTabSz="293431">
              <a:spcAft>
                <a:spcPts val="257"/>
              </a:spcAft>
              <a:buFont typeface="Arial,Sans-Serif"/>
              <a:buChar char="•"/>
              <a:defRPr/>
            </a:pPr>
            <a:endParaRPr lang="en-US" sz="1400" spc="12">
              <a:ea typeface="+mn-lt"/>
              <a:cs typeface="+mn-lt"/>
              <a:sym typeface="Avenir Next Thai Modern"/>
            </a:endParaRPr>
          </a:p>
        </p:txBody>
      </p:sp>
      <p:grpSp>
        <p:nvGrpSpPr>
          <p:cNvPr id="39" name="Group 5">
            <a:extLst>
              <a:ext uri="{FF2B5EF4-FFF2-40B4-BE49-F238E27FC236}">
                <a16:creationId xmlns:a16="http://schemas.microsoft.com/office/drawing/2014/main" id="{8A90A050-D0F7-0DEE-2022-3EA16F6A6306}"/>
              </a:ext>
              <a:ext uri="{C183D7F6-B498-43B3-948B-1728B52AA6E4}">
                <adec:decorative xmlns:adec="http://schemas.microsoft.com/office/drawing/2017/decorative" val="1"/>
              </a:ext>
            </a:extLst>
          </p:cNvPr>
          <p:cNvGrpSpPr/>
          <p:nvPr/>
        </p:nvGrpSpPr>
        <p:grpSpPr>
          <a:xfrm>
            <a:off x="7099148" y="4096781"/>
            <a:ext cx="4735692" cy="2448451"/>
            <a:chOff x="0" y="-19050"/>
            <a:chExt cx="1341367" cy="969066"/>
          </a:xfrm>
        </p:grpSpPr>
        <p:sp>
          <p:nvSpPr>
            <p:cNvPr id="37" name="Freeform 6">
              <a:extLst>
                <a:ext uri="{FF2B5EF4-FFF2-40B4-BE49-F238E27FC236}">
                  <a16:creationId xmlns:a16="http://schemas.microsoft.com/office/drawing/2014/main" id="{2671DD04-4A78-3FFB-FC84-E9E5D0FD312C}"/>
                </a:ext>
              </a:extLst>
            </p:cNvPr>
            <p:cNvSpPr/>
            <p:nvPr/>
          </p:nvSpPr>
          <p:spPr>
            <a:xfrm>
              <a:off x="0" y="0"/>
              <a:ext cx="1341367" cy="950016"/>
            </a:xfrm>
            <a:custGeom>
              <a:avLst/>
              <a:gdLst/>
              <a:ahLst/>
              <a:cxnLst/>
              <a:rect l="l" t="t" r="r" b="b"/>
              <a:pathLst>
                <a:path w="1341367" h="950016">
                  <a:moveTo>
                    <a:pt x="17830" y="0"/>
                  </a:moveTo>
                  <a:lnTo>
                    <a:pt x="1323537" y="0"/>
                  </a:lnTo>
                  <a:cubicBezTo>
                    <a:pt x="1333384" y="0"/>
                    <a:pt x="1341367" y="7983"/>
                    <a:pt x="1341367" y="17830"/>
                  </a:cubicBezTo>
                  <a:lnTo>
                    <a:pt x="1341367" y="932185"/>
                  </a:lnTo>
                  <a:cubicBezTo>
                    <a:pt x="1341367" y="942033"/>
                    <a:pt x="1333384" y="950016"/>
                    <a:pt x="1323537" y="950016"/>
                  </a:cubicBezTo>
                  <a:lnTo>
                    <a:pt x="17830" y="950016"/>
                  </a:lnTo>
                  <a:cubicBezTo>
                    <a:pt x="7983" y="950016"/>
                    <a:pt x="0" y="942033"/>
                    <a:pt x="0" y="932185"/>
                  </a:cubicBezTo>
                  <a:lnTo>
                    <a:pt x="0" y="17830"/>
                  </a:lnTo>
                  <a:cubicBezTo>
                    <a:pt x="0" y="7983"/>
                    <a:pt x="7983" y="0"/>
                    <a:pt x="17830" y="0"/>
                  </a:cubicBezTo>
                  <a:close/>
                </a:path>
              </a:pathLst>
            </a:custGeom>
            <a:solidFill>
              <a:schemeClr val="bg1"/>
            </a:solidFill>
            <a:ln w="38100" cap="sq">
              <a:noFill/>
              <a:prstDash val="solid"/>
              <a:miter/>
            </a:ln>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38" name="TextBox 7">
              <a:extLst>
                <a:ext uri="{FF2B5EF4-FFF2-40B4-BE49-F238E27FC236}">
                  <a16:creationId xmlns:a16="http://schemas.microsoft.com/office/drawing/2014/main" id="{94D9E258-AE37-9B77-8F35-3BD26407F12B}"/>
                </a:ext>
              </a:extLst>
            </p:cNvPr>
            <p:cNvSpPr txBox="1"/>
            <p:nvPr/>
          </p:nvSpPr>
          <p:spPr>
            <a:xfrm>
              <a:off x="0" y="-19050"/>
              <a:ext cx="1341367" cy="969066"/>
            </a:xfrm>
            <a:prstGeom prst="rect">
              <a:avLst/>
            </a:prstGeom>
          </p:spPr>
          <p:txBody>
            <a:bodyPr lIns="9401" tIns="9401" rIns="9401" bIns="9401" rtlCol="0" anchor="ctr"/>
            <a:lstStyle/>
            <a:p>
              <a:pPr marL="0" marR="0" lvl="0" indent="0" algn="ctr" defTabSz="293431" rtl="0" eaLnBrk="1" fontAlgn="auto" latinLnBrk="0" hangingPunct="1">
                <a:lnSpc>
                  <a:spcPts val="278"/>
                </a:lnSpc>
                <a:spcBef>
                  <a:spcPct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sp>
        <p:nvSpPr>
          <p:cNvPr id="45" name="TextBox 28">
            <a:extLst>
              <a:ext uri="{FF2B5EF4-FFF2-40B4-BE49-F238E27FC236}">
                <a16:creationId xmlns:a16="http://schemas.microsoft.com/office/drawing/2014/main" id="{81A5DDAD-F0F6-B8BE-DCEA-C3B1645D9656}"/>
              </a:ext>
            </a:extLst>
          </p:cNvPr>
          <p:cNvSpPr txBox="1"/>
          <p:nvPr/>
        </p:nvSpPr>
        <p:spPr>
          <a:xfrm>
            <a:off x="7225446" y="4290653"/>
            <a:ext cx="2761711" cy="188513"/>
          </a:xfrm>
          <a:prstGeom prst="rect">
            <a:avLst/>
          </a:prstGeom>
        </p:spPr>
        <p:txBody>
          <a:bodyPr lIns="0" tIns="0" rIns="0" bIns="0" rtlCol="0" anchor="t">
            <a:spAutoFit/>
          </a:bodyPr>
          <a:lstStyle/>
          <a:p>
            <a:pPr defTabSz="293431">
              <a:lnSpc>
                <a:spcPts val="1415"/>
              </a:lnSpc>
              <a:defRPr/>
            </a:pPr>
            <a:r>
              <a:rPr lang="da-DK" sz="1400" b="1">
                <a:solidFill>
                  <a:srgbClr val="37775D"/>
                </a:solidFill>
                <a:latin typeface="Avenir Next"/>
                <a:ea typeface="Avenir Next Thai Modern Ultra-Bold"/>
                <a:cs typeface="Avenir Next Thai Modern Ultra-Bold"/>
              </a:rPr>
              <a:t>VÆR OPMÆRKSOM PÅ … </a:t>
            </a:r>
            <a:endParaRPr lang="da-DK" sz="1400" b="1" i="0" strike="noStrike" kern="1200" cap="none" spc="0" normalizeH="0" baseline="0" noProof="0">
              <a:ln>
                <a:noFill/>
              </a:ln>
              <a:solidFill>
                <a:srgbClr val="37775D"/>
              </a:solidFill>
              <a:effectLst/>
              <a:uLnTx/>
              <a:uFillTx/>
              <a:latin typeface="Avenir Next" panose="020B0503020202020204" pitchFamily="34" charset="0"/>
              <a:ea typeface="Avenir Next Thai Modern Ultra-Bold"/>
              <a:cs typeface="Avenir Next Thai Modern Ultra-Bold"/>
            </a:endParaRPr>
          </a:p>
        </p:txBody>
      </p:sp>
      <p:sp>
        <p:nvSpPr>
          <p:cNvPr id="43" name="TextBox 24">
            <a:extLst>
              <a:ext uri="{FF2B5EF4-FFF2-40B4-BE49-F238E27FC236}">
                <a16:creationId xmlns:a16="http://schemas.microsoft.com/office/drawing/2014/main" id="{B082D7AE-63B4-931C-A1C5-35B40BF065DF}"/>
              </a:ext>
            </a:extLst>
          </p:cNvPr>
          <p:cNvSpPr txBox="1"/>
          <p:nvPr/>
        </p:nvSpPr>
        <p:spPr>
          <a:xfrm>
            <a:off x="7225447" y="4565862"/>
            <a:ext cx="4585190" cy="1938992"/>
          </a:xfrm>
          <a:prstGeom prst="rect">
            <a:avLst/>
          </a:prstGeom>
        </p:spPr>
        <p:txBody>
          <a:bodyPr wrap="square" lIns="0" tIns="0" rIns="0" bIns="0" rtlCol="0" anchor="t">
            <a:spAutoFit/>
          </a:bodyPr>
          <a:lstStyle/>
          <a:p>
            <a:pPr marL="171450" indent="-171450" defTabSz="293431">
              <a:buFont typeface="Arial"/>
              <a:buChar char="•"/>
              <a:defRPr/>
            </a:pPr>
            <a:r>
              <a:rPr lang="da-DK" sz="1400" spc="12">
                <a:ea typeface="+mn-lt"/>
                <a:cs typeface="+mn-lt"/>
              </a:rPr>
              <a:t>At et innovationspartnerskabet mellem offentlig og private aktører kan være en velfungerende og agil arbejdsform.</a:t>
            </a:r>
            <a:endParaRPr lang="da-DK" sz="2000">
              <a:ea typeface="+mn-lt"/>
              <a:cs typeface="+mn-lt"/>
            </a:endParaRPr>
          </a:p>
          <a:p>
            <a:pPr marL="171450" indent="-171450" defTabSz="293431">
              <a:buFont typeface="Arial"/>
              <a:buChar char="•"/>
              <a:defRPr/>
            </a:pPr>
            <a:endParaRPr lang="da-DK" sz="1400" spc="12">
              <a:ea typeface="+mn-lt"/>
              <a:cs typeface="+mn-lt"/>
            </a:endParaRPr>
          </a:p>
          <a:p>
            <a:pPr marL="171450" indent="-171450" defTabSz="293431">
              <a:buFont typeface="Arial"/>
              <a:buChar char="•"/>
              <a:defRPr/>
            </a:pPr>
            <a:r>
              <a:rPr lang="da-DK" sz="1400" spc="12">
                <a:ea typeface="+mn-lt"/>
                <a:cs typeface="+mn-lt"/>
              </a:rPr>
              <a:t>At erfaringer fra test i lille skala kan give flere blik for potentialet i at bruge AI også i andre sammenhænge.</a:t>
            </a:r>
            <a:endParaRPr lang="da-DK" sz="2000">
              <a:ea typeface="+mn-lt"/>
              <a:cs typeface="+mn-lt"/>
            </a:endParaRPr>
          </a:p>
          <a:p>
            <a:pPr marL="171450" indent="-171450" defTabSz="293431">
              <a:buFont typeface="Arial"/>
              <a:buChar char="•"/>
              <a:defRPr/>
            </a:pPr>
            <a:endParaRPr lang="da-DK" sz="1400" spc="12">
              <a:ea typeface="+mn-lt"/>
              <a:cs typeface="+mn-lt"/>
            </a:endParaRPr>
          </a:p>
          <a:p>
            <a:pPr marL="171450" indent="-171450" defTabSz="293431">
              <a:buFont typeface="Arial"/>
              <a:buChar char="•"/>
              <a:defRPr/>
            </a:pPr>
            <a:r>
              <a:rPr lang="da-DK" sz="1400" spc="12">
                <a:ea typeface="+mn-lt"/>
                <a:cs typeface="+mn-lt"/>
              </a:rPr>
              <a:t>At det er vigtigt at dele viden på tværs om AI-erfaringerne for at fremme synergier og skalering.</a:t>
            </a:r>
            <a:endParaRPr lang="da-DK" sz="1400" spc="12"/>
          </a:p>
        </p:txBody>
      </p:sp>
      <p:sp>
        <p:nvSpPr>
          <p:cNvPr id="13" name="Freeform 19">
            <a:extLst>
              <a:ext uri="{FF2B5EF4-FFF2-40B4-BE49-F238E27FC236}">
                <a16:creationId xmlns:a16="http://schemas.microsoft.com/office/drawing/2014/main" id="{B01739F2-9BAD-7E40-CA10-B9E990A7153D}"/>
              </a:ext>
              <a:ext uri="{C183D7F6-B498-43B3-948B-1728B52AA6E4}">
                <adec:decorative xmlns:adec="http://schemas.microsoft.com/office/drawing/2017/decorative" val="1"/>
              </a:ext>
            </a:extLst>
          </p:cNvPr>
          <p:cNvSpPr/>
          <p:nvPr/>
        </p:nvSpPr>
        <p:spPr>
          <a:xfrm>
            <a:off x="11324086" y="1440935"/>
            <a:ext cx="604196" cy="507626"/>
          </a:xfrm>
          <a:custGeom>
            <a:avLst/>
            <a:gdLst/>
            <a:ahLst/>
            <a:cxnLst/>
            <a:rect l="l" t="t" r="r" b="b"/>
            <a:pathLst>
              <a:path w="1883077" h="1581785">
                <a:moveTo>
                  <a:pt x="0" y="0"/>
                </a:moveTo>
                <a:lnTo>
                  <a:pt x="1883077" y="0"/>
                </a:lnTo>
                <a:lnTo>
                  <a:pt x="1883077" y="1581784"/>
                </a:lnTo>
                <a:lnTo>
                  <a:pt x="0" y="1581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pic>
        <p:nvPicPr>
          <p:cNvPr id="14" name="Grafik 13">
            <a:extLst>
              <a:ext uri="{FF2B5EF4-FFF2-40B4-BE49-F238E27FC236}">
                <a16:creationId xmlns:a16="http://schemas.microsoft.com/office/drawing/2014/main" id="{285DB87F-2B52-5BA8-0F87-B4C73184A08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16193" y="3975428"/>
            <a:ext cx="669111" cy="669111"/>
          </a:xfrm>
          <a:prstGeom prst="rect">
            <a:avLst/>
          </a:prstGeom>
        </p:spPr>
      </p:pic>
      <p:sp>
        <p:nvSpPr>
          <p:cNvPr id="15" name="Freeform 25">
            <a:extLst>
              <a:ext uri="{FF2B5EF4-FFF2-40B4-BE49-F238E27FC236}">
                <a16:creationId xmlns:a16="http://schemas.microsoft.com/office/drawing/2014/main" id="{FAC3B45A-A8BD-B914-5A99-F8A900D31436}"/>
              </a:ext>
              <a:ext uri="{C183D7F6-B498-43B3-948B-1728B52AA6E4}">
                <adec:decorative xmlns:adec="http://schemas.microsoft.com/office/drawing/2017/decorative" val="1"/>
              </a:ext>
            </a:extLst>
          </p:cNvPr>
          <p:cNvSpPr/>
          <p:nvPr/>
        </p:nvSpPr>
        <p:spPr>
          <a:xfrm rot="2426695">
            <a:off x="6147369" y="3164438"/>
            <a:ext cx="584276" cy="581088"/>
          </a:xfrm>
          <a:custGeom>
            <a:avLst/>
            <a:gdLst/>
            <a:ahLst/>
            <a:cxnLst/>
            <a:rect l="l" t="t" r="r" b="b"/>
            <a:pathLst>
              <a:path w="1820992" h="1811059">
                <a:moveTo>
                  <a:pt x="0" y="0"/>
                </a:moveTo>
                <a:lnTo>
                  <a:pt x="1820992" y="0"/>
                </a:lnTo>
                <a:lnTo>
                  <a:pt x="1820992" y="1811059"/>
                </a:lnTo>
                <a:lnTo>
                  <a:pt x="0" y="18110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7397392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37775D">
            <a:alpha val="20000"/>
          </a:srgbClr>
        </a:solidFill>
        <a:effectLst/>
      </p:bgPr>
    </p:bg>
    <p:spTree>
      <p:nvGrpSpPr>
        <p:cNvPr id="1" name="">
          <a:extLst>
            <a:ext uri="{FF2B5EF4-FFF2-40B4-BE49-F238E27FC236}">
              <a16:creationId xmlns:a16="http://schemas.microsoft.com/office/drawing/2014/main" id="{256CDAE9-3344-288B-A8A3-0EE6A8558F42}"/>
            </a:ext>
          </a:extLst>
        </p:cNvPr>
        <p:cNvGrpSpPr/>
        <p:nvPr/>
      </p:nvGrpSpPr>
      <p:grpSpPr>
        <a:xfrm>
          <a:off x="0" y="0"/>
          <a:ext cx="0" cy="0"/>
          <a:chOff x="0" y="0"/>
          <a:chExt cx="0" cy="0"/>
        </a:xfrm>
      </p:grpSpPr>
      <p:sp>
        <p:nvSpPr>
          <p:cNvPr id="19" name="Freeform 25">
            <a:extLst>
              <a:ext uri="{FF2B5EF4-FFF2-40B4-BE49-F238E27FC236}">
                <a16:creationId xmlns:a16="http://schemas.microsoft.com/office/drawing/2014/main" id="{A4C2DF53-F197-0EE5-E670-CE75146488F5}"/>
              </a:ext>
              <a:ext uri="{C183D7F6-B498-43B3-948B-1728B52AA6E4}">
                <adec:decorative xmlns:adec="http://schemas.microsoft.com/office/drawing/2017/decorative" val="1"/>
              </a:ext>
            </a:extLst>
          </p:cNvPr>
          <p:cNvSpPr/>
          <p:nvPr/>
        </p:nvSpPr>
        <p:spPr>
          <a:xfrm rot="2426695">
            <a:off x="6270739" y="2487066"/>
            <a:ext cx="584276" cy="581088"/>
          </a:xfrm>
          <a:custGeom>
            <a:avLst/>
            <a:gdLst/>
            <a:ahLst/>
            <a:cxnLst/>
            <a:rect l="l" t="t" r="r" b="b"/>
            <a:pathLst>
              <a:path w="1820992" h="1811059">
                <a:moveTo>
                  <a:pt x="0" y="0"/>
                </a:moveTo>
                <a:lnTo>
                  <a:pt x="1820992" y="0"/>
                </a:lnTo>
                <a:lnTo>
                  <a:pt x="1820992" y="1811059"/>
                </a:lnTo>
                <a:lnTo>
                  <a:pt x="0" y="18110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8" name="TextBox 8">
            <a:extLst>
              <a:ext uri="{FF2B5EF4-FFF2-40B4-BE49-F238E27FC236}">
                <a16:creationId xmlns:a16="http://schemas.microsoft.com/office/drawing/2014/main" id="{4D367D22-118C-3570-153B-0B257BEC7ADE}"/>
              </a:ext>
            </a:extLst>
          </p:cNvPr>
          <p:cNvSpPr txBox="1">
            <a:spLocks noGrp="1"/>
          </p:cNvSpPr>
          <p:nvPr>
            <p:ph type="title" idx="4294967295"/>
          </p:nvPr>
        </p:nvSpPr>
        <p:spPr>
          <a:xfrm>
            <a:off x="341919" y="721876"/>
            <a:ext cx="8456080"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293431" rtl="0" eaLnBrk="1" fontAlgn="auto" latinLnBrk="0" hangingPunct="1">
              <a:lnSpc>
                <a:spcPct val="100000"/>
              </a:lnSpc>
              <a:spcBef>
                <a:spcPct val="0"/>
              </a:spcBef>
              <a:spcAft>
                <a:spcPts val="0"/>
              </a:spcAft>
              <a:buClrTx/>
              <a:buSzTx/>
              <a:buFontTx/>
              <a:buNone/>
              <a:tabLst/>
              <a:defRPr/>
            </a:pPr>
            <a:r>
              <a:rPr kumimoji="0" lang="da-DK" sz="2800" b="1" i="0" u="none" strike="noStrike" kern="1200" cap="none" spc="0" normalizeH="0" baseline="0" noProof="0">
                <a:ln>
                  <a:noFill/>
                </a:ln>
                <a:solidFill>
                  <a:schemeClr val="tx1"/>
                </a:solidFill>
                <a:effectLst/>
                <a:uLnTx/>
                <a:uFillTx/>
                <a:latin typeface="Avenir Next"/>
                <a:ea typeface="Avenir Next Thai Modern Heavy"/>
                <a:cs typeface="Avenir Next Thai Modern Heavy"/>
                <a:sym typeface="Avenir Next Thai Modern Heavy"/>
              </a:rPr>
              <a:t>Case: Høringssvarsrobot sparer tid og sikrer ensartethed</a:t>
            </a:r>
            <a:endParaRPr kumimoji="0" lang="da-DK" sz="2800" b="0" i="0" u="none" strike="noStrike" kern="1200" cap="none" spc="0" normalizeH="0" baseline="0" noProof="0">
              <a:ln>
                <a:noFill/>
              </a:ln>
              <a:solidFill>
                <a:schemeClr val="tx1"/>
              </a:solidFill>
              <a:effectLst/>
              <a:uLnTx/>
              <a:uFillTx/>
              <a:latin typeface="Avenir Next" panose="020B0503020202020204" pitchFamily="34" charset="0"/>
              <a:ea typeface="Avenir Next Thai Modern Heavy"/>
              <a:cs typeface="Avenir Next Thai Modern Heavy"/>
            </a:endParaRPr>
          </a:p>
        </p:txBody>
      </p:sp>
      <p:sp>
        <p:nvSpPr>
          <p:cNvPr id="24" name="Freeform 13">
            <a:extLst>
              <a:ext uri="{FF2B5EF4-FFF2-40B4-BE49-F238E27FC236}">
                <a16:creationId xmlns:a16="http://schemas.microsoft.com/office/drawing/2014/main" id="{E22C394E-C862-19A2-5B2D-39B122BE1065}"/>
              </a:ext>
            </a:extLst>
          </p:cNvPr>
          <p:cNvSpPr/>
          <p:nvPr/>
        </p:nvSpPr>
        <p:spPr>
          <a:xfrm>
            <a:off x="7261121" y="723091"/>
            <a:ext cx="4581774" cy="445547"/>
          </a:xfrm>
          <a:custGeom>
            <a:avLst/>
            <a:gdLst/>
            <a:ahLst/>
            <a:cxnLst/>
            <a:rect l="l" t="t" r="r" b="b"/>
            <a:pathLst>
              <a:path w="1341367" h="1180753">
                <a:moveTo>
                  <a:pt x="17830" y="0"/>
                </a:moveTo>
                <a:lnTo>
                  <a:pt x="1323537" y="0"/>
                </a:lnTo>
                <a:cubicBezTo>
                  <a:pt x="1333384" y="0"/>
                  <a:pt x="1341367" y="7983"/>
                  <a:pt x="1341367" y="17830"/>
                </a:cubicBezTo>
                <a:lnTo>
                  <a:pt x="1341367" y="1162923"/>
                </a:lnTo>
                <a:cubicBezTo>
                  <a:pt x="1341367" y="1167652"/>
                  <a:pt x="1339488" y="1172187"/>
                  <a:pt x="1336145" y="1175531"/>
                </a:cubicBezTo>
                <a:cubicBezTo>
                  <a:pt x="1332801" y="1178875"/>
                  <a:pt x="1328266" y="1180753"/>
                  <a:pt x="1323537" y="1180753"/>
                </a:cubicBezTo>
                <a:lnTo>
                  <a:pt x="17830" y="1180753"/>
                </a:lnTo>
                <a:cubicBezTo>
                  <a:pt x="7983" y="1180753"/>
                  <a:pt x="0" y="1172771"/>
                  <a:pt x="0" y="1162923"/>
                </a:cubicBezTo>
                <a:lnTo>
                  <a:pt x="0" y="17830"/>
                </a:lnTo>
                <a:cubicBezTo>
                  <a:pt x="0" y="7983"/>
                  <a:pt x="7983" y="0"/>
                  <a:pt x="17830" y="0"/>
                </a:cubicBezTo>
                <a:close/>
              </a:path>
            </a:pathLst>
          </a:custGeom>
          <a:noFill/>
          <a:ln w="38100" cap="sq">
            <a:noFill/>
            <a:prstDash val="solid"/>
            <a:miter/>
          </a:ln>
        </p:spPr>
        <p:txBody>
          <a:bodyPr lIns="91440" tIns="45720" rIns="91440" bIns="45720" anchor="ctr"/>
          <a:lstStyle/>
          <a:p>
            <a:pPr algn="r" defTabSz="293431">
              <a:defRPr/>
            </a:pPr>
            <a:r>
              <a:rPr lang="da-DK" sz="1400">
                <a:solidFill>
                  <a:prstClr val="black"/>
                </a:solidFill>
                <a:latin typeface="Avenir Next"/>
              </a:rPr>
              <a:t>Roskilde Kommune</a:t>
            </a:r>
            <a:endParaRPr lang="da-DK" sz="1400" b="0" i="0" u="none" strike="noStrike" kern="1200" cap="none" spc="0" normalizeH="0" baseline="0" noProof="0">
              <a:ln>
                <a:noFill/>
              </a:ln>
              <a:solidFill>
                <a:prstClr val="black"/>
              </a:solidFill>
              <a:effectLst/>
              <a:uLnTx/>
              <a:uFillTx/>
              <a:latin typeface="Avenir Next"/>
            </a:endParaRPr>
          </a:p>
        </p:txBody>
      </p:sp>
      <p:sp>
        <p:nvSpPr>
          <p:cNvPr id="33" name="Rektangel 32">
            <a:extLst>
              <a:ext uri="{FF2B5EF4-FFF2-40B4-BE49-F238E27FC236}">
                <a16:creationId xmlns:a16="http://schemas.microsoft.com/office/drawing/2014/main" id="{9494C352-C14F-3968-3A88-66B91FDE742D}"/>
              </a:ext>
              <a:ext uri="{C183D7F6-B498-43B3-948B-1728B52AA6E4}">
                <adec:decorative xmlns:adec="http://schemas.microsoft.com/office/drawing/2017/decorative" val="1"/>
              </a:ext>
            </a:extLst>
          </p:cNvPr>
          <p:cNvSpPr>
            <a:spLocks noChangeAspect="1"/>
          </p:cNvSpPr>
          <p:nvPr/>
        </p:nvSpPr>
        <p:spPr>
          <a:xfrm>
            <a:off x="15160" y="-1955"/>
            <a:ext cx="2869058" cy="462954"/>
          </a:xfrm>
          <a:prstGeom prst="rect">
            <a:avLst/>
          </a:prstGeom>
          <a:solidFill>
            <a:srgbClr val="D8E5D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75D"/>
                </a:solidFill>
              </a:rPr>
              <a:t>Byudvikling</a:t>
            </a:r>
            <a:endParaRPr lang="da-DK" sz="1200">
              <a:solidFill>
                <a:srgbClr val="37775D"/>
              </a:solidFill>
            </a:endParaRPr>
          </a:p>
        </p:txBody>
      </p:sp>
      <p:sp>
        <p:nvSpPr>
          <p:cNvPr id="3" name="Pladsholder til indhold 1">
            <a:extLst>
              <a:ext uri="{FF2B5EF4-FFF2-40B4-BE49-F238E27FC236}">
                <a16:creationId xmlns:a16="http://schemas.microsoft.com/office/drawing/2014/main" id="{90E2BDF8-E089-1F25-C48C-79559229E03D}"/>
              </a:ext>
              <a:ext uri="{C183D7F6-B498-43B3-948B-1728B52AA6E4}">
                <adec:decorative xmlns:adec="http://schemas.microsoft.com/office/drawing/2017/decorative" val="1"/>
              </a:ext>
            </a:extLst>
          </p:cNvPr>
          <p:cNvSpPr txBox="1">
            <a:spLocks/>
          </p:cNvSpPr>
          <p:nvPr/>
        </p:nvSpPr>
        <p:spPr>
          <a:xfrm>
            <a:off x="11702916" y="6591300"/>
            <a:ext cx="499204" cy="2667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fld id="{ED41E4B6-8C0E-AA4D-BADC-88D0D282BB41}" type="slidenum">
              <a:rPr lang="da-DK" sz="1200" smtClean="0"/>
              <a:pPr algn="ctr">
                <a:lnSpc>
                  <a:spcPct val="120000"/>
                </a:lnSpc>
              </a:pPr>
              <a:t>92</a:t>
            </a:fld>
            <a:endParaRPr lang="da-DK" sz="1200"/>
          </a:p>
        </p:txBody>
      </p:sp>
      <p:sp>
        <p:nvSpPr>
          <p:cNvPr id="4" name="Rektangel 3">
            <a:extLst>
              <a:ext uri="{FF2B5EF4-FFF2-40B4-BE49-F238E27FC236}">
                <a16:creationId xmlns:a16="http://schemas.microsoft.com/office/drawing/2014/main" id="{84FF3B82-933E-C3F8-4E4F-250E3DAC59BB}"/>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rgbClr val="37775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Fakta &amp; cases</a:t>
            </a:r>
          </a:p>
        </p:txBody>
      </p:sp>
      <p:sp>
        <p:nvSpPr>
          <p:cNvPr id="9" name="Rektangel 8">
            <a:extLst>
              <a:ext uri="{FF2B5EF4-FFF2-40B4-BE49-F238E27FC236}">
                <a16:creationId xmlns:a16="http://schemas.microsoft.com/office/drawing/2014/main" id="{A5A7ECEC-C98C-E87D-46DE-DC19E239B8F6}"/>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0" name="Rektangel 9">
            <a:extLst>
              <a:ext uri="{FF2B5EF4-FFF2-40B4-BE49-F238E27FC236}">
                <a16:creationId xmlns:a16="http://schemas.microsoft.com/office/drawing/2014/main" id="{0DDCB4B7-6D0D-15D9-2EB3-300D13C65ED1}"/>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1" name="Rektangel 10">
            <a:extLst>
              <a:ext uri="{FF2B5EF4-FFF2-40B4-BE49-F238E27FC236}">
                <a16:creationId xmlns:a16="http://schemas.microsoft.com/office/drawing/2014/main" id="{36293E3B-3281-8E17-CBD8-6B7439186569}"/>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12" name="Rektangel 11">
            <a:extLst>
              <a:ext uri="{FF2B5EF4-FFF2-40B4-BE49-F238E27FC236}">
                <a16:creationId xmlns:a16="http://schemas.microsoft.com/office/drawing/2014/main" id="{E672CFE0-3FF2-236F-FC37-411090D35F06}"/>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endParaRPr lang="da-DK" sz="1200">
              <a:solidFill>
                <a:srgbClr val="000000"/>
              </a:solidFill>
            </a:endParaRPr>
          </a:p>
          <a:p>
            <a:pPr algn="ctr"/>
            <a:endParaRPr lang="da-DK" sz="1200">
              <a:solidFill>
                <a:schemeClr val="bg1"/>
              </a:solidFill>
            </a:endParaRPr>
          </a:p>
        </p:txBody>
      </p:sp>
      <p:sp>
        <p:nvSpPr>
          <p:cNvPr id="14" name="TextBox 24">
            <a:extLst>
              <a:ext uri="{FF2B5EF4-FFF2-40B4-BE49-F238E27FC236}">
                <a16:creationId xmlns:a16="http://schemas.microsoft.com/office/drawing/2014/main" id="{2B11E63C-CC63-BE3A-6564-1A977FA4AEB2}"/>
              </a:ext>
            </a:extLst>
          </p:cNvPr>
          <p:cNvSpPr txBox="1"/>
          <p:nvPr/>
        </p:nvSpPr>
        <p:spPr>
          <a:xfrm>
            <a:off x="341919" y="1614989"/>
            <a:ext cx="6458196" cy="846963"/>
          </a:xfrm>
          <a:prstGeom prst="rect">
            <a:avLst/>
          </a:prstGeom>
        </p:spPr>
        <p:txBody>
          <a:bodyPr wrap="square" lIns="0" tIns="0" rIns="0" bIns="0" rtlCol="0" anchor="t">
            <a:spAutoFit/>
          </a:bodyPr>
          <a:lstStyle/>
          <a:p>
            <a:pPr defTabSz="293431">
              <a:lnSpc>
                <a:spcPct val="115999"/>
              </a:lnSpc>
              <a:spcAft>
                <a:spcPts val="257"/>
              </a:spcAft>
            </a:pPr>
            <a:r>
              <a:rPr lang="da-DK" sz="1600">
                <a:ea typeface="+mn-lt"/>
                <a:cs typeface="+mn-lt"/>
              </a:rPr>
              <a:t>Roskilde Kommune er ved at teste en løsning til at skabe referater af høringssvar ved større høringsprocesser. På den måde kan der hurtigt laves ensartede overblik over høringssvar til politikerne.</a:t>
            </a:r>
          </a:p>
        </p:txBody>
      </p:sp>
      <p:grpSp>
        <p:nvGrpSpPr>
          <p:cNvPr id="18" name="Group 5">
            <a:extLst>
              <a:ext uri="{FF2B5EF4-FFF2-40B4-BE49-F238E27FC236}">
                <a16:creationId xmlns:a16="http://schemas.microsoft.com/office/drawing/2014/main" id="{D23F252E-650F-0611-CDED-6E987BA728FC}"/>
              </a:ext>
              <a:ext uri="{C183D7F6-B498-43B3-948B-1728B52AA6E4}">
                <adec:decorative xmlns:adec="http://schemas.microsoft.com/office/drawing/2017/decorative" val="1"/>
              </a:ext>
            </a:extLst>
          </p:cNvPr>
          <p:cNvGrpSpPr/>
          <p:nvPr/>
        </p:nvGrpSpPr>
        <p:grpSpPr>
          <a:xfrm>
            <a:off x="7083297" y="1452529"/>
            <a:ext cx="4762152" cy="2552536"/>
            <a:chOff x="0" y="-19050"/>
            <a:chExt cx="1348197" cy="1010321"/>
          </a:xfrm>
        </p:grpSpPr>
        <p:sp>
          <p:nvSpPr>
            <p:cNvPr id="16" name="Freeform 6">
              <a:extLst>
                <a:ext uri="{FF2B5EF4-FFF2-40B4-BE49-F238E27FC236}">
                  <a16:creationId xmlns:a16="http://schemas.microsoft.com/office/drawing/2014/main" id="{8783A486-4831-BD70-088D-FA338E3EB8CE}"/>
                </a:ext>
              </a:extLst>
            </p:cNvPr>
            <p:cNvSpPr/>
            <p:nvPr/>
          </p:nvSpPr>
          <p:spPr>
            <a:xfrm>
              <a:off x="6830" y="0"/>
              <a:ext cx="1341367" cy="991271"/>
            </a:xfrm>
            <a:custGeom>
              <a:avLst/>
              <a:gdLst/>
              <a:ahLst/>
              <a:cxnLst/>
              <a:rect l="l" t="t" r="r" b="b"/>
              <a:pathLst>
                <a:path w="1341367" h="950016">
                  <a:moveTo>
                    <a:pt x="17830" y="0"/>
                  </a:moveTo>
                  <a:lnTo>
                    <a:pt x="1323537" y="0"/>
                  </a:lnTo>
                  <a:cubicBezTo>
                    <a:pt x="1333384" y="0"/>
                    <a:pt x="1341367" y="7983"/>
                    <a:pt x="1341367" y="17830"/>
                  </a:cubicBezTo>
                  <a:lnTo>
                    <a:pt x="1341367" y="932185"/>
                  </a:lnTo>
                  <a:cubicBezTo>
                    <a:pt x="1341367" y="942033"/>
                    <a:pt x="1333384" y="950016"/>
                    <a:pt x="1323537" y="950016"/>
                  </a:cubicBezTo>
                  <a:lnTo>
                    <a:pt x="17830" y="950016"/>
                  </a:lnTo>
                  <a:cubicBezTo>
                    <a:pt x="7983" y="950016"/>
                    <a:pt x="0" y="942033"/>
                    <a:pt x="0" y="932185"/>
                  </a:cubicBezTo>
                  <a:lnTo>
                    <a:pt x="0" y="17830"/>
                  </a:lnTo>
                  <a:cubicBezTo>
                    <a:pt x="0" y="7983"/>
                    <a:pt x="7983" y="0"/>
                    <a:pt x="17830" y="0"/>
                  </a:cubicBezTo>
                  <a:close/>
                </a:path>
              </a:pathLst>
            </a:custGeom>
            <a:solidFill>
              <a:schemeClr val="bg1"/>
            </a:solidFill>
            <a:ln w="38100" cap="sq">
              <a:noFill/>
              <a:prstDash val="solid"/>
              <a:miter/>
            </a:ln>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17" name="TextBox 7">
              <a:extLst>
                <a:ext uri="{FF2B5EF4-FFF2-40B4-BE49-F238E27FC236}">
                  <a16:creationId xmlns:a16="http://schemas.microsoft.com/office/drawing/2014/main" id="{A030ED1C-46E8-1DB1-D8DE-39AE5816B604}"/>
                </a:ext>
              </a:extLst>
            </p:cNvPr>
            <p:cNvSpPr txBox="1"/>
            <p:nvPr/>
          </p:nvSpPr>
          <p:spPr>
            <a:xfrm>
              <a:off x="0" y="-19050"/>
              <a:ext cx="1341367" cy="969066"/>
            </a:xfrm>
            <a:prstGeom prst="rect">
              <a:avLst/>
            </a:prstGeom>
          </p:spPr>
          <p:txBody>
            <a:bodyPr lIns="9401" tIns="9401" rIns="9401" bIns="9401" rtlCol="0" anchor="ctr"/>
            <a:lstStyle/>
            <a:p>
              <a:pPr marL="0" marR="0" lvl="0" indent="0" algn="ctr" defTabSz="293431" rtl="0" eaLnBrk="1" fontAlgn="auto" latinLnBrk="0" hangingPunct="1">
                <a:lnSpc>
                  <a:spcPts val="278"/>
                </a:lnSpc>
                <a:spcBef>
                  <a:spcPct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sp>
        <p:nvSpPr>
          <p:cNvPr id="29" name="TextBox 28">
            <a:extLst>
              <a:ext uri="{FF2B5EF4-FFF2-40B4-BE49-F238E27FC236}">
                <a16:creationId xmlns:a16="http://schemas.microsoft.com/office/drawing/2014/main" id="{FA889A18-33F8-DC9C-3464-108FC592BA1F}"/>
              </a:ext>
            </a:extLst>
          </p:cNvPr>
          <p:cNvSpPr txBox="1"/>
          <p:nvPr/>
        </p:nvSpPr>
        <p:spPr>
          <a:xfrm>
            <a:off x="370676" y="3123792"/>
            <a:ext cx="3293902" cy="188513"/>
          </a:xfrm>
          <a:prstGeom prst="rect">
            <a:avLst/>
          </a:prstGeom>
        </p:spPr>
        <p:txBody>
          <a:bodyPr wrap="square" lIns="0" tIns="0" rIns="0" bIns="0" rtlCol="0" anchor="t">
            <a:spAutoFit/>
          </a:bodyPr>
          <a:lstStyle/>
          <a:p>
            <a:pPr marL="0" marR="0" lvl="0" indent="0" algn="l" defTabSz="293431" rtl="0" eaLnBrk="1" fontAlgn="auto" latinLnBrk="0" hangingPunct="1">
              <a:lnSpc>
                <a:spcPts val="1415"/>
              </a:lnSpc>
              <a:spcBef>
                <a:spcPts val="0"/>
              </a:spcBef>
              <a:spcAft>
                <a:spcPts val="0"/>
              </a:spcAft>
              <a:buClrTx/>
              <a:buSzTx/>
              <a:buFontTx/>
              <a:buNone/>
              <a:tabLst/>
              <a:defRPr/>
            </a:pPr>
            <a:r>
              <a:rPr kumimoji="0" lang="da-DK" sz="1400" b="1" i="0" strike="noStrike" kern="1200" cap="none" spc="0" normalizeH="0" baseline="0" noProof="0">
                <a:ln>
                  <a:noFill/>
                </a:ln>
                <a:solidFill>
                  <a:srgbClr val="37775D"/>
                </a:solidFill>
                <a:effectLst/>
                <a:uLnTx/>
                <a:uFillTx/>
                <a:latin typeface="Avenir Next"/>
                <a:ea typeface="Avenir Next Thai Modern Ultra-Bold"/>
                <a:cs typeface="Avenir Next Thai Modern Ultra-Bold"/>
                <a:sym typeface="Avenir Next Thai Modern Ultra-Bold"/>
              </a:rPr>
              <a:t>LØSNING</a:t>
            </a:r>
            <a:endParaRPr lang="da-DK" sz="1400" b="1" i="0" strike="noStrike" kern="1200" cap="none" spc="0" normalizeH="0" baseline="0" noProof="0">
              <a:ln>
                <a:noFill/>
              </a:ln>
              <a:solidFill>
                <a:srgbClr val="37775D"/>
              </a:solidFill>
              <a:effectLst/>
              <a:uLnTx/>
              <a:uFillTx/>
              <a:latin typeface="Avenir Next"/>
              <a:ea typeface="Avenir Next Thai Modern Ultra-Bold"/>
              <a:cs typeface="Avenir Next Thai Modern Ultra-Bold"/>
            </a:endParaRPr>
          </a:p>
        </p:txBody>
      </p:sp>
      <p:sp>
        <p:nvSpPr>
          <p:cNvPr id="22" name="TextBox 24">
            <a:extLst>
              <a:ext uri="{FF2B5EF4-FFF2-40B4-BE49-F238E27FC236}">
                <a16:creationId xmlns:a16="http://schemas.microsoft.com/office/drawing/2014/main" id="{39C541A2-FAE8-5BED-75BE-D5E09D99E38F}"/>
              </a:ext>
            </a:extLst>
          </p:cNvPr>
          <p:cNvSpPr txBox="1"/>
          <p:nvPr/>
        </p:nvSpPr>
        <p:spPr>
          <a:xfrm>
            <a:off x="357160" y="3359644"/>
            <a:ext cx="6458196" cy="3231654"/>
          </a:xfrm>
          <a:prstGeom prst="rect">
            <a:avLst/>
          </a:prstGeom>
        </p:spPr>
        <p:txBody>
          <a:bodyPr wrap="square" lIns="0" tIns="0" rIns="0" bIns="0" rtlCol="0" anchor="t">
            <a:spAutoFit/>
          </a:bodyPr>
          <a:lstStyle/>
          <a:p>
            <a:pPr marL="285750" indent="-285750" defTabSz="293431">
              <a:buFont typeface="Arial" panose="020B0604020202020204" pitchFamily="34" charset="0"/>
              <a:buChar char="•"/>
              <a:defRPr/>
            </a:pPr>
            <a:r>
              <a:rPr lang="da-DK" sz="1400" spc="12">
                <a:ea typeface="+mn-lt"/>
                <a:cs typeface="+mn-lt"/>
              </a:rPr>
              <a:t>AI-løsningen leverer en opsummering af det enkelte høringssvar. </a:t>
            </a:r>
            <a:r>
              <a:rPr lang="da-DK" sz="1400" spc="12">
                <a:ea typeface="+mn-lt"/>
                <a:cs typeface="+mn-lt"/>
                <a:sym typeface="Avenir Next Thai Modern"/>
              </a:rPr>
              <a:t>Disse resumeer samles i et høringsnotat til politikerne – med alle de fulde høringssvar som bilag. Dermed er det muligt at finde tilbage til kilden og læse mere i de enkelte høringssvar.</a:t>
            </a:r>
            <a:endParaRPr lang="en-US" sz="1400" spc="12">
              <a:ea typeface="+mn-lt"/>
              <a:cs typeface="+mn-lt"/>
            </a:endParaRPr>
          </a:p>
          <a:p>
            <a:pPr marL="285750" indent="-285750" defTabSz="293431">
              <a:buFont typeface="Arial"/>
              <a:buChar char="•"/>
              <a:defRPr/>
            </a:pPr>
            <a:endParaRPr lang="da-DK" sz="1400" spc="12">
              <a:ea typeface="+mn-lt"/>
              <a:cs typeface="+mn-lt"/>
              <a:sym typeface="Avenir Next Thai Modern"/>
            </a:endParaRPr>
          </a:p>
          <a:p>
            <a:pPr marL="285750" indent="-285750" defTabSz="293431">
              <a:buFont typeface="Arial" panose="020B0604020202020204" pitchFamily="34" charset="0"/>
              <a:buChar char="•"/>
              <a:defRPr/>
            </a:pPr>
            <a:r>
              <a:rPr lang="da-DK" sz="1400" spc="12">
                <a:ea typeface="+mn-lt"/>
                <a:cs typeface="+mn-lt"/>
                <a:sym typeface="Avenir Next Thai Modern"/>
              </a:rPr>
              <a:t>Det er muligt at spørge AI-løsningen til specifikke elementer, som man er    særlig interesseret i; dem kan løsningen så lede efter i alle høringssvar.</a:t>
            </a:r>
            <a:endParaRPr lang="en-US" sz="1400" spc="12">
              <a:ea typeface="+mn-lt"/>
              <a:cs typeface="+mn-lt"/>
              <a:sym typeface="Avenir Next Thai Modern"/>
            </a:endParaRPr>
          </a:p>
          <a:p>
            <a:pPr marL="109855" indent="-109855" defTabSz="293431">
              <a:buFont typeface="Arial,Sans-Serif"/>
              <a:buChar char="•"/>
              <a:defRPr/>
            </a:pPr>
            <a:endParaRPr lang="da-DK" sz="1400" spc="12">
              <a:ea typeface="+mn-lt"/>
              <a:cs typeface="+mn-lt"/>
              <a:sym typeface="Avenir Next Thai Modern"/>
            </a:endParaRPr>
          </a:p>
          <a:p>
            <a:pPr marL="285750" indent="-285750" defTabSz="293431">
              <a:buFont typeface="Arial" panose="020B0604020202020204" pitchFamily="34" charset="0"/>
              <a:buChar char="•"/>
              <a:defRPr/>
            </a:pPr>
            <a:r>
              <a:rPr lang="da-DK" sz="1400" spc="12">
                <a:ea typeface="+mn-lt"/>
                <a:cs typeface="+mn-lt"/>
                <a:sym typeface="Avenir Next Thai Modern"/>
              </a:rPr>
              <a:t>Løsningen anvender en fast instruks til alle høringssvar og blander ikke de forskellige høringssvar sammen, hvilket er vigtigt i forhold til den etiske og demokratiske tillid til myndighederne. </a:t>
            </a:r>
            <a:br>
              <a:rPr lang="da-DK" sz="1400" spc="12">
                <a:ea typeface="+mn-lt"/>
                <a:cs typeface="+mn-lt"/>
                <a:sym typeface="Avenir Next Thai Modern"/>
              </a:rPr>
            </a:br>
            <a:endParaRPr lang="da-DK" sz="1400" spc="12"/>
          </a:p>
          <a:p>
            <a:pPr marL="285750" indent="-285750" defTabSz="293431">
              <a:buFont typeface="Arial" panose="020B0604020202020204" pitchFamily="34" charset="0"/>
              <a:buChar char="•"/>
              <a:defRPr/>
            </a:pPr>
            <a:r>
              <a:rPr lang="da-DK" sz="1400" spc="12"/>
              <a:t>Løsningen er en prototype bygget ud fra kommunens eksisterende systemer (formularsystem og RPA). Den kunstige intelligens er en GPT-model (der er </a:t>
            </a:r>
            <a:r>
              <a:rPr lang="da-DK" sz="1400" spc="12" err="1"/>
              <a:t>hosted</a:t>
            </a:r>
            <a:r>
              <a:rPr lang="da-DK" sz="1400" spc="12"/>
              <a:t> i EU).</a:t>
            </a:r>
          </a:p>
        </p:txBody>
      </p:sp>
      <p:sp>
        <p:nvSpPr>
          <p:cNvPr id="32" name="TextBox 31">
            <a:extLst>
              <a:ext uri="{FF2B5EF4-FFF2-40B4-BE49-F238E27FC236}">
                <a16:creationId xmlns:a16="http://schemas.microsoft.com/office/drawing/2014/main" id="{8C854803-DF11-C1ED-E675-E9A113B013EE}"/>
              </a:ext>
            </a:extLst>
          </p:cNvPr>
          <p:cNvSpPr txBox="1"/>
          <p:nvPr/>
        </p:nvSpPr>
        <p:spPr>
          <a:xfrm>
            <a:off x="7244875" y="1651416"/>
            <a:ext cx="2761711" cy="188513"/>
          </a:xfrm>
          <a:prstGeom prst="rect">
            <a:avLst/>
          </a:prstGeom>
        </p:spPr>
        <p:txBody>
          <a:bodyPr lIns="0" tIns="0" rIns="0" bIns="0" rtlCol="0" anchor="t">
            <a:spAutoFit/>
          </a:bodyPr>
          <a:lstStyle/>
          <a:p>
            <a:pPr marL="0" marR="0" lvl="0" indent="0" algn="l" defTabSz="293431" rtl="0" eaLnBrk="1" fontAlgn="auto" latinLnBrk="0" hangingPunct="1">
              <a:lnSpc>
                <a:spcPts val="1415"/>
              </a:lnSpc>
              <a:spcBef>
                <a:spcPts val="0"/>
              </a:spcBef>
              <a:spcAft>
                <a:spcPts val="0"/>
              </a:spcAft>
              <a:buClrTx/>
              <a:buSzTx/>
              <a:buFontTx/>
              <a:buNone/>
              <a:tabLst/>
              <a:defRPr/>
            </a:pPr>
            <a:r>
              <a:rPr kumimoji="0" lang="da-DK" sz="1400" b="1" i="0" strike="noStrike" kern="1200" cap="none" spc="0" normalizeH="0" baseline="0" noProof="0">
                <a:ln>
                  <a:noFill/>
                </a:ln>
                <a:solidFill>
                  <a:srgbClr val="37775D"/>
                </a:solidFill>
                <a:effectLst/>
                <a:uLnTx/>
                <a:uFillTx/>
                <a:latin typeface="Avenir Next"/>
                <a:ea typeface="Avenir Next Thai Modern Ultra-Bold"/>
                <a:cs typeface="Avenir Next Thai Modern Ultra-Bold"/>
                <a:sym typeface="Avenir Next Thai Modern Ultra-Bold"/>
              </a:rPr>
              <a:t>VÆRDI</a:t>
            </a:r>
            <a:endParaRPr lang="da-DK" sz="1400" b="1" i="0" strike="noStrike" kern="1200" cap="none" spc="0" normalizeH="0" baseline="0" noProof="0">
              <a:ln>
                <a:noFill/>
              </a:ln>
              <a:solidFill>
                <a:srgbClr val="37775D"/>
              </a:solidFill>
              <a:effectLst/>
              <a:uLnTx/>
              <a:uFillTx/>
              <a:latin typeface="Avenir Next"/>
              <a:ea typeface="Avenir Next Thai Modern Ultra-Bold"/>
              <a:cs typeface="Avenir Next Thai Modern Ultra-Bold"/>
            </a:endParaRPr>
          </a:p>
        </p:txBody>
      </p:sp>
      <p:sp>
        <p:nvSpPr>
          <p:cNvPr id="20" name="TextBox 23">
            <a:extLst>
              <a:ext uri="{FF2B5EF4-FFF2-40B4-BE49-F238E27FC236}">
                <a16:creationId xmlns:a16="http://schemas.microsoft.com/office/drawing/2014/main" id="{7FC3091E-0CFD-F311-CEB2-77A7A360B732}"/>
              </a:ext>
            </a:extLst>
          </p:cNvPr>
          <p:cNvSpPr txBox="1"/>
          <p:nvPr/>
        </p:nvSpPr>
        <p:spPr>
          <a:xfrm>
            <a:off x="7134618" y="1858300"/>
            <a:ext cx="4686705" cy="2369880"/>
          </a:xfrm>
          <a:prstGeom prst="rect">
            <a:avLst/>
          </a:prstGeom>
        </p:spPr>
        <p:txBody>
          <a:bodyPr wrap="square" lIns="0" tIns="0" rIns="0" bIns="0" rtlCol="0" anchor="t">
            <a:spAutoFit/>
          </a:bodyPr>
          <a:lstStyle/>
          <a:p>
            <a:pPr marL="248920" lvl="1" indent="-124460" defTabSz="293431">
              <a:buFont typeface="Arial,Sans-Serif"/>
              <a:buChar char="•"/>
              <a:defRPr/>
            </a:pPr>
            <a:r>
              <a:rPr lang="da-DK" sz="1400" spc="12">
                <a:ea typeface="+mn-lt"/>
                <a:cs typeface="+mn-lt"/>
                <a:sym typeface="Avenir Next Thai Modern"/>
              </a:rPr>
              <a:t>At komplekse og tidskrævende opgaver bliver</a:t>
            </a:r>
            <a:r>
              <a:rPr lang="da-DK" sz="1400" spc="12">
                <a:ea typeface="+mn-lt"/>
                <a:cs typeface="+mn-lt"/>
              </a:rPr>
              <a:t> </a:t>
            </a:r>
            <a:r>
              <a:rPr lang="da-DK" sz="1400" spc="12">
                <a:ea typeface="+mn-lt"/>
                <a:cs typeface="+mn-lt"/>
                <a:sym typeface="Avenir Next Thai Modern"/>
              </a:rPr>
              <a:t>lettere at overskue for medarbejderne.</a:t>
            </a:r>
            <a:endParaRPr lang="en-US" sz="1400" spc="12">
              <a:ea typeface="+mn-lt"/>
              <a:cs typeface="+mn-lt"/>
              <a:sym typeface="Avenir Next Thai Modern"/>
            </a:endParaRPr>
          </a:p>
          <a:p>
            <a:pPr marL="248920" lvl="1" indent="-124460" defTabSz="293431">
              <a:buFont typeface="Arial,Sans-Serif"/>
              <a:buChar char="•"/>
              <a:defRPr/>
            </a:pPr>
            <a:endParaRPr lang="da-DK" sz="1400" spc="12">
              <a:ea typeface="+mn-lt"/>
              <a:cs typeface="+mn-lt"/>
              <a:sym typeface="Avenir Next Thai Modern"/>
            </a:endParaRPr>
          </a:p>
          <a:p>
            <a:pPr marL="248920" lvl="1" indent="-124460" defTabSz="293431">
              <a:buFont typeface="Arial,Sans-Serif"/>
              <a:buChar char="•"/>
              <a:defRPr/>
            </a:pPr>
            <a:r>
              <a:rPr lang="da-DK" sz="1400" spc="12">
                <a:ea typeface="+mn-lt"/>
                <a:cs typeface="+mn-lt"/>
                <a:sym typeface="Avenir Next Thai Modern"/>
              </a:rPr>
              <a:t>At store informationsmængder brydes op i enkle og ens</a:t>
            </a:r>
            <a:r>
              <a:rPr lang="da-DK" sz="1400" spc="12">
                <a:ea typeface="+mn-lt"/>
                <a:cs typeface="+mn-lt"/>
              </a:rPr>
              <a:t> </a:t>
            </a:r>
            <a:r>
              <a:rPr lang="da-DK" sz="1400" spc="12">
                <a:ea typeface="+mn-lt"/>
                <a:cs typeface="+mn-lt"/>
                <a:sym typeface="Avenir Next Thai Modern"/>
              </a:rPr>
              <a:t>opsummeringer for politikerne. </a:t>
            </a:r>
            <a:endParaRPr lang="en-US" sz="1400" spc="12">
              <a:ea typeface="+mn-lt"/>
              <a:cs typeface="+mn-lt"/>
            </a:endParaRPr>
          </a:p>
          <a:p>
            <a:pPr marL="248920" lvl="1" indent="-124460" defTabSz="293431">
              <a:buFont typeface="Arial,Sans-Serif"/>
              <a:buChar char="•"/>
              <a:defRPr/>
            </a:pPr>
            <a:endParaRPr lang="da-DK" sz="1400" spc="12">
              <a:ea typeface="+mn-lt"/>
              <a:cs typeface="+mn-lt"/>
            </a:endParaRPr>
          </a:p>
          <a:p>
            <a:pPr marL="248920" lvl="1" indent="-124460" defTabSz="293431">
              <a:buFont typeface="Arial,Sans-Serif"/>
              <a:buChar char="•"/>
              <a:defRPr/>
            </a:pPr>
            <a:r>
              <a:rPr lang="da-DK" sz="1400" spc="12">
                <a:ea typeface="+mn-lt"/>
                <a:cs typeface="+mn-lt"/>
                <a:sym typeface="Avenir Next Thai Modern"/>
              </a:rPr>
              <a:t>At både medarbejderne og politikerne sparer tid.</a:t>
            </a:r>
            <a:br>
              <a:rPr lang="da-DK" sz="1400" spc="12">
                <a:ea typeface="+mn-lt"/>
                <a:cs typeface="+mn-lt"/>
                <a:sym typeface="Avenir Next Thai Modern"/>
              </a:rPr>
            </a:br>
            <a:r>
              <a:rPr lang="da-DK" sz="1400" spc="12">
                <a:ea typeface="+mn-lt"/>
                <a:cs typeface="+mn-lt"/>
                <a:sym typeface="Avenir Next Thai Modern"/>
              </a:rPr>
              <a:t> </a:t>
            </a:r>
            <a:endParaRPr lang="da-DK" sz="1400" spc="12">
              <a:ea typeface="+mn-lt"/>
              <a:cs typeface="+mn-lt"/>
            </a:endParaRPr>
          </a:p>
          <a:p>
            <a:pPr marL="248920" lvl="1" indent="-124460" defTabSz="293431">
              <a:buFont typeface="Arial,Sans-Serif"/>
              <a:buChar char="•"/>
              <a:defRPr/>
            </a:pPr>
            <a:r>
              <a:rPr lang="da-DK" sz="1400" spc="12">
                <a:ea typeface="+mn-lt"/>
                <a:cs typeface="+mn-lt"/>
                <a:sym typeface="Avenir Next Thai Modern"/>
              </a:rPr>
              <a:t>At sikre en høj grad af overblik og ensartethed i de samlede høringsnotater.</a:t>
            </a:r>
            <a:endParaRPr lang="en-US" sz="1400" spc="12">
              <a:ea typeface="+mn-lt"/>
              <a:cs typeface="+mn-lt"/>
            </a:endParaRPr>
          </a:p>
          <a:p>
            <a:pPr marL="146685" indent="-146685" defTabSz="293431">
              <a:spcAft>
                <a:spcPts val="257"/>
              </a:spcAft>
              <a:buFont typeface="Arial,Sans-Serif"/>
              <a:buChar char="•"/>
              <a:defRPr/>
            </a:pPr>
            <a:endParaRPr lang="da-DK" sz="1400" spc="12">
              <a:ea typeface="+mn-lt"/>
              <a:cs typeface="+mn-lt"/>
            </a:endParaRPr>
          </a:p>
        </p:txBody>
      </p:sp>
      <p:grpSp>
        <p:nvGrpSpPr>
          <p:cNvPr id="39" name="Group 5">
            <a:extLst>
              <a:ext uri="{FF2B5EF4-FFF2-40B4-BE49-F238E27FC236}">
                <a16:creationId xmlns:a16="http://schemas.microsoft.com/office/drawing/2014/main" id="{BA95F1D0-32F3-3C25-6D1E-ED372B5A5CC0}"/>
              </a:ext>
              <a:ext uri="{C183D7F6-B498-43B3-948B-1728B52AA6E4}">
                <adec:decorative xmlns:adec="http://schemas.microsoft.com/office/drawing/2017/decorative" val="1"/>
              </a:ext>
            </a:extLst>
          </p:cNvPr>
          <p:cNvGrpSpPr/>
          <p:nvPr/>
        </p:nvGrpSpPr>
        <p:grpSpPr>
          <a:xfrm>
            <a:off x="7083297" y="4096781"/>
            <a:ext cx="4751543" cy="2494517"/>
            <a:chOff x="0" y="-19050"/>
            <a:chExt cx="1341367" cy="969066"/>
          </a:xfrm>
        </p:grpSpPr>
        <p:sp>
          <p:nvSpPr>
            <p:cNvPr id="37" name="Freeform 6">
              <a:extLst>
                <a:ext uri="{FF2B5EF4-FFF2-40B4-BE49-F238E27FC236}">
                  <a16:creationId xmlns:a16="http://schemas.microsoft.com/office/drawing/2014/main" id="{935C72CA-F44D-89B2-731F-AF048A1B7F05}"/>
                </a:ext>
              </a:extLst>
            </p:cNvPr>
            <p:cNvSpPr/>
            <p:nvPr/>
          </p:nvSpPr>
          <p:spPr>
            <a:xfrm>
              <a:off x="0" y="0"/>
              <a:ext cx="1341367" cy="950016"/>
            </a:xfrm>
            <a:custGeom>
              <a:avLst/>
              <a:gdLst/>
              <a:ahLst/>
              <a:cxnLst/>
              <a:rect l="l" t="t" r="r" b="b"/>
              <a:pathLst>
                <a:path w="1341367" h="950016">
                  <a:moveTo>
                    <a:pt x="17830" y="0"/>
                  </a:moveTo>
                  <a:lnTo>
                    <a:pt x="1323537" y="0"/>
                  </a:lnTo>
                  <a:cubicBezTo>
                    <a:pt x="1333384" y="0"/>
                    <a:pt x="1341367" y="7983"/>
                    <a:pt x="1341367" y="17830"/>
                  </a:cubicBezTo>
                  <a:lnTo>
                    <a:pt x="1341367" y="932185"/>
                  </a:lnTo>
                  <a:cubicBezTo>
                    <a:pt x="1341367" y="942033"/>
                    <a:pt x="1333384" y="950016"/>
                    <a:pt x="1323537" y="950016"/>
                  </a:cubicBezTo>
                  <a:lnTo>
                    <a:pt x="17830" y="950016"/>
                  </a:lnTo>
                  <a:cubicBezTo>
                    <a:pt x="7983" y="950016"/>
                    <a:pt x="0" y="942033"/>
                    <a:pt x="0" y="932185"/>
                  </a:cubicBezTo>
                  <a:lnTo>
                    <a:pt x="0" y="17830"/>
                  </a:lnTo>
                  <a:cubicBezTo>
                    <a:pt x="0" y="7983"/>
                    <a:pt x="7983" y="0"/>
                    <a:pt x="17830" y="0"/>
                  </a:cubicBezTo>
                  <a:close/>
                </a:path>
              </a:pathLst>
            </a:custGeom>
            <a:solidFill>
              <a:schemeClr val="bg1"/>
            </a:solidFill>
            <a:ln w="38100" cap="sq">
              <a:noFill/>
              <a:prstDash val="solid"/>
              <a:miter/>
            </a:ln>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
          <p:nvSpPr>
            <p:cNvPr id="38" name="TextBox 7">
              <a:extLst>
                <a:ext uri="{FF2B5EF4-FFF2-40B4-BE49-F238E27FC236}">
                  <a16:creationId xmlns:a16="http://schemas.microsoft.com/office/drawing/2014/main" id="{25DEB3FA-EA35-FA7E-8C38-A43F321BAC75}"/>
                </a:ext>
              </a:extLst>
            </p:cNvPr>
            <p:cNvSpPr txBox="1"/>
            <p:nvPr/>
          </p:nvSpPr>
          <p:spPr>
            <a:xfrm>
              <a:off x="0" y="-19050"/>
              <a:ext cx="1341367" cy="969066"/>
            </a:xfrm>
            <a:prstGeom prst="rect">
              <a:avLst/>
            </a:prstGeom>
          </p:spPr>
          <p:txBody>
            <a:bodyPr lIns="9401" tIns="9401" rIns="9401" bIns="9401" rtlCol="0" anchor="ctr"/>
            <a:lstStyle/>
            <a:p>
              <a:pPr marL="0" marR="0" lvl="0" indent="0" algn="ctr" defTabSz="293431" rtl="0" eaLnBrk="1" fontAlgn="auto" latinLnBrk="0" hangingPunct="1">
                <a:lnSpc>
                  <a:spcPts val="278"/>
                </a:lnSpc>
                <a:spcBef>
                  <a:spcPct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grpSp>
      <p:sp>
        <p:nvSpPr>
          <p:cNvPr id="45" name="TextBox 28">
            <a:extLst>
              <a:ext uri="{FF2B5EF4-FFF2-40B4-BE49-F238E27FC236}">
                <a16:creationId xmlns:a16="http://schemas.microsoft.com/office/drawing/2014/main" id="{22750D61-174E-76E2-5E97-C8C8282C8C65}"/>
              </a:ext>
            </a:extLst>
          </p:cNvPr>
          <p:cNvSpPr txBox="1"/>
          <p:nvPr/>
        </p:nvSpPr>
        <p:spPr>
          <a:xfrm>
            <a:off x="7261121" y="4302764"/>
            <a:ext cx="2761711" cy="188513"/>
          </a:xfrm>
          <a:prstGeom prst="rect">
            <a:avLst/>
          </a:prstGeom>
        </p:spPr>
        <p:txBody>
          <a:bodyPr lIns="0" tIns="0" rIns="0" bIns="0" rtlCol="0" anchor="t">
            <a:spAutoFit/>
          </a:bodyPr>
          <a:lstStyle/>
          <a:p>
            <a:pPr defTabSz="293431">
              <a:lnSpc>
                <a:spcPts val="1415"/>
              </a:lnSpc>
              <a:defRPr/>
            </a:pPr>
            <a:r>
              <a:rPr lang="da-DK" sz="1400" b="1">
                <a:solidFill>
                  <a:srgbClr val="37775D"/>
                </a:solidFill>
                <a:latin typeface="Avenir Next"/>
                <a:ea typeface="Avenir Next Thai Modern Ultra-Bold"/>
                <a:cs typeface="Avenir Next Thai Modern Ultra-Bold"/>
              </a:rPr>
              <a:t>VÆR OPMÆRKSOM PÅ … </a:t>
            </a:r>
            <a:endParaRPr lang="da-DK" sz="1400" b="1" i="0" strike="noStrike" kern="1200" cap="none" spc="0" normalizeH="0" baseline="0" noProof="0">
              <a:ln>
                <a:noFill/>
              </a:ln>
              <a:solidFill>
                <a:srgbClr val="37775D"/>
              </a:solidFill>
              <a:effectLst/>
              <a:uLnTx/>
              <a:uFillTx/>
              <a:latin typeface="Avenir Next" panose="020B0503020202020204" pitchFamily="34" charset="0"/>
              <a:ea typeface="Avenir Next Thai Modern Ultra-Bold"/>
              <a:cs typeface="Avenir Next Thai Modern Ultra-Bold"/>
            </a:endParaRPr>
          </a:p>
        </p:txBody>
      </p:sp>
      <p:sp>
        <p:nvSpPr>
          <p:cNvPr id="43" name="TextBox 24">
            <a:extLst>
              <a:ext uri="{FF2B5EF4-FFF2-40B4-BE49-F238E27FC236}">
                <a16:creationId xmlns:a16="http://schemas.microsoft.com/office/drawing/2014/main" id="{52380DD5-63B9-DAFB-66B2-0D1D64F59CC8}"/>
              </a:ext>
            </a:extLst>
          </p:cNvPr>
          <p:cNvSpPr txBox="1"/>
          <p:nvPr/>
        </p:nvSpPr>
        <p:spPr>
          <a:xfrm>
            <a:off x="7244875" y="4565862"/>
            <a:ext cx="4576448" cy="1938992"/>
          </a:xfrm>
          <a:prstGeom prst="rect">
            <a:avLst/>
          </a:prstGeom>
        </p:spPr>
        <p:txBody>
          <a:bodyPr wrap="square" lIns="0" tIns="0" rIns="0" bIns="0" rtlCol="0" anchor="t">
            <a:spAutoFit/>
          </a:bodyPr>
          <a:lstStyle/>
          <a:p>
            <a:pPr marL="171450" indent="-171450" defTabSz="293431">
              <a:buFont typeface="Arial"/>
              <a:buChar char="•"/>
              <a:defRPr/>
            </a:pPr>
            <a:r>
              <a:rPr lang="da-DK" sz="1400" spc="12">
                <a:ea typeface="+mn-lt"/>
                <a:cs typeface="+mn-lt"/>
              </a:rPr>
              <a:t>At AI-systemer lige som alle andre it-systemer stiller nye krav til brugerne. </a:t>
            </a:r>
            <a:br>
              <a:rPr lang="da-DK" sz="1400" spc="12">
                <a:ea typeface="+mn-lt"/>
                <a:cs typeface="+mn-lt"/>
              </a:rPr>
            </a:br>
            <a:endParaRPr lang="da-DK" sz="1400" spc="12"/>
          </a:p>
          <a:p>
            <a:pPr marL="171450" indent="-171450" defTabSz="293431">
              <a:buFont typeface="Arial"/>
              <a:buChar char="•"/>
              <a:defRPr/>
            </a:pPr>
            <a:r>
              <a:rPr lang="da-DK" sz="1400" spc="12">
                <a:ea typeface="+mn-lt"/>
                <a:cs typeface="+mn-lt"/>
              </a:rPr>
              <a:t>At involvering og uddannelse i AI-metodikker er vigtigt for at skabe lokalt ejerskab hos brugerne.</a:t>
            </a:r>
            <a:br>
              <a:rPr lang="da-DK" sz="1400" spc="12">
                <a:ea typeface="+mn-lt"/>
                <a:cs typeface="+mn-lt"/>
              </a:rPr>
            </a:br>
            <a:endParaRPr lang="da-DK" sz="1400" spc="12">
              <a:ea typeface="+mn-lt"/>
              <a:cs typeface="+mn-lt"/>
            </a:endParaRPr>
          </a:p>
          <a:p>
            <a:pPr marL="171450" indent="-171450" defTabSz="293431">
              <a:buFont typeface="Arial"/>
              <a:buChar char="•"/>
              <a:defRPr/>
            </a:pPr>
            <a:r>
              <a:rPr lang="da-DK" sz="1400" spc="12">
                <a:ea typeface="+mn-lt"/>
                <a:cs typeface="+mn-lt"/>
              </a:rPr>
              <a:t>At de fleste principper og greb fra andre former for it-implementering også er relevante ved AI-løsninger, fx superbrugerorganisering. </a:t>
            </a:r>
            <a:endParaRPr lang="da-DK" sz="1400" spc="12"/>
          </a:p>
        </p:txBody>
      </p:sp>
      <p:sp>
        <p:nvSpPr>
          <p:cNvPr id="13" name="Freeform 19">
            <a:extLst>
              <a:ext uri="{FF2B5EF4-FFF2-40B4-BE49-F238E27FC236}">
                <a16:creationId xmlns:a16="http://schemas.microsoft.com/office/drawing/2014/main" id="{2EA5F3AA-04AA-24EF-C1B0-7B85EF17F8AE}"/>
              </a:ext>
              <a:ext uri="{C183D7F6-B498-43B3-948B-1728B52AA6E4}">
                <adec:decorative xmlns:adec="http://schemas.microsoft.com/office/drawing/2017/decorative" val="1"/>
              </a:ext>
            </a:extLst>
          </p:cNvPr>
          <p:cNvSpPr/>
          <p:nvPr/>
        </p:nvSpPr>
        <p:spPr>
          <a:xfrm>
            <a:off x="11324086" y="1440935"/>
            <a:ext cx="604196" cy="507626"/>
          </a:xfrm>
          <a:custGeom>
            <a:avLst/>
            <a:gdLst/>
            <a:ahLst/>
            <a:cxnLst/>
            <a:rect l="l" t="t" r="r" b="b"/>
            <a:pathLst>
              <a:path w="1883077" h="1581785">
                <a:moveTo>
                  <a:pt x="0" y="0"/>
                </a:moveTo>
                <a:lnTo>
                  <a:pt x="1883077" y="0"/>
                </a:lnTo>
                <a:lnTo>
                  <a:pt x="1883077" y="1581784"/>
                </a:lnTo>
                <a:lnTo>
                  <a:pt x="0" y="15817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da-DK" sz="578"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pic>
        <p:nvPicPr>
          <p:cNvPr id="15" name="Grafik 14">
            <a:extLst>
              <a:ext uri="{FF2B5EF4-FFF2-40B4-BE49-F238E27FC236}">
                <a16:creationId xmlns:a16="http://schemas.microsoft.com/office/drawing/2014/main" id="{F4B107B4-7947-BFEA-1903-1DE0E426EEB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16193" y="3975428"/>
            <a:ext cx="669111" cy="669111"/>
          </a:xfrm>
          <a:prstGeom prst="rect">
            <a:avLst/>
          </a:prstGeom>
        </p:spPr>
      </p:pic>
    </p:spTree>
    <p:extLst>
      <p:ext uri="{BB962C8B-B14F-4D97-AF65-F5344CB8AC3E}">
        <p14:creationId xmlns:p14="http://schemas.microsoft.com/office/powerpoint/2010/main" val="23927598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D7E5DF"/>
        </a:solidFill>
        <a:effectLst/>
      </p:bgPr>
    </p:bg>
    <p:spTree>
      <p:nvGrpSpPr>
        <p:cNvPr id="1" name="">
          <a:extLst>
            <a:ext uri="{FF2B5EF4-FFF2-40B4-BE49-F238E27FC236}">
              <a16:creationId xmlns:a16="http://schemas.microsoft.com/office/drawing/2014/main" id="{19D40FF7-056D-4CB1-CF81-2179784D8F96}"/>
            </a:ext>
          </a:extLst>
        </p:cNvPr>
        <p:cNvGrpSpPr/>
        <p:nvPr/>
      </p:nvGrpSpPr>
      <p:grpSpPr>
        <a:xfrm>
          <a:off x="0" y="0"/>
          <a:ext cx="0" cy="0"/>
          <a:chOff x="0" y="0"/>
          <a:chExt cx="0" cy="0"/>
        </a:xfrm>
      </p:grpSpPr>
      <p:sp>
        <p:nvSpPr>
          <p:cNvPr id="12" name="Rektangel 11">
            <a:extLst>
              <a:ext uri="{FF2B5EF4-FFF2-40B4-BE49-F238E27FC236}">
                <a16:creationId xmlns:a16="http://schemas.microsoft.com/office/drawing/2014/main" id="{6808A7BB-6DE7-408C-9E9B-257310EF0796}"/>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75D"/>
                </a:solidFill>
                <a:ea typeface="+mn-lt"/>
                <a:cs typeface="+mn-lt"/>
              </a:rPr>
              <a:t>Byudvikling</a:t>
            </a:r>
            <a:endParaRPr lang="da-DK"/>
          </a:p>
        </p:txBody>
      </p:sp>
      <p:sp>
        <p:nvSpPr>
          <p:cNvPr id="10" name="Rektangel 9">
            <a:extLst>
              <a:ext uri="{FF2B5EF4-FFF2-40B4-BE49-F238E27FC236}">
                <a16:creationId xmlns:a16="http://schemas.microsoft.com/office/drawing/2014/main" id="{10D4407A-3ADE-1E33-1D35-A7433D1E017E}"/>
              </a:ext>
            </a:extLst>
          </p:cNvPr>
          <p:cNvSpPr>
            <a:spLocks noChangeAspect="1"/>
          </p:cNvSpPr>
          <p:nvPr/>
        </p:nvSpPr>
        <p:spPr>
          <a:xfrm>
            <a:off x="4741057" y="-2"/>
            <a:ext cx="1872000" cy="462954"/>
          </a:xfrm>
          <a:prstGeom prst="rect">
            <a:avLst/>
          </a:prstGeom>
          <a:solidFill>
            <a:srgbClr val="37775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Potentialer</a:t>
            </a:r>
          </a:p>
        </p:txBody>
      </p:sp>
      <p:sp>
        <p:nvSpPr>
          <p:cNvPr id="11" name="Pladsholder til indhold 2">
            <a:extLst>
              <a:ext uri="{FF2B5EF4-FFF2-40B4-BE49-F238E27FC236}">
                <a16:creationId xmlns:a16="http://schemas.microsoft.com/office/drawing/2014/main" id="{14F5CBBD-CA19-BAEE-6FF4-7FAD42BD4C5A}"/>
              </a:ext>
            </a:extLst>
          </p:cNvPr>
          <p:cNvSpPr txBox="1">
            <a:spLocks noGrp="1"/>
          </p:cNvSpPr>
          <p:nvPr>
            <p:ph type="title" idx="4294967295"/>
          </p:nvPr>
        </p:nvSpPr>
        <p:spPr>
          <a:xfrm>
            <a:off x="441813" y="519317"/>
            <a:ext cx="1001005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Særlige gevinster ved AI i byudvikling</a:t>
            </a:r>
            <a:endParaRPr kumimoji="0" lang="da-DK" sz="40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17" name="Pladsholder til indhold 1">
            <a:extLst>
              <a:ext uri="{FF2B5EF4-FFF2-40B4-BE49-F238E27FC236}">
                <a16:creationId xmlns:a16="http://schemas.microsoft.com/office/drawing/2014/main" id="{A45EB10F-FF66-AFD4-7C14-84D9762C5F90}"/>
              </a:ext>
            </a:extLst>
          </p:cNvPr>
          <p:cNvSpPr txBox="1">
            <a:spLocks/>
          </p:cNvSpPr>
          <p:nvPr/>
        </p:nvSpPr>
        <p:spPr>
          <a:xfrm>
            <a:off x="441812" y="1528395"/>
            <a:ext cx="3797893" cy="499485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b="1">
                <a:solidFill>
                  <a:srgbClr val="37775D"/>
                </a:solidFill>
                <a:latin typeface="Avenir Next"/>
              </a:rPr>
              <a:t>Direkte fordele for borgerne </a:t>
            </a:r>
          </a:p>
          <a:p>
            <a:pPr marL="285750" indent="-285750">
              <a:buFont typeface="Arial,Sans-Serif"/>
              <a:buChar char="•"/>
            </a:pPr>
            <a:r>
              <a:rPr lang="da-DK" sz="1400">
                <a:solidFill>
                  <a:srgbClr val="000000"/>
                </a:solidFill>
                <a:latin typeface="Avenir Next"/>
              </a:rPr>
              <a:t>Kortere sagsbehandlingstid og hurtigere svar. </a:t>
            </a:r>
          </a:p>
          <a:p>
            <a:pPr marL="285750" indent="-285750">
              <a:buFont typeface="Arial,Sans-Serif"/>
              <a:buChar char="•"/>
            </a:pPr>
            <a:r>
              <a:rPr lang="da-DK" sz="1400">
                <a:solidFill>
                  <a:srgbClr val="000000"/>
                </a:solidFill>
                <a:latin typeface="Avenir Next"/>
              </a:rPr>
              <a:t>Mere objektive afgørelser, der er uafhængig af den enkelte sagsbehandler.</a:t>
            </a:r>
            <a:br>
              <a:rPr lang="da-DK" sz="1400">
                <a:latin typeface="Avenir Next"/>
              </a:rPr>
            </a:br>
            <a:endParaRPr lang="da-DK" sz="1400">
              <a:solidFill>
                <a:srgbClr val="000000"/>
              </a:solidFill>
              <a:latin typeface="Avenir Next"/>
            </a:endParaRPr>
          </a:p>
          <a:p>
            <a:pPr marL="285750" indent="-285750">
              <a:lnSpc>
                <a:spcPct val="100000"/>
              </a:lnSpc>
              <a:spcBef>
                <a:spcPts val="0"/>
              </a:spcBef>
              <a:buFont typeface="Arial,Sans-Serif"/>
              <a:buChar char="•"/>
            </a:pPr>
            <a:r>
              <a:rPr lang="da-DK" sz="1400">
                <a:solidFill>
                  <a:srgbClr val="000000"/>
                </a:solidFill>
                <a:latin typeface="Avenir Next"/>
              </a:rPr>
              <a:t>Mulighed for personaliseret borgerdialog, der kan styrke borgernes accept af afgørelser</a:t>
            </a:r>
            <a:endParaRPr lang="da-DK" sz="1400" b="1">
              <a:solidFill>
                <a:srgbClr val="000000"/>
              </a:solidFill>
              <a:latin typeface="Avenir Next"/>
            </a:endParaRPr>
          </a:p>
          <a:p>
            <a:r>
              <a:rPr lang="da-DK" sz="1800" b="1">
                <a:solidFill>
                  <a:srgbClr val="37775D"/>
                </a:solidFill>
                <a:latin typeface="Avenir Next"/>
              </a:rPr>
              <a:t>Øget kvalitet i arbejdet </a:t>
            </a:r>
            <a:br>
              <a:rPr lang="da-DK" sz="2400" b="1">
                <a:solidFill>
                  <a:srgbClr val="37775D"/>
                </a:solidFill>
                <a:latin typeface="Avenir Next"/>
              </a:rPr>
            </a:br>
            <a:endParaRPr lang="da-DK" sz="1800">
              <a:solidFill>
                <a:srgbClr val="000000"/>
              </a:solidFill>
              <a:latin typeface="Avenir Next"/>
            </a:endParaRPr>
          </a:p>
          <a:p>
            <a:pPr marL="285750" indent="-285750">
              <a:lnSpc>
                <a:spcPts val="1500"/>
              </a:lnSpc>
              <a:spcBef>
                <a:spcPts val="0"/>
              </a:spcBef>
              <a:buFont typeface="Arial,Sans-Serif"/>
              <a:buChar char="•"/>
            </a:pPr>
            <a:r>
              <a:rPr lang="da-DK" sz="1400">
                <a:solidFill>
                  <a:srgbClr val="000000"/>
                </a:solidFill>
                <a:latin typeface="Avenir Next"/>
              </a:rPr>
              <a:t>Lettere adgang til avanceret faglig viden og sparring med AI.</a:t>
            </a:r>
            <a:endParaRPr lang="en-US" sz="1400">
              <a:solidFill>
                <a:srgbClr val="000000"/>
              </a:solidFill>
              <a:latin typeface="Avenir Next"/>
            </a:endParaRPr>
          </a:p>
          <a:p>
            <a:pPr marL="285750" indent="-285750">
              <a:lnSpc>
                <a:spcPts val="1500"/>
              </a:lnSpc>
              <a:spcBef>
                <a:spcPts val="0"/>
              </a:spcBef>
              <a:buFont typeface="Arial,Sans-Serif"/>
              <a:buChar char="•"/>
            </a:pPr>
            <a:endParaRPr lang="da-DK" sz="1400">
              <a:solidFill>
                <a:srgbClr val="000000"/>
              </a:solidFill>
              <a:latin typeface="Avenir Next"/>
            </a:endParaRPr>
          </a:p>
          <a:p>
            <a:pPr marL="285750" indent="-285750">
              <a:lnSpc>
                <a:spcPts val="1500"/>
              </a:lnSpc>
              <a:spcBef>
                <a:spcPts val="0"/>
              </a:spcBef>
              <a:buFont typeface="Arial,Sans-Serif"/>
              <a:buChar char="•"/>
            </a:pPr>
            <a:r>
              <a:rPr lang="da-DK" sz="1400">
                <a:solidFill>
                  <a:srgbClr val="000000"/>
                </a:solidFill>
                <a:latin typeface="Avenir Next"/>
              </a:rPr>
              <a:t>Mulighed for at frigøre ressourcer fra rutinearbejde til fagligt udviklende opgaver. </a:t>
            </a:r>
          </a:p>
          <a:p>
            <a:pPr marL="285750" indent="-285750">
              <a:lnSpc>
                <a:spcPts val="1500"/>
              </a:lnSpc>
              <a:spcBef>
                <a:spcPts val="0"/>
              </a:spcBef>
              <a:buFont typeface="Arial,Sans-Serif"/>
              <a:buChar char="•"/>
            </a:pPr>
            <a:endParaRPr lang="da-DK" sz="1400">
              <a:solidFill>
                <a:srgbClr val="000000"/>
              </a:solidFill>
              <a:latin typeface="Avenir Next"/>
            </a:endParaRPr>
          </a:p>
          <a:p>
            <a:pPr marL="285750" indent="-285750">
              <a:lnSpc>
                <a:spcPts val="1500"/>
              </a:lnSpc>
              <a:spcBef>
                <a:spcPts val="0"/>
              </a:spcBef>
              <a:buFont typeface="Arial,Sans-Serif"/>
              <a:buChar char="•"/>
            </a:pPr>
            <a:r>
              <a:rPr lang="da-DK" sz="1400">
                <a:solidFill>
                  <a:srgbClr val="000000"/>
                </a:solidFill>
                <a:latin typeface="Avenir Next"/>
              </a:rPr>
              <a:t>Mulighed for at matche borgere, der bruger AI i dialogen med kommunen.</a:t>
            </a:r>
          </a:p>
        </p:txBody>
      </p:sp>
      <p:sp>
        <p:nvSpPr>
          <p:cNvPr id="4" name="Pladsholder til indhold 1">
            <a:extLst>
              <a:ext uri="{FF2B5EF4-FFF2-40B4-BE49-F238E27FC236}">
                <a16:creationId xmlns:a16="http://schemas.microsoft.com/office/drawing/2014/main" id="{659A4B3B-F289-1C34-27AB-A9880A981C1A}"/>
              </a:ext>
            </a:extLst>
          </p:cNvPr>
          <p:cNvSpPr txBox="1">
            <a:spLocks/>
          </p:cNvSpPr>
          <p:nvPr/>
        </p:nvSpPr>
        <p:spPr>
          <a:xfrm>
            <a:off x="4539901" y="1528396"/>
            <a:ext cx="3402350" cy="330982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b="1">
                <a:solidFill>
                  <a:srgbClr val="37775D"/>
                </a:solidFill>
                <a:latin typeface="Avenir Next"/>
              </a:rPr>
              <a:t>Effektivisering</a:t>
            </a:r>
            <a:endParaRPr lang="da-DK" sz="1800">
              <a:solidFill>
                <a:srgbClr val="37775D"/>
              </a:solidFill>
            </a:endParaRPr>
          </a:p>
          <a:p>
            <a:pPr marL="285750" indent="-285750">
              <a:buFont typeface="Arial,Sans-Serif"/>
              <a:buChar char="•"/>
            </a:pPr>
            <a:r>
              <a:rPr lang="da-DK" sz="1400">
                <a:latin typeface="Avenir Next"/>
              </a:rPr>
              <a:t>Mulighed for at effektivisere det administrative arbejde ifm. større høringsprocesser.</a:t>
            </a:r>
          </a:p>
          <a:p>
            <a:pPr marL="285750" indent="-285750">
              <a:buFont typeface="Arial,Sans-Serif"/>
              <a:buChar char="•"/>
            </a:pPr>
            <a:r>
              <a:rPr lang="da-DK" sz="1400">
                <a:latin typeface="Avenir Next"/>
              </a:rPr>
              <a:t>Mulighed for at flytte ressourcer fra simple sager til mere komplekse og fagligt krævende. </a:t>
            </a:r>
            <a:br>
              <a:rPr lang="da-DK" sz="1400">
                <a:latin typeface="Avenir Next"/>
              </a:rPr>
            </a:br>
            <a:endParaRPr lang="da-DK" sz="1400"/>
          </a:p>
          <a:p>
            <a:pPr marL="285750" indent="-285750">
              <a:lnSpc>
                <a:spcPts val="1500"/>
              </a:lnSpc>
              <a:spcBef>
                <a:spcPts val="0"/>
              </a:spcBef>
              <a:buFont typeface="Arial,Sans-Serif"/>
              <a:buChar char="•"/>
            </a:pPr>
            <a:r>
              <a:rPr lang="da-DK" sz="1400">
                <a:latin typeface="Avenir Next"/>
              </a:rPr>
              <a:t>Hurtigere overblik over store mængder af data.</a:t>
            </a:r>
            <a:endParaRPr lang="en-US" sz="1400">
              <a:latin typeface="Avenir Next"/>
            </a:endParaRPr>
          </a:p>
        </p:txBody>
      </p:sp>
      <p:sp>
        <p:nvSpPr>
          <p:cNvPr id="2" name="Rektangel 1">
            <a:extLst>
              <a:ext uri="{FF2B5EF4-FFF2-40B4-BE49-F238E27FC236}">
                <a16:creationId xmlns:a16="http://schemas.microsoft.com/office/drawing/2014/main" id="{2D500A50-E945-E92F-97CD-C859FCEB4BBA}"/>
              </a:ext>
            </a:extLst>
          </p:cNvPr>
          <p:cNvSpPr/>
          <p:nvPr/>
        </p:nvSpPr>
        <p:spPr>
          <a:xfrm>
            <a:off x="9240300" y="2733948"/>
            <a:ext cx="2197929" cy="29500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37775D"/>
                </a:solidFill>
              </a:rPr>
              <a:t>Hvilke gevinster og faglige fordele ser vi ved at bruge AI?</a:t>
            </a:r>
          </a:p>
          <a:p>
            <a:endParaRPr lang="da-DK" sz="1600" b="1">
              <a:solidFill>
                <a:srgbClr val="37775D"/>
              </a:solidFill>
            </a:endParaRPr>
          </a:p>
          <a:p>
            <a:r>
              <a:rPr lang="da-DK" sz="1600" b="1">
                <a:solidFill>
                  <a:srgbClr val="37775D"/>
                </a:solidFill>
                <a:ea typeface="+mn-lt"/>
                <a:cs typeface="+mn-lt"/>
              </a:rPr>
              <a:t>Hvordan kan AI være med til at styrke vores relationer til borgerne? </a:t>
            </a:r>
            <a:endParaRPr lang="da-DK" sz="1600" b="1">
              <a:solidFill>
                <a:srgbClr val="37775D"/>
              </a:solidFill>
            </a:endParaRPr>
          </a:p>
        </p:txBody>
      </p:sp>
      <p:sp>
        <p:nvSpPr>
          <p:cNvPr id="8" name="Pladsholder til indhold 2">
            <a:extLst>
              <a:ext uri="{FF2B5EF4-FFF2-40B4-BE49-F238E27FC236}">
                <a16:creationId xmlns:a16="http://schemas.microsoft.com/office/drawing/2014/main" id="{C5FF0EAC-94A0-A2BA-29B7-67300A0F697D}"/>
              </a:ext>
            </a:extLst>
          </p:cNvPr>
          <p:cNvSpPr txBox="1">
            <a:spLocks/>
          </p:cNvSpPr>
          <p:nvPr/>
        </p:nvSpPr>
        <p:spPr>
          <a:xfrm>
            <a:off x="5143992" y="5612640"/>
            <a:ext cx="2574742" cy="528560"/>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da-DK" sz="1200" b="1">
                <a:solidFill>
                  <a:srgbClr val="37775D"/>
                </a:solidFill>
                <a:hlinkClick r:id="rId3">
                  <a:extLst>
                    <a:ext uri="{A12FA001-AC4F-418D-AE19-62706E023703}">
                      <ahyp:hlinkClr xmlns:ahyp="http://schemas.microsoft.com/office/drawing/2018/hyperlinkcolor" val="tx"/>
                    </a:ext>
                  </a:extLst>
                </a:hlinkClick>
              </a:rPr>
              <a:t>Se introduktionsvideo om potentialer ved AI generelt</a:t>
            </a:r>
            <a:endParaRPr lang="da-DK" sz="1200" b="1">
              <a:solidFill>
                <a:srgbClr val="37775D"/>
              </a:solidFill>
            </a:endParaRPr>
          </a:p>
        </p:txBody>
      </p:sp>
      <p:sp>
        <p:nvSpPr>
          <p:cNvPr id="21" name="Rektangel 20">
            <a:extLst>
              <a:ext uri="{FF2B5EF4-FFF2-40B4-BE49-F238E27FC236}">
                <a16:creationId xmlns:a16="http://schemas.microsoft.com/office/drawing/2014/main" id="{93620BD5-52C1-BFAB-362E-85A660C8286D}"/>
              </a:ext>
              <a:ext uri="{C183D7F6-B498-43B3-948B-1728B52AA6E4}">
                <adec:decorative xmlns:adec="http://schemas.microsoft.com/office/drawing/2017/decorative" val="1"/>
              </a:ext>
            </a:extLst>
          </p:cNvPr>
          <p:cNvSpPr/>
          <p:nvPr/>
        </p:nvSpPr>
        <p:spPr>
          <a:xfrm>
            <a:off x="8854752" y="1810757"/>
            <a:ext cx="2883672" cy="4080508"/>
          </a:xfrm>
          <a:prstGeom prst="rect">
            <a:avLst/>
          </a:prstGeom>
          <a:solidFill>
            <a:srgbClr val="37775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pPr marL="285750" indent="-285750">
              <a:buFont typeface="Arial" panose="020B0604020202020204" pitchFamily="34" charset="0"/>
              <a:buChar char="•"/>
            </a:pPr>
            <a:endParaRPr lang="da-DK" sz="1600">
              <a:solidFill>
                <a:schemeClr val="tx1"/>
              </a:solidFill>
            </a:endParaRPr>
          </a:p>
          <a:p>
            <a:pPr marL="285750" indent="-285750">
              <a:buFont typeface="Arial" panose="020B0604020202020204" pitchFamily="34" charset="0"/>
              <a:buChar char="•"/>
            </a:pPr>
            <a:endParaRPr lang="da-DK" sz="1600">
              <a:solidFill>
                <a:schemeClr val="tx1"/>
              </a:solidFill>
            </a:endParaRPr>
          </a:p>
          <a:p>
            <a:pPr marL="342900" indent="-342900">
              <a:buFont typeface="Arial" panose="020B0604020202020204" pitchFamily="34" charset="0"/>
              <a:buChar char="•"/>
            </a:pPr>
            <a:endParaRPr lang="da-DK" sz="1600">
              <a:solidFill>
                <a:schemeClr val="tx1"/>
              </a:solidFill>
            </a:endParaRPr>
          </a:p>
        </p:txBody>
      </p:sp>
      <p:pic>
        <p:nvPicPr>
          <p:cNvPr id="9" name="Grafik 8">
            <a:extLst>
              <a:ext uri="{FF2B5EF4-FFF2-40B4-BE49-F238E27FC236}">
                <a16:creationId xmlns:a16="http://schemas.microsoft.com/office/drawing/2014/main" id="{53E087FB-7E65-C8A4-224F-7785423DD08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60115" y="1826264"/>
            <a:ext cx="914400" cy="914400"/>
          </a:xfrm>
          <a:prstGeom prst="rect">
            <a:avLst/>
          </a:prstGeom>
        </p:spPr>
      </p:pic>
      <p:sp>
        <p:nvSpPr>
          <p:cNvPr id="3" name="Rektangel 2">
            <a:extLst>
              <a:ext uri="{FF2B5EF4-FFF2-40B4-BE49-F238E27FC236}">
                <a16:creationId xmlns:a16="http://schemas.microsoft.com/office/drawing/2014/main" id="{0AED6188-EA11-C5E2-2BB5-6AA97E0D6056}"/>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3" name="Rektangel 12">
            <a:extLst>
              <a:ext uri="{FF2B5EF4-FFF2-40B4-BE49-F238E27FC236}">
                <a16:creationId xmlns:a16="http://schemas.microsoft.com/office/drawing/2014/main" id="{706AB7FA-BFA2-B10B-5C26-1A9F994B1B82}"/>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22" name="Rektangel 21">
            <a:extLst>
              <a:ext uri="{FF2B5EF4-FFF2-40B4-BE49-F238E27FC236}">
                <a16:creationId xmlns:a16="http://schemas.microsoft.com/office/drawing/2014/main" id="{C26300D8-C10D-6F83-579D-3C94A3EFD961}"/>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4" name="Rektangel 23">
            <a:extLst>
              <a:ext uri="{FF2B5EF4-FFF2-40B4-BE49-F238E27FC236}">
                <a16:creationId xmlns:a16="http://schemas.microsoft.com/office/drawing/2014/main" id="{1B2925DC-CC22-9D4C-F6B4-465EBFEBD9E5}"/>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grpSp>
        <p:nvGrpSpPr>
          <p:cNvPr id="5" name="Gruppe 4">
            <a:extLst>
              <a:ext uri="{FF2B5EF4-FFF2-40B4-BE49-F238E27FC236}">
                <a16:creationId xmlns:a16="http://schemas.microsoft.com/office/drawing/2014/main" id="{86756360-E4F2-85BD-06A7-0F64708007BD}"/>
              </a:ext>
              <a:ext uri="{C183D7F6-B498-43B3-948B-1728B52AA6E4}">
                <adec:decorative xmlns:adec="http://schemas.microsoft.com/office/drawing/2017/decorative" val="1"/>
              </a:ext>
            </a:extLst>
          </p:cNvPr>
          <p:cNvGrpSpPr/>
          <p:nvPr/>
        </p:nvGrpSpPr>
        <p:grpSpPr>
          <a:xfrm>
            <a:off x="4554649" y="5688792"/>
            <a:ext cx="506130" cy="447040"/>
            <a:chOff x="8840135" y="1147967"/>
            <a:chExt cx="506130" cy="447040"/>
          </a:xfrm>
        </p:grpSpPr>
        <p:sp>
          <p:nvSpPr>
            <p:cNvPr id="6" name="Ellipse 5">
              <a:extLst>
                <a:ext uri="{FF2B5EF4-FFF2-40B4-BE49-F238E27FC236}">
                  <a16:creationId xmlns:a16="http://schemas.microsoft.com/office/drawing/2014/main" id="{60D98E8D-D4E6-4CB1-770F-C1AD20235B24}"/>
                </a:ext>
              </a:extLst>
            </p:cNvPr>
            <p:cNvSpPr/>
            <p:nvPr/>
          </p:nvSpPr>
          <p:spPr>
            <a:xfrm>
              <a:off x="8869680" y="1147967"/>
              <a:ext cx="447040" cy="447040"/>
            </a:xfrm>
            <a:prstGeom prst="ellipse">
              <a:avLst/>
            </a:prstGeom>
            <a:solidFill>
              <a:srgbClr val="37775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7" name="Pladsholder til indhold 17" descr="Præsentation med medier med massiv udfyldning">
              <a:extLst>
                <a:ext uri="{FF2B5EF4-FFF2-40B4-BE49-F238E27FC236}">
                  <a16:creationId xmlns:a16="http://schemas.microsoft.com/office/drawing/2014/main" id="{AD4FD109-C67F-4C83-8D66-123FF798F3D3}"/>
                </a:ext>
              </a:extLst>
            </p:cNvPr>
            <p:cNvPicPr>
              <a:picLocks noChangeAspect="1"/>
            </p:cNvPicPr>
            <p:nvPr/>
          </p:nvPicPr>
          <p:blipFill>
            <a:blip r:embed="rId6">
              <a:extLst>
                <a:ext uri="{96DAC541-7B7A-43D3-8B79-37D633B846F1}">
                  <asvg:svgBlip xmlns:asvg="http://schemas.microsoft.com/office/drawing/2016/SVG/main" r:embed="rId7"/>
                </a:ext>
              </a:extLst>
            </a:blip>
            <a:srcRect l="23276" t="25734" r="25246" b="41353"/>
            <a:stretch>
              <a:fillRect/>
            </a:stretch>
          </p:blipFill>
          <p:spPr>
            <a:xfrm>
              <a:off x="8840135" y="1220992"/>
              <a:ext cx="506130" cy="300990"/>
            </a:xfrm>
            <a:prstGeom prst="rect">
              <a:avLst/>
            </a:prstGeom>
          </p:spPr>
        </p:pic>
      </p:grpSp>
    </p:spTree>
    <p:extLst>
      <p:ext uri="{BB962C8B-B14F-4D97-AF65-F5344CB8AC3E}">
        <p14:creationId xmlns:p14="http://schemas.microsoft.com/office/powerpoint/2010/main" val="24523916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D7E5DF"/>
        </a:solidFill>
        <a:effectLst/>
      </p:bgPr>
    </p:bg>
    <p:spTree>
      <p:nvGrpSpPr>
        <p:cNvPr id="1" name="">
          <a:extLst>
            <a:ext uri="{FF2B5EF4-FFF2-40B4-BE49-F238E27FC236}">
              <a16:creationId xmlns:a16="http://schemas.microsoft.com/office/drawing/2014/main" id="{2FD80F02-89F2-F61C-5440-B842261E1849}"/>
            </a:ext>
          </a:extLst>
        </p:cNvPr>
        <p:cNvGrpSpPr/>
        <p:nvPr/>
      </p:nvGrpSpPr>
      <p:grpSpPr>
        <a:xfrm>
          <a:off x="0" y="0"/>
          <a:ext cx="0" cy="0"/>
          <a:chOff x="0" y="0"/>
          <a:chExt cx="0" cy="0"/>
        </a:xfrm>
      </p:grpSpPr>
      <p:sp>
        <p:nvSpPr>
          <p:cNvPr id="10" name="Rektangel 9">
            <a:extLst>
              <a:ext uri="{FF2B5EF4-FFF2-40B4-BE49-F238E27FC236}">
                <a16:creationId xmlns:a16="http://schemas.microsoft.com/office/drawing/2014/main" id="{11D2BD8B-152A-B195-0E33-287FECCE98D3}"/>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75D"/>
                </a:solidFill>
                <a:ea typeface="+mn-lt"/>
                <a:cs typeface="+mn-lt"/>
              </a:rPr>
              <a:t>Byudvikling</a:t>
            </a:r>
            <a:endParaRPr lang="da-DK"/>
          </a:p>
        </p:txBody>
      </p:sp>
      <p:sp>
        <p:nvSpPr>
          <p:cNvPr id="13" name="Rektangel 12">
            <a:extLst>
              <a:ext uri="{FF2B5EF4-FFF2-40B4-BE49-F238E27FC236}">
                <a16:creationId xmlns:a16="http://schemas.microsoft.com/office/drawing/2014/main" id="{2A189656-DA2C-9F35-B075-944CFB6B0F16}"/>
              </a:ext>
            </a:extLst>
          </p:cNvPr>
          <p:cNvSpPr>
            <a:spLocks noChangeAspect="1"/>
          </p:cNvSpPr>
          <p:nvPr/>
        </p:nvSpPr>
        <p:spPr>
          <a:xfrm>
            <a:off x="6604590" y="-2"/>
            <a:ext cx="1872000" cy="462954"/>
          </a:xfrm>
          <a:prstGeom prst="rect">
            <a:avLst/>
          </a:prstGeom>
          <a:solidFill>
            <a:srgbClr val="37775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Udfordringer</a:t>
            </a:r>
          </a:p>
        </p:txBody>
      </p:sp>
      <p:sp>
        <p:nvSpPr>
          <p:cNvPr id="29" name="Rektangel 28">
            <a:extLst>
              <a:ext uri="{FF2B5EF4-FFF2-40B4-BE49-F238E27FC236}">
                <a16:creationId xmlns:a16="http://schemas.microsoft.com/office/drawing/2014/main" id="{FC96BE9B-B1F0-FE57-12FC-2AA4B669AD91}"/>
              </a:ext>
              <a:ext uri="{C183D7F6-B498-43B3-948B-1728B52AA6E4}">
                <adec:decorative xmlns:adec="http://schemas.microsoft.com/office/drawing/2017/decorative" val="1"/>
              </a:ext>
            </a:extLst>
          </p:cNvPr>
          <p:cNvSpPr/>
          <p:nvPr/>
        </p:nvSpPr>
        <p:spPr>
          <a:xfrm>
            <a:off x="8854752" y="1810757"/>
            <a:ext cx="2883672" cy="4080508"/>
          </a:xfrm>
          <a:prstGeom prst="rect">
            <a:avLst/>
          </a:prstGeom>
          <a:solidFill>
            <a:srgbClr val="37775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endParaRPr lang="da-DK" sz="1600">
              <a:solidFill>
                <a:schemeClr val="tx1"/>
              </a:solidFill>
            </a:endParaRPr>
          </a:p>
          <a:p>
            <a:pPr marL="285750" indent="-285750">
              <a:buFont typeface="Arial" panose="020B0604020202020204" pitchFamily="34" charset="0"/>
              <a:buChar char="•"/>
            </a:pPr>
            <a:endParaRPr lang="da-DK" sz="1600">
              <a:solidFill>
                <a:schemeClr val="tx1"/>
              </a:solidFill>
            </a:endParaRPr>
          </a:p>
          <a:p>
            <a:pPr marL="285750" indent="-285750">
              <a:buFont typeface="Arial" panose="020B0604020202020204" pitchFamily="34" charset="0"/>
              <a:buChar char="•"/>
            </a:pPr>
            <a:endParaRPr lang="da-DK" sz="1600">
              <a:solidFill>
                <a:schemeClr val="tx1"/>
              </a:solidFill>
            </a:endParaRPr>
          </a:p>
          <a:p>
            <a:pPr marL="342900" indent="-342900">
              <a:buFont typeface="Arial" panose="020B0604020202020204" pitchFamily="34" charset="0"/>
              <a:buChar char="•"/>
            </a:pPr>
            <a:endParaRPr lang="da-DK" sz="1600">
              <a:solidFill>
                <a:schemeClr val="tx1"/>
              </a:solidFill>
            </a:endParaRPr>
          </a:p>
        </p:txBody>
      </p:sp>
      <p:pic>
        <p:nvPicPr>
          <p:cNvPr id="8" name="Grafik 7">
            <a:extLst>
              <a:ext uri="{FF2B5EF4-FFF2-40B4-BE49-F238E27FC236}">
                <a16:creationId xmlns:a16="http://schemas.microsoft.com/office/drawing/2014/main" id="{2EC02B27-7C65-C562-A86F-8CD539B8729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115" y="1810757"/>
            <a:ext cx="914400" cy="914400"/>
          </a:xfrm>
          <a:prstGeom prst="rect">
            <a:avLst/>
          </a:prstGeom>
        </p:spPr>
      </p:pic>
      <p:grpSp>
        <p:nvGrpSpPr>
          <p:cNvPr id="5" name="Gruppe 4">
            <a:extLst>
              <a:ext uri="{FF2B5EF4-FFF2-40B4-BE49-F238E27FC236}">
                <a16:creationId xmlns:a16="http://schemas.microsoft.com/office/drawing/2014/main" id="{04A34D65-AA62-0A35-7FB6-52C4D2614EEA}"/>
              </a:ext>
              <a:ext uri="{C183D7F6-B498-43B3-948B-1728B52AA6E4}">
                <adec:decorative xmlns:adec="http://schemas.microsoft.com/office/drawing/2017/decorative" val="1"/>
              </a:ext>
            </a:extLst>
          </p:cNvPr>
          <p:cNvGrpSpPr/>
          <p:nvPr/>
        </p:nvGrpSpPr>
        <p:grpSpPr>
          <a:xfrm>
            <a:off x="564315" y="6119342"/>
            <a:ext cx="506130" cy="447040"/>
            <a:chOff x="8840135" y="1147967"/>
            <a:chExt cx="506130" cy="447040"/>
          </a:xfrm>
        </p:grpSpPr>
        <p:sp>
          <p:nvSpPr>
            <p:cNvPr id="6" name="Ellipse 5">
              <a:extLst>
                <a:ext uri="{FF2B5EF4-FFF2-40B4-BE49-F238E27FC236}">
                  <a16:creationId xmlns:a16="http://schemas.microsoft.com/office/drawing/2014/main" id="{D4A893D9-F8F6-704B-A76D-FBD1095A4E10}"/>
                </a:ext>
              </a:extLst>
            </p:cNvPr>
            <p:cNvSpPr/>
            <p:nvPr/>
          </p:nvSpPr>
          <p:spPr>
            <a:xfrm>
              <a:off x="8869680" y="1147967"/>
              <a:ext cx="447040" cy="447040"/>
            </a:xfrm>
            <a:prstGeom prst="ellipse">
              <a:avLst/>
            </a:prstGeom>
            <a:solidFill>
              <a:srgbClr val="37775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7" name="Pladsholder til indhold 17" descr="Præsentation med medier med massiv udfyldning">
              <a:extLst>
                <a:ext uri="{FF2B5EF4-FFF2-40B4-BE49-F238E27FC236}">
                  <a16:creationId xmlns:a16="http://schemas.microsoft.com/office/drawing/2014/main" id="{16A9987F-4B97-546D-142F-AE5383BEC4AD}"/>
                </a:ext>
              </a:extLst>
            </p:cNvPr>
            <p:cNvPicPr>
              <a:picLocks noChangeAspect="1"/>
            </p:cNvPicPr>
            <p:nvPr/>
          </p:nvPicPr>
          <p:blipFill>
            <a:blip r:embed="rId5">
              <a:extLst>
                <a:ext uri="{96DAC541-7B7A-43D3-8B79-37D633B846F1}">
                  <asvg:svgBlip xmlns:asvg="http://schemas.microsoft.com/office/drawing/2016/SVG/main" r:embed="rId6"/>
                </a:ext>
              </a:extLst>
            </a:blip>
            <a:srcRect l="23276" t="25734" r="25246" b="41353"/>
            <a:stretch>
              <a:fillRect/>
            </a:stretch>
          </p:blipFill>
          <p:spPr>
            <a:xfrm>
              <a:off x="8840135" y="1220992"/>
              <a:ext cx="506130" cy="300990"/>
            </a:xfrm>
            <a:prstGeom prst="rect">
              <a:avLst/>
            </a:prstGeom>
          </p:spPr>
        </p:pic>
      </p:grpSp>
      <p:sp>
        <p:nvSpPr>
          <p:cNvPr id="3" name="Rektangel 2">
            <a:extLst>
              <a:ext uri="{FF2B5EF4-FFF2-40B4-BE49-F238E27FC236}">
                <a16:creationId xmlns:a16="http://schemas.microsoft.com/office/drawing/2014/main" id="{D8718D08-A6F9-EB47-C4EC-1445F300C002}"/>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2" name="Rektangel 11">
            <a:extLst>
              <a:ext uri="{FF2B5EF4-FFF2-40B4-BE49-F238E27FC236}">
                <a16:creationId xmlns:a16="http://schemas.microsoft.com/office/drawing/2014/main" id="{D43F4EB6-5C3E-A287-EBEF-E58F00699557}"/>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22" name="Rektangel 21">
            <a:extLst>
              <a:ext uri="{FF2B5EF4-FFF2-40B4-BE49-F238E27FC236}">
                <a16:creationId xmlns:a16="http://schemas.microsoft.com/office/drawing/2014/main" id="{CDE43546-FA92-699D-A7CD-E3C611CA7A28}"/>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4" name="Rektangel 23">
            <a:extLst>
              <a:ext uri="{FF2B5EF4-FFF2-40B4-BE49-F238E27FC236}">
                <a16:creationId xmlns:a16="http://schemas.microsoft.com/office/drawing/2014/main" id="{8DE1480E-5F95-D228-3CD6-3D89D327B9C2}"/>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11" name="Pladsholder til indhold 2">
            <a:extLst>
              <a:ext uri="{FF2B5EF4-FFF2-40B4-BE49-F238E27FC236}">
                <a16:creationId xmlns:a16="http://schemas.microsoft.com/office/drawing/2014/main" id="{5C2D0932-FA6A-407B-DF21-BD64E23A211F}"/>
              </a:ext>
            </a:extLst>
          </p:cNvPr>
          <p:cNvSpPr txBox="1">
            <a:spLocks noGrp="1"/>
          </p:cNvSpPr>
          <p:nvPr>
            <p:ph type="title" idx="4294967295"/>
          </p:nvPr>
        </p:nvSpPr>
        <p:spPr>
          <a:xfrm>
            <a:off x="441813" y="515138"/>
            <a:ext cx="10010057"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Særlige risici ved AI i byudvikling</a:t>
            </a:r>
            <a:endParaRPr kumimoji="0" lang="da-DK" sz="2800" b="1" i="0" u="none" strike="noStrike" kern="1200" cap="none" spc="0" normalizeH="0" baseline="0" noProof="0">
              <a:ln>
                <a:noFill/>
              </a:ln>
              <a:solidFill>
                <a:schemeClr val="tx1"/>
              </a:solidFill>
              <a:effectLst/>
              <a:uLnTx/>
              <a:uFillTx/>
              <a:latin typeface="Avenir Next" panose="020B0503020202020204" pitchFamily="34" charset="0"/>
              <a:ea typeface="+mn-ea"/>
              <a:cs typeface="+mn-cs"/>
            </a:endParaRPr>
          </a:p>
        </p:txBody>
      </p:sp>
      <p:sp>
        <p:nvSpPr>
          <p:cNvPr id="4" name="Pladsholder til indhold 1">
            <a:extLst>
              <a:ext uri="{FF2B5EF4-FFF2-40B4-BE49-F238E27FC236}">
                <a16:creationId xmlns:a16="http://schemas.microsoft.com/office/drawing/2014/main" id="{7D4D8C3F-C388-E83E-6609-4387998F9042}"/>
              </a:ext>
            </a:extLst>
          </p:cNvPr>
          <p:cNvSpPr txBox="1">
            <a:spLocks/>
          </p:cNvSpPr>
          <p:nvPr/>
        </p:nvSpPr>
        <p:spPr>
          <a:xfrm>
            <a:off x="441813" y="1534541"/>
            <a:ext cx="4052074" cy="434446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600" b="1">
                <a:solidFill>
                  <a:srgbClr val="37775D"/>
                </a:solidFill>
                <a:latin typeface="Avenir Next"/>
              </a:rPr>
              <a:t>Risiko for fejl </a:t>
            </a:r>
            <a:endParaRPr lang="da-DK" sz="1600">
              <a:solidFill>
                <a:srgbClr val="37775D"/>
              </a:solidFill>
            </a:endParaRPr>
          </a:p>
          <a:p>
            <a:pPr marL="285750" indent="-285750">
              <a:buChar char="•"/>
            </a:pPr>
            <a:r>
              <a:rPr lang="da-DK" sz="1500">
                <a:latin typeface="Avenir Next"/>
              </a:rPr>
              <a:t>Risiko for, at AI-output ikke bliver kvalitetssikret tilstrækkeligt.</a:t>
            </a:r>
            <a:endParaRPr lang="da-DK" sz="1500"/>
          </a:p>
          <a:p>
            <a:pPr marL="285750" indent="-285750">
              <a:buFont typeface="Arial,Sans-Serif" panose="020B0604020202020204" pitchFamily="34" charset="0"/>
              <a:buChar char="•"/>
            </a:pPr>
            <a:r>
              <a:rPr lang="da-DK" sz="1500">
                <a:latin typeface="Avenir Next"/>
              </a:rPr>
              <a:t>Risiko for, at AI-løsningerne trækker på forkerte, forældede eller utilstrækkelige data – uden at det opdages. </a:t>
            </a:r>
          </a:p>
          <a:p>
            <a:pPr marL="285750" indent="-285750">
              <a:buFont typeface="Arial,Sans-Serif" panose="020B0604020202020204" pitchFamily="34" charset="0"/>
              <a:buChar char="•"/>
            </a:pPr>
            <a:r>
              <a:rPr lang="da-DK" sz="1500">
                <a:latin typeface="Avenir Next"/>
              </a:rPr>
              <a:t>Ekstra arbejdsopgaver med at kvalitetstjekke og justere fejl. </a:t>
            </a:r>
            <a:endParaRPr lang="en-US" sz="1500">
              <a:latin typeface="Avenir Next"/>
            </a:endParaRPr>
          </a:p>
          <a:p>
            <a:br>
              <a:rPr lang="da-DK" b="1">
                <a:latin typeface="Avenir Next"/>
              </a:rPr>
            </a:br>
            <a:r>
              <a:rPr lang="da-DK" sz="1600" b="1">
                <a:solidFill>
                  <a:srgbClr val="37775D"/>
                </a:solidFill>
                <a:latin typeface="Avenir Next"/>
              </a:rPr>
              <a:t>Mindre tillid hos borgerne</a:t>
            </a:r>
            <a:endParaRPr lang="da-DK" sz="1600" b="1">
              <a:solidFill>
                <a:srgbClr val="37775D"/>
              </a:solidFill>
            </a:endParaRPr>
          </a:p>
          <a:p>
            <a:pPr marL="285750" indent="-285750">
              <a:buFont typeface="Arial,Sans-Serif" panose="020B0604020202020204" pitchFamily="34" charset="0"/>
              <a:buChar char="•"/>
            </a:pPr>
            <a:r>
              <a:rPr lang="da-DK" sz="1500">
                <a:latin typeface="Avenir Next"/>
              </a:rPr>
              <a:t>Svært for borgere (og medarbejdere) at forstå, hvad der ligger bag en AI-genereret afgørelse. </a:t>
            </a:r>
            <a:endParaRPr lang="en-US" sz="1500">
              <a:latin typeface="Avenir Next"/>
            </a:endParaRPr>
          </a:p>
          <a:p>
            <a:pPr marL="285750" indent="-285750">
              <a:buChar char="•"/>
            </a:pPr>
            <a:r>
              <a:rPr lang="da-DK" sz="1500">
                <a:latin typeface="Avenir Next"/>
              </a:rPr>
              <a:t>Mindre tillid til kommunikation, som borgerne ved – eller tror – er AI-genereret.</a:t>
            </a:r>
          </a:p>
        </p:txBody>
      </p:sp>
      <p:sp>
        <p:nvSpPr>
          <p:cNvPr id="17" name="Pladsholder til indhold 1">
            <a:extLst>
              <a:ext uri="{FF2B5EF4-FFF2-40B4-BE49-F238E27FC236}">
                <a16:creationId xmlns:a16="http://schemas.microsoft.com/office/drawing/2014/main" id="{6E02B335-3A8C-F5C6-5C85-36FB6BE9E999}"/>
              </a:ext>
            </a:extLst>
          </p:cNvPr>
          <p:cNvSpPr txBox="1">
            <a:spLocks/>
          </p:cNvSpPr>
          <p:nvPr/>
        </p:nvSpPr>
        <p:spPr>
          <a:xfrm>
            <a:off x="4493887" y="1534541"/>
            <a:ext cx="4052074" cy="434446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600" b="1">
                <a:solidFill>
                  <a:srgbClr val="37775D"/>
                </a:solidFill>
                <a:latin typeface="Avenir Next"/>
              </a:rPr>
              <a:t>Tab af faglighed </a:t>
            </a:r>
            <a:endParaRPr lang="da-DK" sz="1600">
              <a:solidFill>
                <a:srgbClr val="37775D"/>
              </a:solidFill>
            </a:endParaRPr>
          </a:p>
          <a:p>
            <a:pPr marL="285750" indent="-285750">
              <a:buFont typeface="Arial,Sans-Serif"/>
              <a:buChar char="•"/>
            </a:pPr>
            <a:r>
              <a:rPr lang="da-DK" sz="1500">
                <a:solidFill>
                  <a:srgbClr val="000000"/>
                </a:solidFill>
                <a:latin typeface="Avenir Next"/>
              </a:rPr>
              <a:t>Risiko for tab af administrative grundfærdigheder, når flere opgaver automatiseres med AI.</a:t>
            </a:r>
          </a:p>
          <a:p>
            <a:pPr marL="285750" indent="-285750">
              <a:buFont typeface="Arial,Sans-Serif"/>
              <a:buChar char="•"/>
            </a:pPr>
            <a:r>
              <a:rPr lang="da-DK" sz="1500">
                <a:solidFill>
                  <a:srgbClr val="000000"/>
                </a:solidFill>
                <a:latin typeface="Avenir Next"/>
              </a:rPr>
              <a:t>Risiko for udhuling af færdigheder til at kvalitetssikre AI-output. </a:t>
            </a:r>
          </a:p>
          <a:p>
            <a:pPr marL="285750" indent="-285750">
              <a:buFont typeface="Arial,Sans-Serif"/>
              <a:buChar char="•"/>
            </a:pPr>
            <a:r>
              <a:rPr lang="da-DK" sz="1500">
                <a:latin typeface="Avenir Next"/>
              </a:rPr>
              <a:t>Fortsat er brug for de menneskelige oversættelser af maskinens sprog i dialogen med borgeren.</a:t>
            </a:r>
            <a:endParaRPr lang="en-US" sz="1500">
              <a:latin typeface="Avenir Next"/>
            </a:endParaRPr>
          </a:p>
          <a:p>
            <a:pPr marL="285750" indent="-285750">
              <a:lnSpc>
                <a:spcPct val="100000"/>
              </a:lnSpc>
              <a:buFont typeface="Arial" panose="020B0604020202020204" pitchFamily="34" charset="0"/>
              <a:buChar char="•"/>
            </a:pPr>
            <a:endParaRPr lang="da-DK"/>
          </a:p>
        </p:txBody>
      </p:sp>
      <p:sp>
        <p:nvSpPr>
          <p:cNvPr id="2" name="Rektangel 1">
            <a:extLst>
              <a:ext uri="{FF2B5EF4-FFF2-40B4-BE49-F238E27FC236}">
                <a16:creationId xmlns:a16="http://schemas.microsoft.com/office/drawing/2014/main" id="{B2290280-6E89-6498-7F13-C8DAD1DB92E7}"/>
              </a:ext>
            </a:extLst>
          </p:cNvPr>
          <p:cNvSpPr/>
          <p:nvPr/>
        </p:nvSpPr>
        <p:spPr>
          <a:xfrm>
            <a:off x="9240300" y="2733947"/>
            <a:ext cx="2197929" cy="26376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37775D"/>
                </a:solidFill>
              </a:rPr>
              <a:t>Hvilke udfordringer ser vi ved at bruge AI?</a:t>
            </a:r>
          </a:p>
          <a:p>
            <a:endParaRPr lang="da-DK" sz="1600" b="1">
              <a:solidFill>
                <a:srgbClr val="37775D"/>
              </a:solidFill>
            </a:endParaRPr>
          </a:p>
          <a:p>
            <a:r>
              <a:rPr lang="da-DK" sz="1600" b="1">
                <a:solidFill>
                  <a:srgbClr val="37775D"/>
                </a:solidFill>
              </a:rPr>
              <a:t>Hvordan kan AI risikere at svække vores relationer til borgerne?</a:t>
            </a:r>
          </a:p>
        </p:txBody>
      </p:sp>
      <p:sp>
        <p:nvSpPr>
          <p:cNvPr id="9" name="Pladsholder til indhold 2">
            <a:extLst>
              <a:ext uri="{FF2B5EF4-FFF2-40B4-BE49-F238E27FC236}">
                <a16:creationId xmlns:a16="http://schemas.microsoft.com/office/drawing/2014/main" id="{0B0E5DA9-27E7-459C-31F8-56442D19C13D}"/>
              </a:ext>
            </a:extLst>
          </p:cNvPr>
          <p:cNvSpPr txBox="1">
            <a:spLocks/>
          </p:cNvSpPr>
          <p:nvPr/>
        </p:nvSpPr>
        <p:spPr>
          <a:xfrm>
            <a:off x="1209049" y="6136468"/>
            <a:ext cx="2574742" cy="914158"/>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b="1">
                <a:solidFill>
                  <a:srgbClr val="37775D"/>
                </a:solidFill>
                <a:hlinkClick r:id="rId7">
                  <a:extLst>
                    <a:ext uri="{A12FA001-AC4F-418D-AE19-62706E023703}">
                      <ahyp:hlinkClr xmlns:ahyp="http://schemas.microsoft.com/office/drawing/2018/hyperlinkcolor" val="tx"/>
                    </a:ext>
                  </a:extLst>
                </a:hlinkClick>
              </a:rPr>
              <a:t>Se introduktionsvideo om udfordringer ved AI generelt</a:t>
            </a:r>
            <a:endParaRPr lang="da-DK" b="1">
              <a:solidFill>
                <a:srgbClr val="37775D"/>
              </a:solidFill>
            </a:endParaRPr>
          </a:p>
        </p:txBody>
      </p:sp>
    </p:spTree>
    <p:extLst>
      <p:ext uri="{BB962C8B-B14F-4D97-AF65-F5344CB8AC3E}">
        <p14:creationId xmlns:p14="http://schemas.microsoft.com/office/powerpoint/2010/main" val="11632640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D7E4DF"/>
        </a:solidFill>
        <a:effectLst/>
      </p:bgPr>
    </p:bg>
    <p:spTree>
      <p:nvGrpSpPr>
        <p:cNvPr id="1" name="">
          <a:extLst>
            <a:ext uri="{FF2B5EF4-FFF2-40B4-BE49-F238E27FC236}">
              <a16:creationId xmlns:a16="http://schemas.microsoft.com/office/drawing/2014/main" id="{7FAF1012-C604-7E98-41DB-7F177FE2F5A8}"/>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0EADCDC8-D4EA-0F46-6EE0-A10C9F9689D3}"/>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2" name="Rektangel 11">
            <a:extLst>
              <a:ext uri="{FF2B5EF4-FFF2-40B4-BE49-F238E27FC236}">
                <a16:creationId xmlns:a16="http://schemas.microsoft.com/office/drawing/2014/main" id="{480CAFF3-2AD8-CB69-CF59-CE655A0F77A8}"/>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3" name="Rektangel 12">
            <a:extLst>
              <a:ext uri="{FF2B5EF4-FFF2-40B4-BE49-F238E27FC236}">
                <a16:creationId xmlns:a16="http://schemas.microsoft.com/office/drawing/2014/main" id="{8E420C77-D9DF-77C6-BB9C-6CEB80B63434}"/>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rgbClr val="37775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Udfordringer</a:t>
            </a:r>
          </a:p>
        </p:txBody>
      </p:sp>
      <p:sp>
        <p:nvSpPr>
          <p:cNvPr id="22" name="Rektangel 21">
            <a:extLst>
              <a:ext uri="{FF2B5EF4-FFF2-40B4-BE49-F238E27FC236}">
                <a16:creationId xmlns:a16="http://schemas.microsoft.com/office/drawing/2014/main" id="{D589E283-8673-46EB-D4BB-EB126E292D1A}"/>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24" name="Rektangel 23">
            <a:extLst>
              <a:ext uri="{FF2B5EF4-FFF2-40B4-BE49-F238E27FC236}">
                <a16:creationId xmlns:a16="http://schemas.microsoft.com/office/drawing/2014/main" id="{70135C62-14DB-82CF-AF08-C734343D2357}"/>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2" name="Pladsholder til indhold 3">
            <a:extLst>
              <a:ext uri="{FF2B5EF4-FFF2-40B4-BE49-F238E27FC236}">
                <a16:creationId xmlns:a16="http://schemas.microsoft.com/office/drawing/2014/main" id="{88DA944D-55D4-067D-EC76-29EF8BFBC3E3}"/>
              </a:ext>
            </a:extLst>
          </p:cNvPr>
          <p:cNvSpPr txBox="1">
            <a:spLocks noGrp="1"/>
          </p:cNvSpPr>
          <p:nvPr>
            <p:ph type="title" idx="4294967295"/>
          </p:nvPr>
        </p:nvSpPr>
        <p:spPr>
          <a:xfrm>
            <a:off x="436650" y="516477"/>
            <a:ext cx="11318700" cy="1257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a:ea typeface="+mn-ea"/>
                <a:cs typeface="+mn-cs"/>
              </a:rPr>
              <a:t>Dilemmaer til dialog</a:t>
            </a:r>
            <a:endParaRPr kumimoji="0" lang="da-DK" sz="2800" b="1" i="0" u="none" strike="noStrike" kern="1200" cap="none" spc="0" normalizeH="0" baseline="0" noProof="0">
              <a:ln>
                <a:noFill/>
              </a:ln>
              <a:solidFill>
                <a:srgbClr val="FF0000"/>
              </a:solidFill>
              <a:effectLst/>
              <a:uLnTx/>
              <a:uFillTx/>
              <a:latin typeface="Avenir Next"/>
              <a:ea typeface="+mn-ea"/>
              <a:cs typeface="+mn-cs"/>
            </a:endParaRPr>
          </a:p>
        </p:txBody>
      </p:sp>
      <p:sp>
        <p:nvSpPr>
          <p:cNvPr id="7" name="Tekstfelt 6">
            <a:extLst>
              <a:ext uri="{FF2B5EF4-FFF2-40B4-BE49-F238E27FC236}">
                <a16:creationId xmlns:a16="http://schemas.microsoft.com/office/drawing/2014/main" id="{F9FAE3BC-D3E0-4288-AF5B-472A099297CE}"/>
              </a:ext>
            </a:extLst>
          </p:cNvPr>
          <p:cNvSpPr txBox="1"/>
          <p:nvPr/>
        </p:nvSpPr>
        <p:spPr>
          <a:xfrm>
            <a:off x="1970688" y="1827300"/>
            <a:ext cx="3708972"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2800" b="1">
                <a:solidFill>
                  <a:srgbClr val="37775D"/>
                </a:solidFill>
              </a:rPr>
              <a:t>Gennemsigtighed</a:t>
            </a:r>
            <a:endParaRPr lang="da-DK" sz="2800">
              <a:solidFill>
                <a:srgbClr val="37775D"/>
              </a:solidFill>
            </a:endParaRPr>
          </a:p>
          <a:p>
            <a:pPr algn="ctr"/>
            <a:endParaRPr lang="da-DK" sz="1600">
              <a:solidFill>
                <a:srgbClr val="000000"/>
              </a:solidFill>
              <a:ea typeface="+mn-lt"/>
              <a:cs typeface="+mn-lt"/>
            </a:endParaRPr>
          </a:p>
          <a:p>
            <a:pPr algn="ctr"/>
            <a:r>
              <a:rPr lang="da-DK" sz="1600">
                <a:solidFill>
                  <a:srgbClr val="000000"/>
                </a:solidFill>
                <a:ea typeface="+mn-lt"/>
                <a:cs typeface="+mn-lt"/>
              </a:rPr>
              <a:t>AI kan være med til at gøre sagsbehandling mere korrekt og ensartet, fordi AI trækker på al relevant viden. Men hvis "mellemregningerne" er skjulte, kan det være svært at forstå og forklare baggrunden for en afgørelse.</a:t>
            </a:r>
          </a:p>
          <a:p>
            <a:pPr algn="ctr"/>
            <a:endParaRPr lang="da-DK" sz="1600">
              <a:ea typeface="+mn-lt"/>
              <a:cs typeface="+mn-lt"/>
            </a:endParaRPr>
          </a:p>
          <a:p>
            <a:pPr algn="ctr"/>
            <a:r>
              <a:rPr lang="da-DK" sz="1600">
                <a:ea typeface="+mn-lt"/>
                <a:cs typeface="+mn-lt"/>
              </a:rPr>
              <a:t>Hvad er vores vurdering:</a:t>
            </a:r>
          </a:p>
          <a:p>
            <a:pPr algn="ctr"/>
            <a:r>
              <a:rPr lang="da-DK" sz="1600" b="1">
                <a:solidFill>
                  <a:srgbClr val="000000"/>
                </a:solidFill>
                <a:ea typeface="+mn-lt"/>
                <a:cs typeface="+mn-lt"/>
              </a:rPr>
              <a:t>Tør vi stole på </a:t>
            </a:r>
            <a:r>
              <a:rPr lang="da-DK" sz="1600" b="1" err="1">
                <a:solidFill>
                  <a:srgbClr val="000000"/>
                </a:solidFill>
                <a:ea typeface="+mn-lt"/>
                <a:cs typeface="+mn-lt"/>
              </a:rPr>
              <a:t>AI's</a:t>
            </a:r>
            <a:r>
              <a:rPr lang="da-DK" sz="1600" b="1">
                <a:solidFill>
                  <a:srgbClr val="000000"/>
                </a:solidFill>
                <a:ea typeface="+mn-lt"/>
                <a:cs typeface="+mn-lt"/>
              </a:rPr>
              <a:t> output, </a:t>
            </a:r>
          </a:p>
          <a:p>
            <a:pPr algn="ctr"/>
            <a:r>
              <a:rPr lang="da-DK" sz="1600" b="1">
                <a:solidFill>
                  <a:srgbClr val="000000"/>
                </a:solidFill>
                <a:ea typeface="+mn-lt"/>
                <a:cs typeface="+mn-lt"/>
              </a:rPr>
              <a:t>selvom vi ikke kan gennemskue  algoritmen? </a:t>
            </a:r>
          </a:p>
        </p:txBody>
      </p:sp>
      <p:sp>
        <p:nvSpPr>
          <p:cNvPr id="6" name="Tekstfelt 5">
            <a:extLst>
              <a:ext uri="{FF2B5EF4-FFF2-40B4-BE49-F238E27FC236}">
                <a16:creationId xmlns:a16="http://schemas.microsoft.com/office/drawing/2014/main" id="{53CC4944-6E47-A230-4D1E-ADC04E5F5B88}"/>
              </a:ext>
            </a:extLst>
          </p:cNvPr>
          <p:cNvSpPr txBox="1"/>
          <p:nvPr/>
        </p:nvSpPr>
        <p:spPr>
          <a:xfrm>
            <a:off x="6604590" y="1827300"/>
            <a:ext cx="3708972"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2800" b="1">
                <a:solidFill>
                  <a:srgbClr val="37775D"/>
                </a:solidFill>
              </a:rPr>
              <a:t>Arbejdspres</a:t>
            </a:r>
            <a:br>
              <a:rPr lang="da-DK" sz="1600">
                <a:solidFill>
                  <a:srgbClr val="000000"/>
                </a:solidFill>
              </a:rPr>
            </a:br>
            <a:br>
              <a:rPr lang="da-DK" sz="1600"/>
            </a:br>
            <a:r>
              <a:rPr lang="da-DK" sz="1600">
                <a:solidFill>
                  <a:srgbClr val="000000"/>
                </a:solidFill>
              </a:rPr>
              <a:t>AI kan optimere arbejdsgange ved at gøre ting hurtigere, nemmere – og nogle gange bedre. </a:t>
            </a:r>
            <a:br>
              <a:rPr lang="da-DK" sz="1600"/>
            </a:br>
            <a:r>
              <a:rPr lang="da-DK" sz="1600">
                <a:solidFill>
                  <a:srgbClr val="000000"/>
                </a:solidFill>
              </a:rPr>
              <a:t>Men AI kan også sætte så meget turbo på arbejdsprocesser, at der ikke bliver nogen rutineopgaver tilbage, som kan give hjernen en pause i hverdagen. </a:t>
            </a:r>
            <a:br>
              <a:rPr lang="da-DK" sz="1600"/>
            </a:br>
            <a:r>
              <a:rPr lang="da-DK" sz="1600">
                <a:solidFill>
                  <a:srgbClr val="000000"/>
                </a:solidFill>
              </a:rPr>
              <a:t> </a:t>
            </a:r>
            <a:br>
              <a:rPr lang="da-DK" sz="1600"/>
            </a:br>
            <a:r>
              <a:rPr lang="da-DK" sz="1600"/>
              <a:t>Hvad er vores vurdering:</a:t>
            </a:r>
            <a:r>
              <a:rPr lang="da-DK" sz="1600" b="1"/>
              <a:t> </a:t>
            </a:r>
            <a:br>
              <a:rPr lang="da-DK" sz="1600" b="1"/>
            </a:br>
            <a:r>
              <a:rPr lang="da-DK" sz="1600" b="1"/>
              <a:t>Bliver vores oplevede arbejdspres mindre eller større med AI?</a:t>
            </a:r>
            <a:endParaRPr lang="da-DK"/>
          </a:p>
        </p:txBody>
      </p:sp>
      <p:sp>
        <p:nvSpPr>
          <p:cNvPr id="8" name="Rektangel 7">
            <a:extLst>
              <a:ext uri="{FF2B5EF4-FFF2-40B4-BE49-F238E27FC236}">
                <a16:creationId xmlns:a16="http://schemas.microsoft.com/office/drawing/2014/main" id="{DB76C4E0-8789-EA96-CF07-EE11BB8479DE}"/>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75D"/>
                </a:solidFill>
                <a:ea typeface="+mn-lt"/>
                <a:cs typeface="+mn-lt"/>
              </a:rPr>
              <a:t>Byudvikling</a:t>
            </a:r>
            <a:endParaRPr lang="da-DK"/>
          </a:p>
        </p:txBody>
      </p:sp>
    </p:spTree>
    <p:extLst>
      <p:ext uri="{BB962C8B-B14F-4D97-AF65-F5344CB8AC3E}">
        <p14:creationId xmlns:p14="http://schemas.microsoft.com/office/powerpoint/2010/main" val="941566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D7E5DF"/>
        </a:solidFill>
        <a:effectLst/>
      </p:bgPr>
    </p:bg>
    <p:spTree>
      <p:nvGrpSpPr>
        <p:cNvPr id="1" name="">
          <a:extLst>
            <a:ext uri="{FF2B5EF4-FFF2-40B4-BE49-F238E27FC236}">
              <a16:creationId xmlns:a16="http://schemas.microsoft.com/office/drawing/2014/main" id="{A7533F31-BDF3-89CC-F819-D4C516B90CE6}"/>
            </a:ext>
          </a:extLst>
        </p:cNvPr>
        <p:cNvGrpSpPr/>
        <p:nvPr/>
      </p:nvGrpSpPr>
      <p:grpSpPr>
        <a:xfrm>
          <a:off x="0" y="0"/>
          <a:ext cx="0" cy="0"/>
          <a:chOff x="0" y="0"/>
          <a:chExt cx="0" cy="0"/>
        </a:xfrm>
      </p:grpSpPr>
      <p:sp>
        <p:nvSpPr>
          <p:cNvPr id="31" name="Rektangel 30">
            <a:extLst>
              <a:ext uri="{FF2B5EF4-FFF2-40B4-BE49-F238E27FC236}">
                <a16:creationId xmlns:a16="http://schemas.microsoft.com/office/drawing/2014/main" id="{0E2BB848-9E78-45EF-27B3-3C3B3806652F}"/>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75D"/>
                </a:solidFill>
                <a:ea typeface="+mn-lt"/>
                <a:cs typeface="+mn-lt"/>
              </a:rPr>
              <a:t>Byudvikling</a:t>
            </a:r>
            <a:endParaRPr lang="da-DK"/>
          </a:p>
        </p:txBody>
      </p:sp>
      <p:sp>
        <p:nvSpPr>
          <p:cNvPr id="32" name="Rektangel 31">
            <a:extLst>
              <a:ext uri="{FF2B5EF4-FFF2-40B4-BE49-F238E27FC236}">
                <a16:creationId xmlns:a16="http://schemas.microsoft.com/office/drawing/2014/main" id="{732582D0-CC1C-305E-827F-3FDF2E67F822}"/>
              </a:ext>
            </a:extLst>
          </p:cNvPr>
          <p:cNvSpPr>
            <a:spLocks noChangeAspect="1"/>
          </p:cNvSpPr>
          <p:nvPr/>
        </p:nvSpPr>
        <p:spPr>
          <a:xfrm>
            <a:off x="8468123" y="0"/>
            <a:ext cx="1872000" cy="462954"/>
          </a:xfrm>
          <a:prstGeom prst="rect">
            <a:avLst/>
          </a:prstGeom>
          <a:solidFill>
            <a:srgbClr val="37775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Forudsætninger</a:t>
            </a:r>
          </a:p>
        </p:txBody>
      </p:sp>
      <p:sp>
        <p:nvSpPr>
          <p:cNvPr id="4" name="Pladsholder til indhold 3">
            <a:extLst>
              <a:ext uri="{FF2B5EF4-FFF2-40B4-BE49-F238E27FC236}">
                <a16:creationId xmlns:a16="http://schemas.microsoft.com/office/drawing/2014/main" id="{10DC0F77-494E-3691-5793-6839C67FA15D}"/>
              </a:ext>
            </a:extLst>
          </p:cNvPr>
          <p:cNvSpPr>
            <a:spLocks noGrp="1"/>
          </p:cNvSpPr>
          <p:nvPr>
            <p:ph type="title" idx="4294967295"/>
          </p:nvPr>
        </p:nvSpPr>
        <p:spPr>
          <a:xfrm>
            <a:off x="436563" y="592138"/>
            <a:ext cx="7615237" cy="10207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chemeClr val="tx1"/>
                </a:solidFill>
                <a:effectLst/>
                <a:uLnTx/>
                <a:uFillTx/>
                <a:latin typeface="Avenir Next" panose="020B0503020202020204" pitchFamily="34" charset="0"/>
                <a:ea typeface="+mn-ea"/>
                <a:cs typeface="+mn-cs"/>
              </a:rPr>
              <a:t>Forudsætninger for brugen af AI</a:t>
            </a:r>
            <a:endParaRPr kumimoji="0" lang="da-DK" sz="2800" b="1" i="0" u="none" strike="noStrike" kern="1200" cap="none" spc="0" normalizeH="0" baseline="0" noProof="0">
              <a:ln>
                <a:noFill/>
              </a:ln>
              <a:solidFill>
                <a:srgbClr val="FF0000"/>
              </a:solidFill>
              <a:effectLst/>
              <a:uLnTx/>
              <a:uFillTx/>
              <a:latin typeface="Avenir Next" panose="020B0503020202020204" pitchFamily="34" charset="0"/>
              <a:ea typeface="+mn-ea"/>
              <a:cs typeface="+mn-cs"/>
            </a:endParaRPr>
          </a:p>
        </p:txBody>
      </p:sp>
      <p:sp>
        <p:nvSpPr>
          <p:cNvPr id="2" name="Tekstfelt 1">
            <a:extLst>
              <a:ext uri="{FF2B5EF4-FFF2-40B4-BE49-F238E27FC236}">
                <a16:creationId xmlns:a16="http://schemas.microsoft.com/office/drawing/2014/main" id="{266D91C0-5FAB-20E5-4D85-716F97801E8F}"/>
              </a:ext>
            </a:extLst>
          </p:cNvPr>
          <p:cNvSpPr txBox="1"/>
          <p:nvPr/>
        </p:nvSpPr>
        <p:spPr>
          <a:xfrm>
            <a:off x="436650" y="1528396"/>
            <a:ext cx="346401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37775D"/>
                </a:solidFill>
              </a:rPr>
              <a:t>Politik og strategi</a:t>
            </a:r>
          </a:p>
          <a:p>
            <a:endParaRPr lang="da-DK" sz="2000">
              <a:solidFill>
                <a:srgbClr val="000000"/>
              </a:solidFill>
            </a:endParaRPr>
          </a:p>
          <a:p>
            <a:pPr marL="285750" indent="-285750">
              <a:buFont typeface="Arial" panose="020B0604020202020204" pitchFamily="34" charset="0"/>
              <a:buChar char="•"/>
            </a:pPr>
            <a:r>
              <a:rPr lang="da-DK" sz="1400">
                <a:solidFill>
                  <a:srgbClr val="000000"/>
                </a:solidFill>
              </a:rPr>
              <a:t>Der er en stærk politisk forventning om at lette og effektivisere sagsbehandlingen i kommunerne – herunder også via brug af AI.</a:t>
            </a:r>
            <a:endParaRPr lang="da-DK" sz="1400"/>
          </a:p>
          <a:p>
            <a:pPr marL="285750" indent="-285750">
              <a:buFont typeface="Arial" panose="020B0604020202020204" pitchFamily="34" charset="0"/>
              <a:buChar char="•"/>
            </a:pPr>
            <a:endParaRPr lang="da-DK" sz="1400">
              <a:solidFill>
                <a:srgbClr val="000000"/>
              </a:solidFill>
            </a:endParaRPr>
          </a:p>
          <a:p>
            <a:pPr marL="285750" indent="-285750">
              <a:buFont typeface="Arial" panose="020B0604020202020204" pitchFamily="34" charset="0"/>
              <a:buChar char="•"/>
            </a:pPr>
            <a:r>
              <a:rPr lang="da-DK" sz="1400">
                <a:solidFill>
                  <a:srgbClr val="000000"/>
                </a:solidFill>
              </a:rPr>
              <a:t>Derudover kan der være kommunale politikker og strategier for digitalisering, administration og/eller for jeres fagområde. De kan alle påvirke jeres rammer for at bruge AI. </a:t>
            </a:r>
            <a:endParaRPr lang="da-DK" sz="1400">
              <a:solidFill>
                <a:srgbClr val="000000"/>
              </a:solidFill>
              <a:ea typeface="+mn-lt"/>
              <a:cs typeface="+mn-lt"/>
            </a:endParaRPr>
          </a:p>
        </p:txBody>
      </p:sp>
      <p:sp>
        <p:nvSpPr>
          <p:cNvPr id="16" name="Rektangel 15">
            <a:extLst>
              <a:ext uri="{FF2B5EF4-FFF2-40B4-BE49-F238E27FC236}">
                <a16:creationId xmlns:a16="http://schemas.microsoft.com/office/drawing/2014/main" id="{E6A13B24-295F-2177-DAA2-2FB7E465CD09}"/>
              </a:ext>
            </a:extLst>
          </p:cNvPr>
          <p:cNvSpPr/>
          <p:nvPr/>
        </p:nvSpPr>
        <p:spPr>
          <a:xfrm>
            <a:off x="1076056" y="5443471"/>
            <a:ext cx="2631831"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rPr>
              <a:t>Hvilke politiske forventninger er der til vores brug af AI til administration? </a:t>
            </a:r>
          </a:p>
        </p:txBody>
      </p:sp>
      <p:sp>
        <p:nvSpPr>
          <p:cNvPr id="19" name="Pladsholder til indhold 2">
            <a:extLst>
              <a:ext uri="{FF2B5EF4-FFF2-40B4-BE49-F238E27FC236}">
                <a16:creationId xmlns:a16="http://schemas.microsoft.com/office/drawing/2014/main" id="{3D1B3C4E-7FF1-0187-8D7F-18DE698B5EC1}"/>
              </a:ext>
            </a:extLst>
          </p:cNvPr>
          <p:cNvSpPr txBox="1">
            <a:spLocks/>
          </p:cNvSpPr>
          <p:nvPr/>
        </p:nvSpPr>
        <p:spPr>
          <a:xfrm>
            <a:off x="1070029" y="6191555"/>
            <a:ext cx="2574742" cy="468000"/>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a:hlinkClick r:id="rId3">
                  <a:extLst>
                    <a:ext uri="{A12FA001-AC4F-418D-AE19-62706E023703}">
                      <ahyp:hlinkClr xmlns:ahyp="http://schemas.microsoft.com/office/drawing/2018/hyperlinkcolor" val="tx"/>
                    </a:ext>
                  </a:extLst>
                </a:hlinkClick>
              </a:rPr>
              <a:t>Se Kommunernes Digitaliseringsstrategi 2026-2030</a:t>
            </a:r>
            <a:endParaRPr lang="da-DK" sz="1200"/>
          </a:p>
        </p:txBody>
      </p:sp>
      <p:sp>
        <p:nvSpPr>
          <p:cNvPr id="20" name="Rektangel 19">
            <a:extLst>
              <a:ext uri="{FF2B5EF4-FFF2-40B4-BE49-F238E27FC236}">
                <a16:creationId xmlns:a16="http://schemas.microsoft.com/office/drawing/2014/main" id="{70BD9CBE-18F2-9BDE-C258-343A9BCB0CBC}"/>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21" name="Rektangel 20">
            <a:extLst>
              <a:ext uri="{FF2B5EF4-FFF2-40B4-BE49-F238E27FC236}">
                <a16:creationId xmlns:a16="http://schemas.microsoft.com/office/drawing/2014/main" id="{D1F42346-6B9F-D693-BF0A-35D1EECB6234}"/>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22" name="Rektangel 21">
            <a:extLst>
              <a:ext uri="{FF2B5EF4-FFF2-40B4-BE49-F238E27FC236}">
                <a16:creationId xmlns:a16="http://schemas.microsoft.com/office/drawing/2014/main" id="{36098542-2874-A9C3-D83E-57607AB842DC}"/>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24" name="Rektangel 23">
            <a:extLst>
              <a:ext uri="{FF2B5EF4-FFF2-40B4-BE49-F238E27FC236}">
                <a16:creationId xmlns:a16="http://schemas.microsoft.com/office/drawing/2014/main" id="{11403A4A-6844-4177-BFC4-8780950CB281}"/>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11" name="Tekstfelt 10">
            <a:extLst>
              <a:ext uri="{FF2B5EF4-FFF2-40B4-BE49-F238E27FC236}">
                <a16:creationId xmlns:a16="http://schemas.microsoft.com/office/drawing/2014/main" id="{276B00E5-CBE0-E2A6-4616-C1372BF0942B}"/>
              </a:ext>
            </a:extLst>
          </p:cNvPr>
          <p:cNvSpPr txBox="1"/>
          <p:nvPr/>
        </p:nvSpPr>
        <p:spPr>
          <a:xfrm>
            <a:off x="4293555" y="1528396"/>
            <a:ext cx="3464018"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37775D"/>
                </a:solidFill>
              </a:rPr>
              <a:t>Teknik</a:t>
            </a:r>
          </a:p>
          <a:p>
            <a:pPr marL="285750" indent="-285750">
              <a:buFont typeface="Arial" panose="020B0604020202020204" pitchFamily="34" charset="0"/>
              <a:buChar char="•"/>
            </a:pPr>
            <a:endParaRPr lang="da-DK">
              <a:solidFill>
                <a:srgbClr val="000000"/>
              </a:solidFill>
            </a:endParaRPr>
          </a:p>
          <a:p>
            <a:pPr marL="285750" indent="-285750">
              <a:buFont typeface="Arial" panose="020B0604020202020204" pitchFamily="34" charset="0"/>
              <a:buChar char="•"/>
            </a:pPr>
            <a:r>
              <a:rPr lang="da-DK" sz="1400"/>
              <a:t>Det kan være vigtigt at afklare, i hvilken grad medarbejderne skal kunne bruge generelle </a:t>
            </a:r>
            <a:r>
              <a:rPr lang="da-DK" sz="1400" err="1"/>
              <a:t>chatbots</a:t>
            </a:r>
            <a:r>
              <a:rPr lang="da-DK" sz="1400"/>
              <a:t>, eller om der er adgang til specialiserede (og evt. lukkede) </a:t>
            </a:r>
            <a:r>
              <a:rPr lang="da-DK" sz="1400" err="1"/>
              <a:t>chatbots</a:t>
            </a:r>
            <a:r>
              <a:rPr lang="da-DK" sz="1400"/>
              <a:t>. </a:t>
            </a:r>
            <a:br>
              <a:rPr lang="da-DK" sz="1400"/>
            </a:br>
            <a:endParaRPr lang="da-DK" sz="1400"/>
          </a:p>
          <a:p>
            <a:pPr marL="285750" indent="-285750">
              <a:buFont typeface="Arial" panose="020B0604020202020204" pitchFamily="34" charset="0"/>
              <a:buChar char="•"/>
            </a:pPr>
            <a:r>
              <a:rPr lang="da-DK" sz="1400"/>
              <a:t>Til nogle arbejdsgange vil AI kunne integreres i programmer eller fagsystemer.</a:t>
            </a:r>
          </a:p>
          <a:p>
            <a:pPr marL="285750" indent="-285750">
              <a:buFont typeface="Arial" panose="020B0604020202020204" pitchFamily="34" charset="0"/>
              <a:buChar char="•"/>
            </a:pPr>
            <a:endParaRPr lang="da-DK" sz="1400"/>
          </a:p>
          <a:p>
            <a:pPr marL="285750" indent="-285750">
              <a:buFont typeface="Arial" panose="020B0604020202020204" pitchFamily="34" charset="0"/>
              <a:buChar char="•"/>
            </a:pPr>
            <a:r>
              <a:rPr lang="da-DK" sz="1400"/>
              <a:t>IT kan have adgang til licenser eller relevante </a:t>
            </a:r>
            <a:r>
              <a:rPr lang="da-DK" sz="1400" err="1"/>
              <a:t>skabelonbyggere</a:t>
            </a:r>
            <a:r>
              <a:rPr lang="da-DK" sz="1400"/>
              <a:t> i kommunens eksisterende systemlandskab.</a:t>
            </a:r>
            <a:br>
              <a:rPr lang="da-DK" sz="1400"/>
            </a:br>
            <a:endParaRPr lang="da-DK" sz="1400"/>
          </a:p>
        </p:txBody>
      </p:sp>
      <p:sp>
        <p:nvSpPr>
          <p:cNvPr id="9" name="Rektangel 8">
            <a:extLst>
              <a:ext uri="{FF2B5EF4-FFF2-40B4-BE49-F238E27FC236}">
                <a16:creationId xmlns:a16="http://schemas.microsoft.com/office/drawing/2014/main" id="{F42BBFF5-B31A-717A-4BC1-EC52F7C3CC20}"/>
              </a:ext>
            </a:extLst>
          </p:cNvPr>
          <p:cNvSpPr/>
          <p:nvPr/>
        </p:nvSpPr>
        <p:spPr>
          <a:xfrm>
            <a:off x="5019155" y="5443471"/>
            <a:ext cx="2631831"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rPr>
              <a:t>Hvilke AI-teknologier har vi adgang til at bruge?</a:t>
            </a:r>
          </a:p>
        </p:txBody>
      </p:sp>
      <p:sp>
        <p:nvSpPr>
          <p:cNvPr id="14" name="Tekstfelt 13">
            <a:extLst>
              <a:ext uri="{FF2B5EF4-FFF2-40B4-BE49-F238E27FC236}">
                <a16:creationId xmlns:a16="http://schemas.microsoft.com/office/drawing/2014/main" id="{464D724C-2E76-FC09-1C04-3645CCBF8BCE}"/>
              </a:ext>
            </a:extLst>
          </p:cNvPr>
          <p:cNvSpPr txBox="1"/>
          <p:nvPr/>
        </p:nvSpPr>
        <p:spPr>
          <a:xfrm>
            <a:off x="5019155" y="6154775"/>
            <a:ext cx="27305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000000"/>
                </a:solidFill>
                <a:hlinkClick r:id="rId4">
                  <a:extLst>
                    <a:ext uri="{A12FA001-AC4F-418D-AE19-62706E023703}">
                      <ahyp:hlinkClr xmlns:ahyp="http://schemas.microsoft.com/office/drawing/2018/hyperlinkcolor" val="tx"/>
                    </a:ext>
                  </a:extLst>
                </a:hlinkClick>
              </a:rPr>
              <a:t>Se modenheden af teknologier i Teknologiradar på teknik- og miljøområdet (KL)</a:t>
            </a:r>
            <a:endParaRPr lang="en-US" sz="1200">
              <a:solidFill>
                <a:srgbClr val="000000"/>
              </a:solidFill>
            </a:endParaRPr>
          </a:p>
        </p:txBody>
      </p:sp>
      <p:sp>
        <p:nvSpPr>
          <p:cNvPr id="12" name="Tekstfelt 11">
            <a:extLst>
              <a:ext uri="{FF2B5EF4-FFF2-40B4-BE49-F238E27FC236}">
                <a16:creationId xmlns:a16="http://schemas.microsoft.com/office/drawing/2014/main" id="{4392D09A-B73B-0611-A9DF-87E29D9ABF76}"/>
              </a:ext>
            </a:extLst>
          </p:cNvPr>
          <p:cNvSpPr txBox="1"/>
          <p:nvPr/>
        </p:nvSpPr>
        <p:spPr>
          <a:xfrm>
            <a:off x="8150460" y="1528396"/>
            <a:ext cx="3708697"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37775D"/>
                </a:solidFill>
              </a:rPr>
              <a:t>Lovgivning</a:t>
            </a:r>
          </a:p>
          <a:p>
            <a:endParaRPr lang="da-DK">
              <a:solidFill>
                <a:srgbClr val="000000"/>
              </a:solidFill>
            </a:endParaRPr>
          </a:p>
          <a:p>
            <a:pPr marL="285750" indent="-285750">
              <a:buFont typeface="Arial"/>
              <a:buChar char="•"/>
            </a:pPr>
            <a:r>
              <a:rPr lang="da-DK" sz="1400">
                <a:solidFill>
                  <a:srgbClr val="000000"/>
                </a:solidFill>
                <a:ea typeface="+mn-lt"/>
                <a:cs typeface="+mn-lt"/>
              </a:rPr>
              <a:t>Den nuværende lovgivning betyder, at AI-løsninger med persondata ikke kan tages i brug i driften (uden for isolerede pilotprojekter).</a:t>
            </a:r>
          </a:p>
          <a:p>
            <a:pPr marL="285750" indent="-285750">
              <a:buFont typeface="Arial"/>
              <a:buChar char="•"/>
            </a:pPr>
            <a:endParaRPr lang="da-DK" sz="1400">
              <a:solidFill>
                <a:srgbClr val="000000"/>
              </a:solidFill>
              <a:ea typeface="+mn-lt"/>
              <a:cs typeface="+mn-lt"/>
            </a:endParaRPr>
          </a:p>
          <a:p>
            <a:pPr marL="285750" indent="-285750">
              <a:buFont typeface="Arial"/>
              <a:buChar char="•"/>
            </a:pPr>
            <a:r>
              <a:rPr lang="da-DK" sz="1400">
                <a:solidFill>
                  <a:srgbClr val="000000"/>
                </a:solidFill>
                <a:ea typeface="+mn-lt"/>
                <a:cs typeface="+mn-lt"/>
              </a:rPr>
              <a:t>Det forventes, at der i kommende lovgivning åbnes op for yderligere anvendelse af AI.</a:t>
            </a:r>
          </a:p>
        </p:txBody>
      </p:sp>
      <p:sp>
        <p:nvSpPr>
          <p:cNvPr id="30" name="Rektangel 29">
            <a:extLst>
              <a:ext uri="{FF2B5EF4-FFF2-40B4-BE49-F238E27FC236}">
                <a16:creationId xmlns:a16="http://schemas.microsoft.com/office/drawing/2014/main" id="{A5A41E7C-2336-3A59-BA99-333AD129F246}"/>
              </a:ext>
            </a:extLst>
          </p:cNvPr>
          <p:cNvSpPr/>
          <p:nvPr/>
        </p:nvSpPr>
        <p:spPr>
          <a:xfrm>
            <a:off x="8926430" y="5425747"/>
            <a:ext cx="2631831"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rPr>
              <a:t>Hvordan sikrer vi, at der er lovhjemmel til den måde, vi ønsker at bruge AI på? </a:t>
            </a:r>
          </a:p>
        </p:txBody>
      </p:sp>
      <p:sp>
        <p:nvSpPr>
          <p:cNvPr id="27" name="Tekstfelt 26">
            <a:extLst>
              <a:ext uri="{FF2B5EF4-FFF2-40B4-BE49-F238E27FC236}">
                <a16:creationId xmlns:a16="http://schemas.microsoft.com/office/drawing/2014/main" id="{4B178164-F832-FE90-E35A-86D3D725F4A2}"/>
              </a:ext>
            </a:extLst>
          </p:cNvPr>
          <p:cNvSpPr txBox="1"/>
          <p:nvPr/>
        </p:nvSpPr>
        <p:spPr>
          <a:xfrm>
            <a:off x="8926430" y="6247107"/>
            <a:ext cx="28115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200">
                <a:solidFill>
                  <a:srgbClr val="000000"/>
                </a:solidFill>
                <a:hlinkClick r:id="rId5">
                  <a:extLst>
                    <a:ext uri="{A12FA001-AC4F-418D-AE19-62706E023703}">
                      <ahyp:hlinkClr xmlns:ahyp="http://schemas.microsoft.com/office/drawing/2018/hyperlinkcolor" val="tx"/>
                    </a:ext>
                  </a:extLst>
                </a:hlinkClick>
              </a:rPr>
              <a:t>Se KL's juridiske AI-værktøjskasse</a:t>
            </a:r>
            <a:endParaRPr lang="en-US" sz="1200">
              <a:solidFill>
                <a:srgbClr val="000000"/>
              </a:solidFill>
            </a:endParaRPr>
          </a:p>
          <a:p>
            <a:endParaRPr lang="en-US" sz="1200"/>
          </a:p>
        </p:txBody>
      </p:sp>
      <p:pic>
        <p:nvPicPr>
          <p:cNvPr id="29" name="Grafik 28">
            <a:extLst>
              <a:ext uri="{FF2B5EF4-FFF2-40B4-BE49-F238E27FC236}">
                <a16:creationId xmlns:a16="http://schemas.microsoft.com/office/drawing/2014/main" id="{FF32B706-E4D2-D9CF-A1EA-6C8B94D099E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525934" y="6180402"/>
            <a:ext cx="431815" cy="468000"/>
          </a:xfrm>
          <a:prstGeom prst="rect">
            <a:avLst/>
          </a:prstGeom>
        </p:spPr>
      </p:pic>
      <p:pic>
        <p:nvPicPr>
          <p:cNvPr id="6" name="Grafik 5">
            <a:extLst>
              <a:ext uri="{FF2B5EF4-FFF2-40B4-BE49-F238E27FC236}">
                <a16:creationId xmlns:a16="http://schemas.microsoft.com/office/drawing/2014/main" id="{080BD56F-2A7C-3ED4-23FC-38172EDAB2F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26965" y="5552219"/>
            <a:ext cx="628183" cy="628183"/>
          </a:xfrm>
          <a:prstGeom prst="rect">
            <a:avLst/>
          </a:prstGeom>
        </p:spPr>
      </p:pic>
      <p:pic>
        <p:nvPicPr>
          <p:cNvPr id="18" name="Grafik 17">
            <a:extLst>
              <a:ext uri="{FF2B5EF4-FFF2-40B4-BE49-F238E27FC236}">
                <a16:creationId xmlns:a16="http://schemas.microsoft.com/office/drawing/2014/main" id="{F665462F-8682-9CBB-BE51-5D47EB808466}"/>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1031" y="5526592"/>
            <a:ext cx="628183" cy="628183"/>
          </a:xfrm>
          <a:prstGeom prst="rect">
            <a:avLst/>
          </a:prstGeom>
        </p:spPr>
      </p:pic>
      <p:pic>
        <p:nvPicPr>
          <p:cNvPr id="23" name="Grafik 22">
            <a:extLst>
              <a:ext uri="{FF2B5EF4-FFF2-40B4-BE49-F238E27FC236}">
                <a16:creationId xmlns:a16="http://schemas.microsoft.com/office/drawing/2014/main" id="{CB37AB02-AACD-B120-57FA-E6E096E7C09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05551" y="6154775"/>
            <a:ext cx="431815" cy="468000"/>
          </a:xfrm>
          <a:prstGeom prst="rect">
            <a:avLst/>
          </a:prstGeom>
        </p:spPr>
      </p:pic>
      <p:pic>
        <p:nvPicPr>
          <p:cNvPr id="25" name="Grafik 24">
            <a:extLst>
              <a:ext uri="{FF2B5EF4-FFF2-40B4-BE49-F238E27FC236}">
                <a16:creationId xmlns:a16="http://schemas.microsoft.com/office/drawing/2014/main" id="{A330F64F-A4C2-6903-7F9C-2FCD4DBD3892}"/>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407475" y="6180402"/>
            <a:ext cx="431815" cy="468000"/>
          </a:xfrm>
          <a:prstGeom prst="rect">
            <a:avLst/>
          </a:prstGeom>
        </p:spPr>
      </p:pic>
      <p:pic>
        <p:nvPicPr>
          <p:cNvPr id="28" name="Grafik 27">
            <a:extLst>
              <a:ext uri="{FF2B5EF4-FFF2-40B4-BE49-F238E27FC236}">
                <a16:creationId xmlns:a16="http://schemas.microsoft.com/office/drawing/2014/main" id="{7564F821-91B3-624C-1C99-1CB6AC920483}"/>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08643" y="5552218"/>
            <a:ext cx="628183" cy="628183"/>
          </a:xfrm>
          <a:prstGeom prst="rect">
            <a:avLst/>
          </a:prstGeom>
        </p:spPr>
      </p:pic>
    </p:spTree>
    <p:extLst>
      <p:ext uri="{BB962C8B-B14F-4D97-AF65-F5344CB8AC3E}">
        <p14:creationId xmlns:p14="http://schemas.microsoft.com/office/powerpoint/2010/main" val="8300525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D7E4DF"/>
        </a:solidFill>
        <a:effectLst/>
      </p:bgPr>
    </p:bg>
    <p:spTree>
      <p:nvGrpSpPr>
        <p:cNvPr id="1" name="">
          <a:extLst>
            <a:ext uri="{FF2B5EF4-FFF2-40B4-BE49-F238E27FC236}">
              <a16:creationId xmlns:a16="http://schemas.microsoft.com/office/drawing/2014/main" id="{2A387884-1A96-E7EA-4182-C008673F159C}"/>
            </a:ext>
          </a:extLst>
        </p:cNvPr>
        <p:cNvGrpSpPr/>
        <p:nvPr/>
      </p:nvGrpSpPr>
      <p:grpSpPr>
        <a:xfrm>
          <a:off x="0" y="0"/>
          <a:ext cx="0" cy="0"/>
          <a:chOff x="0" y="0"/>
          <a:chExt cx="0" cy="0"/>
        </a:xfrm>
      </p:grpSpPr>
      <p:sp>
        <p:nvSpPr>
          <p:cNvPr id="13" name="Rektangel 1">
            <a:extLst>
              <a:ext uri="{FF2B5EF4-FFF2-40B4-BE49-F238E27FC236}">
                <a16:creationId xmlns:a16="http://schemas.microsoft.com/office/drawing/2014/main" id="{4661A781-F7BB-7CD1-8818-54A56D5ACF36}"/>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4" name="Rektangel 2">
            <a:extLst>
              <a:ext uri="{FF2B5EF4-FFF2-40B4-BE49-F238E27FC236}">
                <a16:creationId xmlns:a16="http://schemas.microsoft.com/office/drawing/2014/main" id="{3634ACD8-7CAD-B5EE-AAF1-4BB9B79E55F7}"/>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5" name="Rektangel 10">
            <a:extLst>
              <a:ext uri="{FF2B5EF4-FFF2-40B4-BE49-F238E27FC236}">
                <a16:creationId xmlns:a16="http://schemas.microsoft.com/office/drawing/2014/main" id="{975D64D1-14D1-8173-8E70-85123BC569F2}"/>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6" name="Rektangel 12">
            <a:extLst>
              <a:ext uri="{FF2B5EF4-FFF2-40B4-BE49-F238E27FC236}">
                <a16:creationId xmlns:a16="http://schemas.microsoft.com/office/drawing/2014/main" id="{7C8BEA4F-3131-5A7A-E96F-28D6C88A4CF1}"/>
              </a:ext>
              <a:ext uri="{C183D7F6-B498-43B3-948B-1728B52AA6E4}">
                <adec:decorative xmlns:adec="http://schemas.microsoft.com/office/drawing/2017/decorative" val="1"/>
              </a:ext>
            </a:extLst>
          </p:cNvPr>
          <p:cNvSpPr>
            <a:spLocks noGrp="1" noChangeAspect="1"/>
          </p:cNvSpPr>
          <p:nvPr>
            <p:ph type="title" idx="4294967295"/>
          </p:nvPr>
        </p:nvSpPr>
        <p:spPr>
          <a:xfrm>
            <a:off x="8468123" y="0"/>
            <a:ext cx="1872000" cy="462954"/>
          </a:xfrm>
          <a:prstGeom prst="rect">
            <a:avLst/>
          </a:prstGeom>
          <a:solidFill>
            <a:srgbClr val="37775D"/>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schemeClr val="bg1"/>
                </a:solidFill>
                <a:effectLst/>
                <a:uLnTx/>
                <a:uFillTx/>
                <a:latin typeface="+mn-lt"/>
                <a:ea typeface="+mn-ea"/>
                <a:cs typeface="+mn-cs"/>
              </a:rPr>
              <a:t>Forudsætninger</a:t>
            </a:r>
          </a:p>
        </p:txBody>
      </p:sp>
      <p:sp>
        <p:nvSpPr>
          <p:cNvPr id="17" name="Rektangel 13">
            <a:extLst>
              <a:ext uri="{FF2B5EF4-FFF2-40B4-BE49-F238E27FC236}">
                <a16:creationId xmlns:a16="http://schemas.microsoft.com/office/drawing/2014/main" id="{3CCA343B-C339-7BBD-C611-6154654C26C5}"/>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Næste skridt</a:t>
            </a:r>
          </a:p>
        </p:txBody>
      </p:sp>
      <p:sp>
        <p:nvSpPr>
          <p:cNvPr id="18" name="Tekstfelt 17">
            <a:extLst>
              <a:ext uri="{FF2B5EF4-FFF2-40B4-BE49-F238E27FC236}">
                <a16:creationId xmlns:a16="http://schemas.microsoft.com/office/drawing/2014/main" id="{BBA294A0-8828-3EBE-9CA6-15243908E261}"/>
              </a:ext>
            </a:extLst>
          </p:cNvPr>
          <p:cNvSpPr txBox="1"/>
          <p:nvPr/>
        </p:nvSpPr>
        <p:spPr>
          <a:xfrm>
            <a:off x="605346" y="731405"/>
            <a:ext cx="5220682" cy="45273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37775D"/>
                </a:solidFill>
              </a:rPr>
              <a:t>Kompetencer</a:t>
            </a:r>
            <a:endParaRPr lang="da-DK">
              <a:solidFill>
                <a:srgbClr val="37775D"/>
              </a:solidFill>
            </a:endParaRPr>
          </a:p>
          <a:p>
            <a:endParaRPr lang="da-DK" sz="1600">
              <a:solidFill>
                <a:srgbClr val="000000"/>
              </a:solidFill>
            </a:endParaRPr>
          </a:p>
          <a:p>
            <a:r>
              <a:rPr lang="da-DK" sz="1400">
                <a:ea typeface="+mn-lt"/>
                <a:cs typeface="+mn-lt"/>
              </a:rPr>
              <a:t>Både medarbejdere og ledere kan have behov for et kompetencemæssigt løft i brugen af AI.</a:t>
            </a:r>
            <a:endParaRPr lang="da-DK" sz="1400"/>
          </a:p>
          <a:p>
            <a:pPr>
              <a:lnSpc>
                <a:spcPct val="90000"/>
              </a:lnSpc>
              <a:spcBef>
                <a:spcPts val="1000"/>
              </a:spcBef>
            </a:pPr>
            <a:r>
              <a:rPr lang="da-DK" sz="1400" b="1"/>
              <a:t>Nye AI-kompetencer til byudvikling kan fx være:</a:t>
            </a:r>
            <a:endParaRPr lang="en-US" sz="1400" b="1">
              <a:ea typeface="+mn-lt"/>
              <a:cs typeface="+mn-lt"/>
            </a:endParaRPr>
          </a:p>
          <a:p>
            <a:pPr marL="285750" indent="-285750">
              <a:lnSpc>
                <a:spcPct val="90000"/>
              </a:lnSpc>
              <a:spcBef>
                <a:spcPts val="1000"/>
              </a:spcBef>
              <a:buFont typeface="Arial"/>
              <a:buChar char="•"/>
            </a:pPr>
            <a:r>
              <a:rPr lang="da-DK" sz="1400">
                <a:ea typeface="+mn-lt"/>
                <a:cs typeface="+mn-lt"/>
              </a:rPr>
              <a:t>Generel indsigt i muligheder og begrænsninger med AI.</a:t>
            </a:r>
            <a:endParaRPr lang="en-US"/>
          </a:p>
          <a:p>
            <a:pPr marL="285750" indent="-285750">
              <a:lnSpc>
                <a:spcPct val="90000"/>
              </a:lnSpc>
              <a:spcBef>
                <a:spcPts val="1000"/>
              </a:spcBef>
              <a:buFont typeface="Arial"/>
              <a:buChar char="•"/>
            </a:pPr>
            <a:r>
              <a:rPr lang="da-DK" sz="1400">
                <a:ea typeface="+mn-lt"/>
                <a:cs typeface="+mn-lt"/>
              </a:rPr>
              <a:t>Færdigheder i at anvende konkrete AI-løsninger.</a:t>
            </a:r>
          </a:p>
          <a:p>
            <a:pPr marL="285750" indent="-285750">
              <a:lnSpc>
                <a:spcPct val="90000"/>
              </a:lnSpc>
              <a:spcBef>
                <a:spcPts val="1000"/>
              </a:spcBef>
              <a:buFont typeface="Arial"/>
              <a:buChar char="•"/>
            </a:pPr>
            <a:r>
              <a:rPr lang="da-DK" sz="1400">
                <a:ea typeface="+mn-lt"/>
                <a:cs typeface="+mn-lt"/>
              </a:rPr>
              <a:t>Færdigheder i at medudvikle AI-løsninger til konkrete opgaver og sagsgange. </a:t>
            </a:r>
          </a:p>
          <a:p>
            <a:pPr marL="285750" indent="-285750">
              <a:lnSpc>
                <a:spcPct val="90000"/>
              </a:lnSpc>
              <a:spcBef>
                <a:spcPts val="1000"/>
              </a:spcBef>
              <a:buFont typeface="Arial"/>
              <a:buChar char="•"/>
            </a:pPr>
            <a:r>
              <a:rPr lang="da-DK" sz="1400">
                <a:ea typeface="+mn-lt"/>
                <a:cs typeface="+mn-lt"/>
              </a:rPr>
              <a:t>Træning i kritisk stillingtagen til AI-løsningers output.</a:t>
            </a:r>
            <a:endParaRPr lang="en-US" sz="1400">
              <a:ea typeface="+mn-lt"/>
              <a:cs typeface="+mn-lt"/>
            </a:endParaRPr>
          </a:p>
          <a:p>
            <a:pPr marL="285750" indent="-285750">
              <a:lnSpc>
                <a:spcPct val="90000"/>
              </a:lnSpc>
              <a:spcBef>
                <a:spcPts val="1000"/>
              </a:spcBef>
              <a:buFont typeface="Arial"/>
              <a:buChar char="•"/>
            </a:pPr>
            <a:r>
              <a:rPr lang="da-DK" sz="1400">
                <a:ea typeface="+mn-lt"/>
                <a:cs typeface="+mn-lt"/>
              </a:rPr>
              <a:t>Kompetencer i borgerdialog om AI. </a:t>
            </a:r>
            <a:endParaRPr lang="en-US" sz="1400"/>
          </a:p>
          <a:p>
            <a:pPr>
              <a:lnSpc>
                <a:spcPct val="90000"/>
              </a:lnSpc>
              <a:spcBef>
                <a:spcPts val="1000"/>
              </a:spcBef>
            </a:pPr>
            <a:r>
              <a:rPr lang="da-DK" sz="1400" b="1"/>
              <a:t>Mulige tilgange til kompetenceudvikling:</a:t>
            </a:r>
            <a:endParaRPr lang="en-US" sz="1400"/>
          </a:p>
          <a:p>
            <a:pPr marL="342900" indent="-342900">
              <a:lnSpc>
                <a:spcPct val="90000"/>
              </a:lnSpc>
              <a:spcBef>
                <a:spcPts val="1000"/>
              </a:spcBef>
              <a:buFont typeface="Arial"/>
              <a:buChar char="•"/>
            </a:pPr>
            <a:r>
              <a:rPr lang="da-DK" sz="1400"/>
              <a:t>Workshops om brugen af AI til konkrete opgaver inden for byudvikling.</a:t>
            </a:r>
            <a:endParaRPr lang="da-DK"/>
          </a:p>
          <a:p>
            <a:pPr marL="342900" indent="-342900">
              <a:lnSpc>
                <a:spcPct val="90000"/>
              </a:lnSpc>
              <a:spcBef>
                <a:spcPts val="1000"/>
              </a:spcBef>
              <a:buFont typeface="Arial"/>
              <a:buChar char="•"/>
            </a:pPr>
            <a:r>
              <a:rPr lang="da-DK" sz="1400"/>
              <a:t>Fælles forløb med at identificere og afprøve AI-værktøjer til at understøtte udvalgte arbejdsgange.</a:t>
            </a:r>
          </a:p>
        </p:txBody>
      </p:sp>
      <p:sp>
        <p:nvSpPr>
          <p:cNvPr id="22" name="Rektangel 21">
            <a:extLst>
              <a:ext uri="{FF2B5EF4-FFF2-40B4-BE49-F238E27FC236}">
                <a16:creationId xmlns:a16="http://schemas.microsoft.com/office/drawing/2014/main" id="{F06C7320-5C25-C843-89A7-882BE7026A29}"/>
              </a:ext>
            </a:extLst>
          </p:cNvPr>
          <p:cNvSpPr/>
          <p:nvPr/>
        </p:nvSpPr>
        <p:spPr>
          <a:xfrm>
            <a:off x="1137447" y="5908178"/>
            <a:ext cx="2296189" cy="8629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ea typeface="+mn-lt"/>
                <a:cs typeface="+mn-lt"/>
              </a:rPr>
              <a:t>Hvilke nye kompetencer har vi særligt behov for? </a:t>
            </a:r>
            <a:endParaRPr lang="da-DK" sz="1200" b="1">
              <a:solidFill>
                <a:schemeClr val="tx1"/>
              </a:solidFill>
            </a:endParaRPr>
          </a:p>
          <a:p>
            <a:endParaRPr lang="da-DK">
              <a:solidFill>
                <a:schemeClr val="tx1"/>
              </a:solidFill>
            </a:endParaRPr>
          </a:p>
        </p:txBody>
      </p:sp>
      <p:sp>
        <p:nvSpPr>
          <p:cNvPr id="20" name="Tekstfelt 19">
            <a:extLst>
              <a:ext uri="{FF2B5EF4-FFF2-40B4-BE49-F238E27FC236}">
                <a16:creationId xmlns:a16="http://schemas.microsoft.com/office/drawing/2014/main" id="{EF086A0D-880A-6E15-CC80-3D94FEB8C4E8}"/>
              </a:ext>
            </a:extLst>
          </p:cNvPr>
          <p:cNvSpPr txBox="1"/>
          <p:nvPr/>
        </p:nvSpPr>
        <p:spPr>
          <a:xfrm>
            <a:off x="6604590" y="731405"/>
            <a:ext cx="5103123" cy="47633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37775D"/>
                </a:solidFill>
              </a:rPr>
              <a:t>Ledelse</a:t>
            </a:r>
          </a:p>
          <a:p>
            <a:endParaRPr lang="da-DK" sz="1400" b="1">
              <a:solidFill>
                <a:srgbClr val="000000"/>
              </a:solidFill>
            </a:endParaRPr>
          </a:p>
          <a:p>
            <a:r>
              <a:rPr lang="da-DK" sz="1400">
                <a:ea typeface="+mn-lt"/>
                <a:cs typeface="+mn-lt"/>
              </a:rPr>
              <a:t>Som leder eller teamleder i byudvikling kan det være godt:</a:t>
            </a:r>
            <a:br>
              <a:rPr lang="da-DK" sz="1400">
                <a:ea typeface="+mn-lt"/>
                <a:cs typeface="+mn-lt"/>
              </a:rPr>
            </a:br>
            <a:endParaRPr lang="da-DK" sz="1400">
              <a:ea typeface="+mn-lt"/>
              <a:cs typeface="+mn-lt"/>
            </a:endParaRPr>
          </a:p>
          <a:p>
            <a:pPr marL="285750" indent="-285750">
              <a:buFont typeface="Arial,Sans-Serif"/>
              <a:buChar char="•"/>
            </a:pPr>
            <a:r>
              <a:rPr lang="da-DK" sz="1400"/>
              <a:t>At gøre rammerne for at bruge AI tydelige og være med til at prioritere, hvor der anvendes AI – fx ved at </a:t>
            </a:r>
            <a:r>
              <a:rPr lang="da-DK" sz="1400">
                <a:ea typeface="+mn-lt"/>
                <a:cs typeface="+mn-lt"/>
              </a:rPr>
              <a:t>skelne mellem byggeansøgninger med høj og lav kompleksitet.</a:t>
            </a:r>
            <a:br>
              <a:rPr lang="da-DK" sz="1400"/>
            </a:br>
            <a:endParaRPr lang="da-DK" sz="1400">
              <a:ea typeface="+mn-lt"/>
              <a:cs typeface="+mn-lt"/>
            </a:endParaRPr>
          </a:p>
          <a:p>
            <a:pPr marL="285750" indent="-285750">
              <a:buFont typeface="Arial,Sans-Serif"/>
              <a:buChar char="•"/>
            </a:pPr>
            <a:r>
              <a:rPr lang="da-DK" sz="1400"/>
              <a:t>At få faglige specialister engageret i at medudvikle gode AI-understøttede arbejdsgange.</a:t>
            </a:r>
          </a:p>
          <a:p>
            <a:pPr marL="285750" indent="-285750">
              <a:buFont typeface="Arial,Sans-Serif"/>
              <a:buChar char="•"/>
            </a:pPr>
            <a:endParaRPr lang="da-DK" sz="1400">
              <a:ea typeface="+mn-lt"/>
              <a:cs typeface="+mn-lt"/>
            </a:endParaRPr>
          </a:p>
          <a:p>
            <a:pPr marL="285750" indent="-285750">
              <a:buFont typeface="Arial,Sans-Serif"/>
              <a:buChar char="•"/>
            </a:pPr>
            <a:r>
              <a:rPr lang="da-DK" sz="1400">
                <a:ea typeface="+mn-lt"/>
                <a:cs typeface="+mn-lt"/>
              </a:rPr>
              <a:t>At sætte AI-løsninger op, der sikrer, at viden og erfaring ikke er personbundet, men bliver forankret i afdelingen.</a:t>
            </a:r>
          </a:p>
          <a:p>
            <a:pPr marL="285750" indent="-285750">
              <a:lnSpc>
                <a:spcPct val="90000"/>
              </a:lnSpc>
              <a:spcBef>
                <a:spcPts val="1000"/>
              </a:spcBef>
              <a:buFont typeface="Arial,Sans-Serif"/>
              <a:buChar char="•"/>
            </a:pPr>
            <a:r>
              <a:rPr lang="da-DK" sz="1400">
                <a:ea typeface="+mn-lt"/>
                <a:cs typeface="+mn-lt"/>
              </a:rPr>
              <a:t>At definere en praksis og kultur for kvalitetstjek og kritisk vurdering af output fra AI-løsninger. </a:t>
            </a:r>
            <a:endParaRPr lang="da-DK" sz="1400"/>
          </a:p>
          <a:p>
            <a:pPr marL="285750" indent="-285750">
              <a:buFont typeface="Arial"/>
              <a:buChar char="•"/>
            </a:pPr>
            <a:endParaRPr lang="da-DK" sz="1400">
              <a:ea typeface="+mn-lt"/>
              <a:cs typeface="+mn-lt"/>
            </a:endParaRPr>
          </a:p>
          <a:p>
            <a:pPr marL="285750" indent="-285750">
              <a:buFont typeface="Arial"/>
              <a:buChar char="•"/>
            </a:pPr>
            <a:r>
              <a:rPr lang="da-DK" sz="1400">
                <a:ea typeface="+mn-lt"/>
                <a:cs typeface="+mn-lt"/>
              </a:rPr>
              <a:t>At fremme en kultur, hvor man høster og deler erfaringer med at bruge AI – også på nye innovative måder. </a:t>
            </a:r>
            <a:endParaRPr lang="da-DK" sz="1400"/>
          </a:p>
          <a:p>
            <a:pPr marL="285750" indent="-285750">
              <a:buFont typeface="Arial"/>
              <a:buChar char="•"/>
            </a:pPr>
            <a:endParaRPr lang="da-DK" sz="1400">
              <a:ea typeface="+mn-lt"/>
              <a:cs typeface="+mn-lt"/>
            </a:endParaRPr>
          </a:p>
          <a:p>
            <a:pPr marL="285750" indent="-285750">
              <a:buFont typeface="Arial"/>
              <a:buChar char="•"/>
            </a:pPr>
            <a:r>
              <a:rPr lang="da-DK" sz="1400">
                <a:ea typeface="+mn-lt"/>
                <a:cs typeface="+mn-lt"/>
              </a:rPr>
              <a:t>At afprøve de nye AI-muligheder selv. Det er nemmere at lede noget, man selv har erfaring med.</a:t>
            </a:r>
            <a:endParaRPr lang="da-DK"/>
          </a:p>
        </p:txBody>
      </p:sp>
      <p:sp>
        <p:nvSpPr>
          <p:cNvPr id="26" name="Rektangel 25">
            <a:extLst>
              <a:ext uri="{FF2B5EF4-FFF2-40B4-BE49-F238E27FC236}">
                <a16:creationId xmlns:a16="http://schemas.microsoft.com/office/drawing/2014/main" id="{2F46B1CB-EBE0-1EE8-7101-14E657269830}"/>
              </a:ext>
            </a:extLst>
          </p:cNvPr>
          <p:cNvSpPr/>
          <p:nvPr/>
        </p:nvSpPr>
        <p:spPr>
          <a:xfrm>
            <a:off x="7232773" y="5890035"/>
            <a:ext cx="3321944" cy="88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200" b="1">
                <a:solidFill>
                  <a:schemeClr val="tx1"/>
                </a:solidFill>
              </a:rPr>
              <a:t>Hvilke forventninger har vi til ledelsens rolle i vores arbejde med AI? </a:t>
            </a:r>
          </a:p>
        </p:txBody>
      </p:sp>
      <p:pic>
        <p:nvPicPr>
          <p:cNvPr id="28" name="Grafik 27">
            <a:extLst>
              <a:ext uri="{FF2B5EF4-FFF2-40B4-BE49-F238E27FC236}">
                <a16:creationId xmlns:a16="http://schemas.microsoft.com/office/drawing/2014/main" id="{131EF60A-D7FC-7528-192A-68C7889DD9F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4590" y="5908177"/>
            <a:ext cx="628183" cy="628183"/>
          </a:xfrm>
          <a:prstGeom prst="rect">
            <a:avLst/>
          </a:prstGeom>
        </p:spPr>
      </p:pic>
      <p:pic>
        <p:nvPicPr>
          <p:cNvPr id="24" name="Grafik 23">
            <a:extLst>
              <a:ext uri="{FF2B5EF4-FFF2-40B4-BE49-F238E27FC236}">
                <a16:creationId xmlns:a16="http://schemas.microsoft.com/office/drawing/2014/main" id="{E3EC9220-3EF5-B25A-322C-D975D24CF06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5346" y="5908178"/>
            <a:ext cx="628183" cy="628183"/>
          </a:xfrm>
          <a:prstGeom prst="rect">
            <a:avLst/>
          </a:prstGeom>
        </p:spPr>
      </p:pic>
      <p:sp>
        <p:nvSpPr>
          <p:cNvPr id="3" name="Rektangel 2">
            <a:extLst>
              <a:ext uri="{FF2B5EF4-FFF2-40B4-BE49-F238E27FC236}">
                <a16:creationId xmlns:a16="http://schemas.microsoft.com/office/drawing/2014/main" id="{AA9FD58D-21D3-D21B-19D4-05C448F8A5D2}"/>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75D"/>
                </a:solidFill>
                <a:ea typeface="+mn-lt"/>
                <a:cs typeface="+mn-lt"/>
              </a:rPr>
              <a:t>Byudvikling</a:t>
            </a:r>
            <a:endParaRPr lang="da-DK"/>
          </a:p>
        </p:txBody>
      </p:sp>
    </p:spTree>
    <p:extLst>
      <p:ext uri="{BB962C8B-B14F-4D97-AF65-F5344CB8AC3E}">
        <p14:creationId xmlns:p14="http://schemas.microsoft.com/office/powerpoint/2010/main" val="21956344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D7E5DF"/>
        </a:solidFill>
        <a:effectLst/>
      </p:bgPr>
    </p:bg>
    <p:spTree>
      <p:nvGrpSpPr>
        <p:cNvPr id="1" name="">
          <a:extLst>
            <a:ext uri="{FF2B5EF4-FFF2-40B4-BE49-F238E27FC236}">
              <a16:creationId xmlns:a16="http://schemas.microsoft.com/office/drawing/2014/main" id="{9F9EA988-1F84-7886-998A-B3D2BC3EF562}"/>
            </a:ext>
          </a:extLst>
        </p:cNvPr>
        <p:cNvGrpSpPr/>
        <p:nvPr/>
      </p:nvGrpSpPr>
      <p:grpSpPr>
        <a:xfrm>
          <a:off x="0" y="0"/>
          <a:ext cx="0" cy="0"/>
          <a:chOff x="0" y="0"/>
          <a:chExt cx="0" cy="0"/>
        </a:xfrm>
      </p:grpSpPr>
      <p:sp>
        <p:nvSpPr>
          <p:cNvPr id="15" name="Rektangel 14">
            <a:extLst>
              <a:ext uri="{FF2B5EF4-FFF2-40B4-BE49-F238E27FC236}">
                <a16:creationId xmlns:a16="http://schemas.microsoft.com/office/drawing/2014/main" id="{AFC721FA-D15C-2683-894E-7234A8E46B16}"/>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75D"/>
                </a:solidFill>
                <a:ea typeface="+mn-lt"/>
                <a:cs typeface="+mn-lt"/>
              </a:rPr>
              <a:t>Byudvikling</a:t>
            </a:r>
            <a:endParaRPr lang="da-DK"/>
          </a:p>
        </p:txBody>
      </p:sp>
      <p:sp>
        <p:nvSpPr>
          <p:cNvPr id="10" name="Rektangel 9">
            <a:extLst>
              <a:ext uri="{FF2B5EF4-FFF2-40B4-BE49-F238E27FC236}">
                <a16:creationId xmlns:a16="http://schemas.microsoft.com/office/drawing/2014/main" id="{B31104B2-DAAB-419F-95FD-607304187955}"/>
              </a:ext>
            </a:extLst>
          </p:cNvPr>
          <p:cNvSpPr>
            <a:spLocks noChangeAspect="1"/>
          </p:cNvSpPr>
          <p:nvPr/>
        </p:nvSpPr>
        <p:spPr>
          <a:xfrm>
            <a:off x="10333429" y="0"/>
            <a:ext cx="1872000" cy="462954"/>
          </a:xfrm>
          <a:prstGeom prst="rect">
            <a:avLst/>
          </a:prstGeom>
          <a:solidFill>
            <a:srgbClr val="37775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Næste skridt</a:t>
            </a:r>
          </a:p>
        </p:txBody>
      </p:sp>
      <p:sp>
        <p:nvSpPr>
          <p:cNvPr id="5" name="Pladsholder til indhold 3">
            <a:extLst>
              <a:ext uri="{FF2B5EF4-FFF2-40B4-BE49-F238E27FC236}">
                <a16:creationId xmlns:a16="http://schemas.microsoft.com/office/drawing/2014/main" id="{4DF1B9C2-069F-00CF-8622-FB384EEB2C95}"/>
              </a:ext>
            </a:extLst>
          </p:cNvPr>
          <p:cNvSpPr txBox="1">
            <a:spLocks noGrp="1"/>
          </p:cNvSpPr>
          <p:nvPr>
            <p:ph type="title" idx="4294967295"/>
          </p:nvPr>
        </p:nvSpPr>
        <p:spPr>
          <a:xfrm>
            <a:off x="424259" y="716043"/>
            <a:ext cx="10673802" cy="8438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1" i="0" u="none" strike="noStrike" kern="1200" cap="none" spc="0" normalizeH="0" baseline="0" noProof="0">
                <a:ln>
                  <a:noFill/>
                </a:ln>
                <a:solidFill>
                  <a:srgbClr val="000000"/>
                </a:solidFill>
                <a:effectLst/>
                <a:uLnTx/>
                <a:uFillTx/>
                <a:latin typeface="Avenir Next"/>
                <a:ea typeface="+mn-ea"/>
                <a:cs typeface="+mn-cs"/>
              </a:rPr>
              <a:t>Sådan kommer I videre</a:t>
            </a:r>
            <a:endParaRPr kumimoji="0" lang="da-DK" sz="2800" b="1" i="0" u="none" strike="noStrike" kern="1200" cap="none" spc="0" normalizeH="0" baseline="0" noProof="0">
              <a:ln>
                <a:noFill/>
              </a:ln>
              <a:solidFill>
                <a:schemeClr val="tx1"/>
              </a:solidFill>
              <a:effectLst/>
              <a:uLnTx/>
              <a:uFillTx/>
              <a:latin typeface="Avenir Next"/>
              <a:ea typeface="+mn-ea"/>
              <a:cs typeface="+mn-cs"/>
            </a:endParaRPr>
          </a:p>
        </p:txBody>
      </p:sp>
      <p:sp>
        <p:nvSpPr>
          <p:cNvPr id="2" name="Pladsholder til indhold 1">
            <a:extLst>
              <a:ext uri="{FF2B5EF4-FFF2-40B4-BE49-F238E27FC236}">
                <a16:creationId xmlns:a16="http://schemas.microsoft.com/office/drawing/2014/main" id="{01FAAD1A-1AA9-7792-9D5E-65A6D3FBC9E6}"/>
              </a:ext>
            </a:extLst>
          </p:cNvPr>
          <p:cNvSpPr>
            <a:spLocks noGrp="1"/>
          </p:cNvSpPr>
          <p:nvPr>
            <p:ph sz="half" idx="1"/>
          </p:nvPr>
        </p:nvSpPr>
        <p:spPr>
          <a:xfrm>
            <a:off x="435042" y="1352533"/>
            <a:ext cx="7984027" cy="638293"/>
          </a:xfrm>
        </p:spPr>
        <p:txBody>
          <a:bodyPr vert="horz" lIns="91440" tIns="45720" rIns="91440" bIns="45720" rtlCol="0" anchor="t">
            <a:noAutofit/>
          </a:bodyPr>
          <a:lstStyle/>
          <a:p>
            <a:r>
              <a:rPr lang="da-DK" sz="1400">
                <a:latin typeface="Avenir Next"/>
              </a:rPr>
              <a:t>Afhængig af, hvor langt I er med at afklare jeres brug af AI, kan I vælge en eller flere af nedenstående næste skridt. De kan drøftes inden for den enkelte afdeling, på tværs af Teknik- og Miljøområdet i kommunen, i MED-systemet eller i dialog med borgerne – eventuelt i lokale råd og nævn, høringsparter og andre organer med borgerrepræsentanter. </a:t>
            </a:r>
            <a:endParaRPr lang="da-DK" sz="1500" b="1"/>
          </a:p>
          <a:p>
            <a:pPr>
              <a:lnSpc>
                <a:spcPct val="100000"/>
              </a:lnSpc>
            </a:pPr>
            <a:endParaRPr lang="da-DK" sz="1500" b="1"/>
          </a:p>
        </p:txBody>
      </p:sp>
      <p:sp>
        <p:nvSpPr>
          <p:cNvPr id="8" name="Tekstfelt 7">
            <a:extLst>
              <a:ext uri="{FF2B5EF4-FFF2-40B4-BE49-F238E27FC236}">
                <a16:creationId xmlns:a16="http://schemas.microsoft.com/office/drawing/2014/main" id="{32112D9C-5781-8F94-46AD-D745CE9F4D00}"/>
              </a:ext>
            </a:extLst>
          </p:cNvPr>
          <p:cNvSpPr txBox="1"/>
          <p:nvPr/>
        </p:nvSpPr>
        <p:spPr>
          <a:xfrm>
            <a:off x="435042" y="2440632"/>
            <a:ext cx="3790458"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b="1">
                <a:solidFill>
                  <a:srgbClr val="37775D"/>
                </a:solidFill>
              </a:rPr>
              <a:t>Fortsæt dialogen</a:t>
            </a:r>
          </a:p>
          <a:p>
            <a:r>
              <a:rPr lang="da-DK" sz="1500"/>
              <a:t>Brug værktøjerne – få overblik på næste side:</a:t>
            </a:r>
          </a:p>
          <a:p>
            <a:pPr marL="285750" indent="-285750">
              <a:buFont typeface="Arial"/>
              <a:buChar char="•"/>
            </a:pPr>
            <a:r>
              <a:rPr lang="da-DK" sz="1500"/>
              <a:t>Relevante måder at bruge AI på.</a:t>
            </a:r>
          </a:p>
          <a:p>
            <a:pPr marL="285750" indent="-285750">
              <a:buFont typeface="Arial"/>
              <a:buChar char="•"/>
            </a:pPr>
            <a:r>
              <a:rPr lang="da-DK" sz="1500"/>
              <a:t>Balancen mellem fordele og ulemper ved et konkret AI-tiltag.</a:t>
            </a:r>
          </a:p>
          <a:p>
            <a:pPr marL="285750" indent="-285750">
              <a:buFont typeface="Arial"/>
              <a:buChar char="•"/>
            </a:pPr>
            <a:r>
              <a:rPr lang="da-DK" sz="1500"/>
              <a:t>Dilemmaer i tilgangen til arbejdet med AI.</a:t>
            </a:r>
          </a:p>
          <a:p>
            <a:pPr marL="285750" indent="-285750">
              <a:buFont typeface="Arial"/>
              <a:buChar char="•"/>
            </a:pPr>
            <a:endParaRPr lang="da-DK" sz="1600">
              <a:solidFill>
                <a:srgbClr val="377EC0"/>
              </a:solidFill>
            </a:endParaRPr>
          </a:p>
          <a:p>
            <a:r>
              <a:rPr lang="da-DK" sz="1600" b="1">
                <a:solidFill>
                  <a:srgbClr val="37775D"/>
                </a:solidFill>
              </a:rPr>
              <a:t>Bliv enige om fælles principper</a:t>
            </a:r>
          </a:p>
          <a:p>
            <a:r>
              <a:rPr lang="da-DK" sz="1500"/>
              <a:t>Lad jeres dialog munde ud i et fælles formål og sæt spilleregler for,  hvordan I ønsker at anvende AI. </a:t>
            </a:r>
            <a:endParaRPr lang="da-DK" sz="1500">
              <a:solidFill>
                <a:srgbClr val="000000"/>
              </a:solidFill>
            </a:endParaRPr>
          </a:p>
          <a:p>
            <a:pPr marL="285750" indent="-285750">
              <a:buFont typeface="Arial"/>
              <a:buChar char="•"/>
            </a:pPr>
            <a:endParaRPr lang="da-DK" sz="1500">
              <a:solidFill>
                <a:srgbClr val="377EC0"/>
              </a:solidFill>
            </a:endParaRPr>
          </a:p>
          <a:p>
            <a:r>
              <a:rPr lang="da-DK" sz="1500"/>
              <a:t> </a:t>
            </a:r>
          </a:p>
        </p:txBody>
      </p:sp>
      <p:sp>
        <p:nvSpPr>
          <p:cNvPr id="9" name="Tekstfelt 8">
            <a:extLst>
              <a:ext uri="{FF2B5EF4-FFF2-40B4-BE49-F238E27FC236}">
                <a16:creationId xmlns:a16="http://schemas.microsoft.com/office/drawing/2014/main" id="{6C609381-0FFC-0B1F-E53A-4F2ABD2F269C}"/>
              </a:ext>
            </a:extLst>
          </p:cNvPr>
          <p:cNvSpPr txBox="1"/>
          <p:nvPr/>
        </p:nvSpPr>
        <p:spPr>
          <a:xfrm>
            <a:off x="4628611" y="2440632"/>
            <a:ext cx="379045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b="1">
                <a:solidFill>
                  <a:srgbClr val="37775D"/>
                </a:solidFill>
              </a:rPr>
              <a:t>Afprøv AI</a:t>
            </a:r>
          </a:p>
          <a:p>
            <a:r>
              <a:rPr lang="da-DK" sz="1500">
                <a:solidFill>
                  <a:srgbClr val="000000"/>
                </a:solidFill>
              </a:rPr>
              <a:t>Lav små afprøvninger af AI på udvalgte arbejdsgange eller sagsområder.</a:t>
            </a:r>
            <a:endParaRPr lang="da-DK" sz="1500"/>
          </a:p>
          <a:p>
            <a:pPr marL="285750" indent="-285750">
              <a:buFont typeface="Arial"/>
              <a:buChar char="•"/>
            </a:pPr>
            <a:endParaRPr lang="da-DK" sz="1600">
              <a:solidFill>
                <a:srgbClr val="377EC0"/>
              </a:solidFill>
            </a:endParaRPr>
          </a:p>
          <a:p>
            <a:r>
              <a:rPr lang="da-DK" sz="1600" b="1">
                <a:solidFill>
                  <a:srgbClr val="37775D"/>
                </a:solidFill>
              </a:rPr>
              <a:t>Bliv klogere sammen</a:t>
            </a:r>
            <a:endParaRPr lang="da-DK" sz="1600">
              <a:solidFill>
                <a:srgbClr val="37775D"/>
              </a:solidFill>
            </a:endParaRPr>
          </a:p>
          <a:p>
            <a:r>
              <a:rPr lang="da-DK" sz="1500"/>
              <a:t>Der er løbende brug for at søge viden og inspiration om brugen af AI – og for at gøre fælles erfaringer med teknologien.</a:t>
            </a:r>
            <a:br>
              <a:rPr lang="da-DK" sz="1500"/>
            </a:br>
            <a:br>
              <a:rPr lang="da-DK" sz="1500"/>
            </a:br>
            <a:r>
              <a:rPr lang="da-DK" sz="1500"/>
              <a:t>Tilrettelæg forløb, som klæder jer kollektivt på til sammen at drøfte og udnytte mulighederne i AI. </a:t>
            </a:r>
            <a:r>
              <a:rPr lang="da-DK" sz="1500" b="1">
                <a:solidFill>
                  <a:srgbClr val="377EC0"/>
                </a:solidFill>
              </a:rPr>
              <a:t> </a:t>
            </a:r>
            <a:br>
              <a:rPr lang="da-DK" sz="1500" b="1"/>
            </a:br>
            <a:endParaRPr lang="da-DK" sz="1500"/>
          </a:p>
        </p:txBody>
      </p:sp>
      <p:sp>
        <p:nvSpPr>
          <p:cNvPr id="12" name="Rektangel 11">
            <a:extLst>
              <a:ext uri="{FF2B5EF4-FFF2-40B4-BE49-F238E27FC236}">
                <a16:creationId xmlns:a16="http://schemas.microsoft.com/office/drawing/2014/main" id="{676D06A9-1F69-C257-1556-5665EBD89483}"/>
              </a:ext>
            </a:extLst>
          </p:cNvPr>
          <p:cNvSpPr/>
          <p:nvPr/>
        </p:nvSpPr>
        <p:spPr>
          <a:xfrm>
            <a:off x="9162960" y="2057298"/>
            <a:ext cx="2593996" cy="3785653"/>
          </a:xfrm>
          <a:prstGeom prst="rect">
            <a:avLst/>
          </a:prstGeom>
          <a:solidFill>
            <a:srgbClr val="37775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r>
              <a:rPr lang="da-DK" sz="1600" b="1">
                <a:solidFill>
                  <a:srgbClr val="37775D"/>
                </a:solidFill>
              </a:rPr>
              <a:t>Inspiration til det videre arbejde</a:t>
            </a:r>
          </a:p>
          <a:p>
            <a:pPr marL="285750" indent="-285750">
              <a:buFont typeface="Arial,Sans-Serif" panose="020B0604020202020204" pitchFamily="34" charset="0"/>
              <a:buChar char="•"/>
            </a:pPr>
            <a:endParaRPr lang="da-DK" sz="1600">
              <a:solidFill>
                <a:schemeClr val="tx1"/>
              </a:solidFill>
            </a:endParaRPr>
          </a:p>
          <a:p>
            <a:pPr marL="285750" indent="-285750">
              <a:buFont typeface="Arial" panose="020B0604020202020204" pitchFamily="34" charset="0"/>
              <a:buChar char="•"/>
            </a:pPr>
            <a:r>
              <a:rPr lang="da-DK" sz="1400">
                <a:solidFill>
                  <a:schemeClr val="tx1"/>
                </a:solidFill>
                <a:ea typeface="+mn-lt"/>
                <a:cs typeface="+mn-lt"/>
                <a:hlinkClick r:id="rId3">
                  <a:extLst>
                    <a:ext uri="{A12FA001-AC4F-418D-AE19-62706E023703}">
                      <ahyp:hlinkClr xmlns:ahyp="http://schemas.microsoft.com/office/drawing/2018/hyperlinkcolor" val="tx"/>
                    </a:ext>
                  </a:extLst>
                </a:hlinkClick>
              </a:rPr>
              <a:t>HK Kommunals vidensunivers om AI</a:t>
            </a:r>
          </a:p>
          <a:p>
            <a:pPr marL="285750" indent="-285750">
              <a:buFont typeface="Arial" panose="020B0604020202020204" pitchFamily="34" charset="0"/>
              <a:buChar char="•"/>
            </a:pPr>
            <a:r>
              <a:rPr lang="da-DK" sz="1400">
                <a:solidFill>
                  <a:schemeClr val="tx1"/>
                </a:solidFill>
                <a:ea typeface="+mn-lt"/>
                <a:cs typeface="+mn-lt"/>
                <a:hlinkClick r:id="rId4">
                  <a:extLst>
                    <a:ext uri="{A12FA001-AC4F-418D-AE19-62706E023703}">
                      <ahyp:hlinkClr xmlns:ahyp="http://schemas.microsoft.com/office/drawing/2018/hyperlinkcolor" val="tx"/>
                    </a:ext>
                  </a:extLst>
                </a:hlinkClick>
              </a:rPr>
              <a:t>Fra Københavns Kommune - Forvaltning skal være AI-parat: 270 ansatte på kursus</a:t>
            </a:r>
            <a:r>
              <a:rPr lang="da-DK" sz="1400">
                <a:solidFill>
                  <a:schemeClr val="tx1"/>
                </a:solidFill>
                <a:ea typeface="+mn-lt"/>
                <a:cs typeface="+mn-lt"/>
              </a:rPr>
              <a:t> </a:t>
            </a:r>
          </a:p>
          <a:p>
            <a:pPr marL="285750" indent="-285750">
              <a:buFont typeface="Arial" panose="020B0604020202020204" pitchFamily="34" charset="0"/>
              <a:buChar char="•"/>
            </a:pPr>
            <a:endParaRPr lang="da-DK" sz="1400">
              <a:solidFill>
                <a:schemeClr val="tx1"/>
              </a:solidFill>
              <a:ea typeface="+mn-lt"/>
              <a:cs typeface="+mn-lt"/>
              <a:hlinkClick r:id="rId3">
                <a:extLst>
                  <a:ext uri="{A12FA001-AC4F-418D-AE19-62706E023703}">
                    <ahyp:hlinkClr xmlns:ahyp="http://schemas.microsoft.com/office/drawing/2018/hyperlinkcolor" val="tx"/>
                  </a:ext>
                </a:extLst>
              </a:hlinkClick>
            </a:endParaRPr>
          </a:p>
        </p:txBody>
      </p:sp>
      <p:sp>
        <p:nvSpPr>
          <p:cNvPr id="3" name="Rektangel 2">
            <a:extLst>
              <a:ext uri="{FF2B5EF4-FFF2-40B4-BE49-F238E27FC236}">
                <a16:creationId xmlns:a16="http://schemas.microsoft.com/office/drawing/2014/main" id="{57E76481-74E9-7B9B-9A14-FA085E2B1B46}"/>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1" name="Rektangel 10">
            <a:extLst>
              <a:ext uri="{FF2B5EF4-FFF2-40B4-BE49-F238E27FC236}">
                <a16:creationId xmlns:a16="http://schemas.microsoft.com/office/drawing/2014/main" id="{AC77DEB0-896D-E349-D268-7671E08EED96}"/>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3" name="Rektangel 12">
            <a:extLst>
              <a:ext uri="{FF2B5EF4-FFF2-40B4-BE49-F238E27FC236}">
                <a16:creationId xmlns:a16="http://schemas.microsoft.com/office/drawing/2014/main" id="{00A5353C-4E96-4C4A-ABD7-070013DC79D9}"/>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4" name="Rektangel 13">
            <a:extLst>
              <a:ext uri="{FF2B5EF4-FFF2-40B4-BE49-F238E27FC236}">
                <a16:creationId xmlns:a16="http://schemas.microsoft.com/office/drawing/2014/main" id="{536C1E0A-2719-8CC6-2912-AFB4500AEB3F}"/>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Tree>
    <p:extLst>
      <p:ext uri="{BB962C8B-B14F-4D97-AF65-F5344CB8AC3E}">
        <p14:creationId xmlns:p14="http://schemas.microsoft.com/office/powerpoint/2010/main" val="42784329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D7E5DF"/>
        </a:solidFill>
        <a:effectLst/>
      </p:bgPr>
    </p:bg>
    <p:spTree>
      <p:nvGrpSpPr>
        <p:cNvPr id="1" name="">
          <a:extLst>
            <a:ext uri="{FF2B5EF4-FFF2-40B4-BE49-F238E27FC236}">
              <a16:creationId xmlns:a16="http://schemas.microsoft.com/office/drawing/2014/main" id="{D6447DE0-11B3-42F7-032E-70D230AA8638}"/>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980928CB-5515-4506-CB20-1E8813A60B56}"/>
              </a:ext>
            </a:extLst>
          </p:cNvPr>
          <p:cNvSpPr>
            <a:spLocks noGrp="1"/>
          </p:cNvSpPr>
          <p:nvPr>
            <p:ph type="title" idx="4294967295"/>
          </p:nvPr>
        </p:nvSpPr>
        <p:spPr>
          <a:xfrm>
            <a:off x="419100" y="695325"/>
            <a:ext cx="10672763" cy="842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3200" b="1" i="0" u="none" strike="noStrike" kern="1200" cap="none" spc="0" normalizeH="0" baseline="0" noProof="0">
                <a:ln>
                  <a:noFill/>
                </a:ln>
                <a:solidFill>
                  <a:srgbClr val="000000"/>
                </a:solidFill>
                <a:effectLst/>
                <a:uLnTx/>
                <a:uFillTx/>
                <a:latin typeface="Avenir Next"/>
                <a:ea typeface="+mn-ea"/>
                <a:cs typeface="+mn-cs"/>
              </a:rPr>
              <a:t>Værktøjer til den videre dialog</a:t>
            </a:r>
            <a:endParaRPr kumimoji="0" lang="da-DK" sz="3200" b="1" i="0" u="none" strike="noStrike" kern="1200" cap="none" spc="0" normalizeH="0" baseline="0" noProof="0">
              <a:ln>
                <a:noFill/>
              </a:ln>
              <a:solidFill>
                <a:schemeClr val="tx1"/>
              </a:solidFill>
              <a:effectLst/>
              <a:uLnTx/>
              <a:uFillTx/>
              <a:latin typeface="Avenir Next"/>
              <a:ea typeface="+mn-ea"/>
              <a:cs typeface="+mn-cs"/>
            </a:endParaRPr>
          </a:p>
        </p:txBody>
      </p:sp>
      <p:sp>
        <p:nvSpPr>
          <p:cNvPr id="12" name="Pladsholder til indhold 1">
            <a:extLst>
              <a:ext uri="{FF2B5EF4-FFF2-40B4-BE49-F238E27FC236}">
                <a16:creationId xmlns:a16="http://schemas.microsoft.com/office/drawing/2014/main" id="{C2B3C943-85F5-EBF6-9254-8A5C8A267702}"/>
              </a:ext>
            </a:extLst>
          </p:cNvPr>
          <p:cNvSpPr>
            <a:spLocks noGrp="1"/>
          </p:cNvSpPr>
          <p:nvPr>
            <p:ph sz="half" idx="1"/>
          </p:nvPr>
        </p:nvSpPr>
        <p:spPr>
          <a:xfrm>
            <a:off x="418506" y="1534931"/>
            <a:ext cx="7823116" cy="4917234"/>
          </a:xfrm>
        </p:spPr>
        <p:txBody>
          <a:bodyPr vert="horz" lIns="91440" tIns="45720" rIns="91440" bIns="45720" rtlCol="0" anchor="t">
            <a:normAutofit/>
          </a:bodyPr>
          <a:lstStyle/>
          <a:p>
            <a:pPr>
              <a:lnSpc>
                <a:spcPct val="100000"/>
              </a:lnSpc>
            </a:pPr>
            <a:r>
              <a:rPr lang="da-DK" sz="1600">
                <a:latin typeface="Avenir Next"/>
              </a:rPr>
              <a:t>Afhængig af hvor I er i jeres overvejelser om at bruge AI, kan I bruge et eller flere af disse værktøjer til den videre dialog frem mod en fælles beslutning.</a:t>
            </a:r>
            <a:endParaRPr lang="da-DK" sz="1600"/>
          </a:p>
          <a:p>
            <a:pPr>
              <a:lnSpc>
                <a:spcPct val="100000"/>
              </a:lnSpc>
            </a:pPr>
            <a:r>
              <a:rPr lang="da-DK" sz="1600">
                <a:latin typeface="Avenir Next"/>
              </a:rPr>
              <a:t>I kan finde information og downloade værktøjer på </a:t>
            </a:r>
            <a:r>
              <a:rPr lang="da-DK" sz="1600">
                <a:latin typeface="Avenir Next"/>
                <a:hlinkClick r:id="rId3">
                  <a:extLst>
                    <a:ext uri="{A12FA001-AC4F-418D-AE19-62706E023703}">
                      <ahyp:hlinkClr xmlns:ahyp="http://schemas.microsoft.com/office/drawing/2018/hyperlinkcolor" val="tx"/>
                    </a:ext>
                  </a:extLst>
                </a:hlinkClick>
              </a:rPr>
              <a:t>VPTs projektside</a:t>
            </a:r>
            <a:r>
              <a:rPr lang="da-DK" sz="1600">
                <a:latin typeface="Avenir Next"/>
              </a:rPr>
              <a:t> eller læse mere i afsnittet </a:t>
            </a:r>
            <a:r>
              <a:rPr lang="da-DK" sz="1600" i="1">
                <a:latin typeface="Avenir Next"/>
              </a:rPr>
              <a:t>Værktøjer</a:t>
            </a:r>
            <a:endParaRPr lang="da-DK" sz="1600"/>
          </a:p>
          <a:p>
            <a:pPr marL="342900" indent="-342900">
              <a:lnSpc>
                <a:spcPct val="100000"/>
              </a:lnSpc>
              <a:buAutoNum type="arabicPeriod"/>
            </a:pPr>
            <a:r>
              <a:rPr lang="da-DK" sz="1600" b="1">
                <a:solidFill>
                  <a:srgbClr val="38765D"/>
                </a:solidFill>
                <a:latin typeface="Avenir Next"/>
              </a:rPr>
              <a:t>Strategisk afsæt for AI-arbejdet</a:t>
            </a:r>
            <a:br>
              <a:rPr lang="da-DK" sz="1600" b="1">
                <a:solidFill>
                  <a:srgbClr val="38765D"/>
                </a:solidFill>
                <a:latin typeface="Avenir Next"/>
              </a:rPr>
            </a:br>
            <a:r>
              <a:rPr lang="da-DK" sz="1600">
                <a:latin typeface="Avenir Next"/>
              </a:rPr>
              <a:t>Afklar den overordnede strategiske ambition for arbejdet med AI.</a:t>
            </a:r>
            <a:endParaRPr lang="en-US" sz="1600">
              <a:latin typeface="Avenir Next"/>
            </a:endParaRPr>
          </a:p>
          <a:p>
            <a:pPr marL="342900" indent="-342900">
              <a:lnSpc>
                <a:spcPct val="100000"/>
              </a:lnSpc>
              <a:buAutoNum type="arabicPeriod"/>
            </a:pPr>
            <a:r>
              <a:rPr lang="da-DK" sz="1600" b="1">
                <a:solidFill>
                  <a:srgbClr val="38765D"/>
                </a:solidFill>
                <a:latin typeface="Avenir Next"/>
              </a:rPr>
              <a:t>Fire forandringsbalancer</a:t>
            </a:r>
            <a:br>
              <a:rPr lang="da-DK" sz="1600" b="1">
                <a:solidFill>
                  <a:srgbClr val="38765D"/>
                </a:solidFill>
                <a:latin typeface="Avenir Next"/>
              </a:rPr>
            </a:br>
            <a:r>
              <a:rPr lang="da-DK" sz="1600">
                <a:latin typeface="Avenir Next"/>
              </a:rPr>
              <a:t>Afstem forventninger til AI-indsatsen</a:t>
            </a:r>
          </a:p>
          <a:p>
            <a:pPr marL="342900" indent="-342900">
              <a:lnSpc>
                <a:spcPct val="100000"/>
              </a:lnSpc>
              <a:buAutoNum type="arabicPeriod"/>
            </a:pPr>
            <a:r>
              <a:rPr lang="da-DK" sz="1600" b="1">
                <a:solidFill>
                  <a:srgbClr val="38765D"/>
                </a:solidFill>
                <a:latin typeface="Avenir Next"/>
              </a:rPr>
              <a:t>Hvordan kan vi bruge AI?</a:t>
            </a:r>
            <a:br>
              <a:rPr lang="da-DK" sz="1600" b="1">
                <a:solidFill>
                  <a:srgbClr val="38765D"/>
                </a:solidFill>
                <a:latin typeface="Avenir Next"/>
              </a:rPr>
            </a:br>
            <a:r>
              <a:rPr lang="da-DK" sz="1600">
                <a:latin typeface="Avenir Next"/>
              </a:rPr>
              <a:t>Skab overblik over opgaver/arbejdsgange, hvor AI måske kan være en støtte</a:t>
            </a:r>
            <a:endParaRPr lang="da-DK" sz="1600"/>
          </a:p>
          <a:p>
            <a:pPr marL="342900" indent="-342900">
              <a:lnSpc>
                <a:spcPct val="100000"/>
              </a:lnSpc>
              <a:buAutoNum type="arabicPeriod"/>
            </a:pPr>
            <a:r>
              <a:rPr lang="da-DK" sz="1600" b="1">
                <a:solidFill>
                  <a:srgbClr val="38765D"/>
                </a:solidFill>
                <a:latin typeface="Avenir Next"/>
              </a:rPr>
              <a:t>Skal vi tage denne AI-løsning i brug?</a:t>
            </a:r>
            <a:br>
              <a:rPr lang="da-DK" sz="1600" b="1">
                <a:solidFill>
                  <a:srgbClr val="38765D"/>
                </a:solidFill>
                <a:latin typeface="Avenir Next"/>
              </a:rPr>
            </a:br>
            <a:r>
              <a:rPr lang="da-DK" sz="1600">
                <a:latin typeface="Avenir Next"/>
              </a:rPr>
              <a:t>Overvej både teknik, lovgivning, værdi og etik</a:t>
            </a:r>
            <a:endParaRPr lang="en-US" sz="1600">
              <a:latin typeface="Avenir Next"/>
            </a:endParaRPr>
          </a:p>
          <a:p>
            <a:pPr marL="342900" indent="-342900">
              <a:lnSpc>
                <a:spcPct val="100000"/>
              </a:lnSpc>
              <a:buAutoNum type="arabicPeriod"/>
            </a:pPr>
            <a:r>
              <a:rPr lang="da-DK" sz="1600" b="1">
                <a:solidFill>
                  <a:srgbClr val="38765D"/>
                </a:solidFill>
                <a:latin typeface="Avenir Next"/>
              </a:rPr>
              <a:t>Med eller uden AI – fordele og ulemper</a:t>
            </a:r>
            <a:br>
              <a:rPr lang="da-DK" sz="1600" b="1">
                <a:solidFill>
                  <a:srgbClr val="38765D"/>
                </a:solidFill>
                <a:latin typeface="Avenir Next"/>
              </a:rPr>
            </a:br>
            <a:r>
              <a:rPr lang="da-DK" sz="1600">
                <a:latin typeface="Avenir Next"/>
              </a:rPr>
              <a:t>Vurder prisen for og gevinsten ved en forandring</a:t>
            </a:r>
          </a:p>
          <a:p>
            <a:pPr marL="342900" indent="-342900">
              <a:lnSpc>
                <a:spcPct val="100000"/>
              </a:lnSpc>
              <a:buAutoNum type="arabicPeriod"/>
            </a:pPr>
            <a:r>
              <a:rPr lang="da-DK" sz="1600" b="1">
                <a:solidFill>
                  <a:srgbClr val="38765D"/>
                </a:solidFill>
                <a:latin typeface="Avenir Next"/>
              </a:rPr>
              <a:t>Vores næste skridt er at …</a:t>
            </a:r>
            <a:br>
              <a:rPr lang="da-DK" sz="1600" b="1">
                <a:solidFill>
                  <a:srgbClr val="38765D"/>
                </a:solidFill>
              </a:rPr>
            </a:br>
            <a:r>
              <a:rPr lang="da-DK" sz="1600">
                <a:latin typeface="Avenir Next"/>
              </a:rPr>
              <a:t>Bliv enige om, hvordan I kommer videre</a:t>
            </a:r>
            <a:endParaRPr lang="da-DK"/>
          </a:p>
        </p:txBody>
      </p:sp>
      <p:sp>
        <p:nvSpPr>
          <p:cNvPr id="2" name="Pladsholder til indhold 2">
            <a:extLst>
              <a:ext uri="{FF2B5EF4-FFF2-40B4-BE49-F238E27FC236}">
                <a16:creationId xmlns:a16="http://schemas.microsoft.com/office/drawing/2014/main" id="{A766F4FA-ABC4-4C77-4804-1E8F84870B1E}"/>
              </a:ext>
            </a:extLst>
          </p:cNvPr>
          <p:cNvSpPr txBox="1">
            <a:spLocks/>
          </p:cNvSpPr>
          <p:nvPr/>
        </p:nvSpPr>
        <p:spPr>
          <a:xfrm>
            <a:off x="9885217" y="5869082"/>
            <a:ext cx="2574742" cy="914158"/>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b="1">
                <a:solidFill>
                  <a:srgbClr val="37775D"/>
                </a:solidFill>
                <a:hlinkClick r:id="rId4">
                  <a:extLst>
                    <a:ext uri="{A12FA001-AC4F-418D-AE19-62706E023703}">
                      <ahyp:hlinkClr xmlns:ahyp="http://schemas.microsoft.com/office/drawing/2018/hyperlinkcolor" val="tx"/>
                    </a:ext>
                  </a:extLst>
                </a:hlinkClick>
              </a:rPr>
              <a:t>Se introduktionsvideo</a:t>
            </a:r>
            <a:br>
              <a:rPr lang="da-DK" sz="1200" b="1">
                <a:solidFill>
                  <a:srgbClr val="37775D"/>
                </a:solidFill>
                <a:hlinkClick r:id="rId4">
                  <a:extLst>
                    <a:ext uri="{A12FA001-AC4F-418D-AE19-62706E023703}">
                      <ahyp:hlinkClr xmlns:ahyp="http://schemas.microsoft.com/office/drawing/2018/hyperlinkcolor" val="tx"/>
                    </a:ext>
                  </a:extLst>
                </a:hlinkClick>
              </a:rPr>
            </a:br>
            <a:r>
              <a:rPr lang="da-DK" sz="1200" b="1">
                <a:solidFill>
                  <a:srgbClr val="37775D"/>
                </a:solidFill>
                <a:hlinkClick r:id="rId4">
                  <a:extLst>
                    <a:ext uri="{A12FA001-AC4F-418D-AE19-62706E023703}">
                      <ahyp:hlinkClr xmlns:ahyp="http://schemas.microsoft.com/office/drawing/2018/hyperlinkcolor" val="tx"/>
                    </a:ext>
                  </a:extLst>
                </a:hlinkClick>
              </a:rPr>
              <a:t>om værktøjerne</a:t>
            </a:r>
            <a:endParaRPr lang="da-DK" b="1">
              <a:solidFill>
                <a:srgbClr val="37775D"/>
              </a:solidFill>
            </a:endParaRPr>
          </a:p>
        </p:txBody>
      </p:sp>
      <p:sp>
        <p:nvSpPr>
          <p:cNvPr id="3" name="Rektangel 2">
            <a:extLst>
              <a:ext uri="{FF2B5EF4-FFF2-40B4-BE49-F238E27FC236}">
                <a16:creationId xmlns:a16="http://schemas.microsoft.com/office/drawing/2014/main" id="{4B76762A-9FD1-09C3-2CCD-0DAB9C6B9652}"/>
              </a:ext>
              <a:ext uri="{C183D7F6-B498-43B3-948B-1728B52AA6E4}">
                <adec:decorative xmlns:adec="http://schemas.microsoft.com/office/drawing/2017/decorative" val="1"/>
              </a:ext>
            </a:extLst>
          </p:cNvPr>
          <p:cNvSpPr>
            <a:spLocks noChangeAspect="1"/>
          </p:cNvSpPr>
          <p:nvPr/>
        </p:nvSpPr>
        <p:spPr>
          <a:xfrm>
            <a:off x="2869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Fakta &amp; cases</a:t>
            </a:r>
          </a:p>
        </p:txBody>
      </p:sp>
      <p:sp>
        <p:nvSpPr>
          <p:cNvPr id="11" name="Rektangel 10">
            <a:extLst>
              <a:ext uri="{FF2B5EF4-FFF2-40B4-BE49-F238E27FC236}">
                <a16:creationId xmlns:a16="http://schemas.microsoft.com/office/drawing/2014/main" id="{47548B0C-E248-A5E5-657A-4DDE4E3FB39E}"/>
              </a:ext>
              <a:ext uri="{C183D7F6-B498-43B3-948B-1728B52AA6E4}">
                <adec:decorative xmlns:adec="http://schemas.microsoft.com/office/drawing/2017/decorative" val="1"/>
              </a:ext>
            </a:extLst>
          </p:cNvPr>
          <p:cNvSpPr>
            <a:spLocks noChangeAspect="1"/>
          </p:cNvSpPr>
          <p:nvPr/>
        </p:nvSpPr>
        <p:spPr>
          <a:xfrm>
            <a:off x="4741057"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Potentialer</a:t>
            </a:r>
          </a:p>
        </p:txBody>
      </p:sp>
      <p:sp>
        <p:nvSpPr>
          <p:cNvPr id="13" name="Rektangel 12">
            <a:extLst>
              <a:ext uri="{FF2B5EF4-FFF2-40B4-BE49-F238E27FC236}">
                <a16:creationId xmlns:a16="http://schemas.microsoft.com/office/drawing/2014/main" id="{75510EF3-71CD-2F9A-2D02-B79BF03EC656}"/>
              </a:ext>
              <a:ext uri="{C183D7F6-B498-43B3-948B-1728B52AA6E4}">
                <adec:decorative xmlns:adec="http://schemas.microsoft.com/office/drawing/2017/decorative" val="1"/>
              </a:ext>
            </a:extLst>
          </p:cNvPr>
          <p:cNvSpPr>
            <a:spLocks noChangeAspect="1"/>
          </p:cNvSpPr>
          <p:nvPr/>
        </p:nvSpPr>
        <p:spPr>
          <a:xfrm>
            <a:off x="6604590" y="-2"/>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Udfordringer</a:t>
            </a:r>
          </a:p>
        </p:txBody>
      </p:sp>
      <p:sp>
        <p:nvSpPr>
          <p:cNvPr id="14" name="Rektangel 13">
            <a:extLst>
              <a:ext uri="{FF2B5EF4-FFF2-40B4-BE49-F238E27FC236}">
                <a16:creationId xmlns:a16="http://schemas.microsoft.com/office/drawing/2014/main" id="{3B9172FB-3FCC-2894-3A2B-F7A2D9AC7C09}"/>
              </a:ext>
              <a:ext uri="{C183D7F6-B498-43B3-948B-1728B52AA6E4}">
                <adec:decorative xmlns:adec="http://schemas.microsoft.com/office/drawing/2017/decorative" val="1"/>
              </a:ext>
            </a:extLst>
          </p:cNvPr>
          <p:cNvSpPr>
            <a:spLocks noChangeAspect="1"/>
          </p:cNvSpPr>
          <p:nvPr/>
        </p:nvSpPr>
        <p:spPr>
          <a:xfrm>
            <a:off x="8468123" y="0"/>
            <a:ext cx="1872000" cy="462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a:solidFill>
                  <a:schemeClr val="bg1"/>
                </a:solidFill>
              </a:rPr>
              <a:t>Forudsætninger</a:t>
            </a:r>
          </a:p>
        </p:txBody>
      </p:sp>
      <p:sp>
        <p:nvSpPr>
          <p:cNvPr id="6" name="Rektangel 5">
            <a:extLst>
              <a:ext uri="{FF2B5EF4-FFF2-40B4-BE49-F238E27FC236}">
                <a16:creationId xmlns:a16="http://schemas.microsoft.com/office/drawing/2014/main" id="{E7E96376-BCA9-8E2C-A180-A1A6CF032348}"/>
              </a:ext>
              <a:ext uri="{C183D7F6-B498-43B3-948B-1728B52AA6E4}">
                <adec:decorative xmlns:adec="http://schemas.microsoft.com/office/drawing/2017/decorative" val="1"/>
              </a:ext>
            </a:extLst>
          </p:cNvPr>
          <p:cNvSpPr>
            <a:spLocks noChangeAspect="1"/>
          </p:cNvSpPr>
          <p:nvPr/>
        </p:nvSpPr>
        <p:spPr>
          <a:xfrm>
            <a:off x="-1" y="-2"/>
            <a:ext cx="2869058" cy="4629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rgbClr val="37775D"/>
                </a:solidFill>
                <a:ea typeface="+mn-lt"/>
                <a:cs typeface="+mn-lt"/>
              </a:rPr>
              <a:t>Byudvikling</a:t>
            </a:r>
            <a:endParaRPr lang="da-DK"/>
          </a:p>
        </p:txBody>
      </p:sp>
      <p:sp>
        <p:nvSpPr>
          <p:cNvPr id="10" name="Rektangel 9">
            <a:extLst>
              <a:ext uri="{FF2B5EF4-FFF2-40B4-BE49-F238E27FC236}">
                <a16:creationId xmlns:a16="http://schemas.microsoft.com/office/drawing/2014/main" id="{7BBB120B-B7A8-DBC2-6A1B-6DBF26CB2955}"/>
              </a:ext>
              <a:ext uri="{C183D7F6-B498-43B3-948B-1728B52AA6E4}">
                <adec:decorative xmlns:adec="http://schemas.microsoft.com/office/drawing/2017/decorative" val="1"/>
              </a:ext>
            </a:extLst>
          </p:cNvPr>
          <p:cNvSpPr>
            <a:spLocks noChangeAspect="1"/>
          </p:cNvSpPr>
          <p:nvPr/>
        </p:nvSpPr>
        <p:spPr>
          <a:xfrm>
            <a:off x="10333429" y="0"/>
            <a:ext cx="1872000" cy="462954"/>
          </a:xfrm>
          <a:prstGeom prst="rect">
            <a:avLst/>
          </a:prstGeom>
          <a:solidFill>
            <a:srgbClr val="37775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da-DK" sz="1200" b="1">
                <a:solidFill>
                  <a:schemeClr val="bg1"/>
                </a:solidFill>
              </a:rPr>
              <a:t>Næste skridt</a:t>
            </a:r>
          </a:p>
        </p:txBody>
      </p:sp>
      <p:grpSp>
        <p:nvGrpSpPr>
          <p:cNvPr id="15" name="Gruppe 14">
            <a:extLst>
              <a:ext uri="{FF2B5EF4-FFF2-40B4-BE49-F238E27FC236}">
                <a16:creationId xmlns:a16="http://schemas.microsoft.com/office/drawing/2014/main" id="{BF6815E6-FB05-53FC-25C6-38B24BC77474}"/>
              </a:ext>
              <a:ext uri="{C183D7F6-B498-43B3-948B-1728B52AA6E4}">
                <adec:decorative xmlns:adec="http://schemas.microsoft.com/office/drawing/2017/decorative" val="1"/>
              </a:ext>
            </a:extLst>
          </p:cNvPr>
          <p:cNvGrpSpPr/>
          <p:nvPr/>
        </p:nvGrpSpPr>
        <p:grpSpPr>
          <a:xfrm>
            <a:off x="9233541" y="5847777"/>
            <a:ext cx="506130" cy="447040"/>
            <a:chOff x="8840135" y="1147967"/>
            <a:chExt cx="506130" cy="447040"/>
          </a:xfrm>
        </p:grpSpPr>
        <p:sp>
          <p:nvSpPr>
            <p:cNvPr id="16" name="Ellipse 15">
              <a:extLst>
                <a:ext uri="{FF2B5EF4-FFF2-40B4-BE49-F238E27FC236}">
                  <a16:creationId xmlns:a16="http://schemas.microsoft.com/office/drawing/2014/main" id="{EB590C0C-2D19-C55F-6B4E-DA9455156D23}"/>
                </a:ext>
              </a:extLst>
            </p:cNvPr>
            <p:cNvSpPr/>
            <p:nvPr/>
          </p:nvSpPr>
          <p:spPr>
            <a:xfrm>
              <a:off x="8869680" y="1147967"/>
              <a:ext cx="447040" cy="447040"/>
            </a:xfrm>
            <a:prstGeom prst="ellipse">
              <a:avLst/>
            </a:prstGeom>
            <a:solidFill>
              <a:srgbClr val="37775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gn="l"/>
              <a:endParaRPr lang="da-DK">
                <a:solidFill>
                  <a:schemeClr val="bg1"/>
                </a:solidFill>
              </a:endParaRPr>
            </a:p>
          </p:txBody>
        </p:sp>
        <p:pic>
          <p:nvPicPr>
            <p:cNvPr id="17" name="Pladsholder til indhold 17" descr="Præsentation med medier med massiv udfyldning">
              <a:extLst>
                <a:ext uri="{FF2B5EF4-FFF2-40B4-BE49-F238E27FC236}">
                  <a16:creationId xmlns:a16="http://schemas.microsoft.com/office/drawing/2014/main" id="{21C68EB2-83FF-A385-0CA9-CDACDC03AA7C}"/>
                </a:ext>
              </a:extLst>
            </p:cNvPr>
            <p:cNvPicPr>
              <a:picLocks noChangeAspect="1"/>
            </p:cNvPicPr>
            <p:nvPr/>
          </p:nvPicPr>
          <p:blipFill>
            <a:blip r:embed="rId5">
              <a:extLst>
                <a:ext uri="{96DAC541-7B7A-43D3-8B79-37D633B846F1}">
                  <asvg:svgBlip xmlns:asvg="http://schemas.microsoft.com/office/drawing/2016/SVG/main" r:embed="rId6"/>
                </a:ext>
              </a:extLst>
            </a:blip>
            <a:srcRect l="23276" t="25734" r="25246" b="41353"/>
            <a:stretch>
              <a:fillRect/>
            </a:stretch>
          </p:blipFill>
          <p:spPr>
            <a:xfrm>
              <a:off x="8840135" y="1220992"/>
              <a:ext cx="506130" cy="300990"/>
            </a:xfrm>
            <a:prstGeom prst="rect">
              <a:avLst/>
            </a:prstGeom>
          </p:spPr>
        </p:pic>
      </p:grpSp>
    </p:spTree>
    <p:extLst>
      <p:ext uri="{BB962C8B-B14F-4D97-AF65-F5344CB8AC3E}">
        <p14:creationId xmlns:p14="http://schemas.microsoft.com/office/powerpoint/2010/main" val="1184935724"/>
      </p:ext>
    </p:extLst>
  </p:cSld>
  <p:clrMapOvr>
    <a:masterClrMapping/>
  </p:clrMapOvr>
</p:sld>
</file>

<file path=ppt/theme/theme1.xml><?xml version="1.0" encoding="utf-8"?>
<a:theme xmlns:a="http://schemas.openxmlformats.org/drawingml/2006/main" name="Brugerdefineret design">
  <a:themeElements>
    <a:clrScheme name="Resonans farver">
      <a:dk1>
        <a:srgbClr val="000000"/>
      </a:dk1>
      <a:lt1>
        <a:srgbClr val="FFFFFF"/>
      </a:lt1>
      <a:dk2>
        <a:srgbClr val="0E2841"/>
      </a:dk2>
      <a:lt2>
        <a:srgbClr val="E8E8E8"/>
      </a:lt2>
      <a:accent1>
        <a:srgbClr val="0295A9"/>
      </a:accent1>
      <a:accent2>
        <a:srgbClr val="FFCF00"/>
      </a:accent2>
      <a:accent3>
        <a:srgbClr val="FFE77F"/>
      </a:accent3>
      <a:accent4>
        <a:srgbClr val="545D65"/>
      </a:accent4>
      <a:accent5>
        <a:srgbClr val="889199"/>
      </a:accent5>
      <a:accent6>
        <a:srgbClr val="B0B6BA"/>
      </a:accent6>
      <a:hlink>
        <a:srgbClr val="0295A9"/>
      </a:hlink>
      <a:folHlink>
        <a:srgbClr val="0295A9"/>
      </a:folHlink>
    </a:clrScheme>
    <a:fontScheme name="Custom 1">
      <a:majorFont>
        <a:latin typeface="Avenir Next"/>
        <a:ea typeface=""/>
        <a:cs typeface=""/>
      </a:majorFont>
      <a:minorFont>
        <a:latin typeface="Avenir N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80000" tIns="180000" rIns="180000" bIns="180000" rtlCol="0" anchor="t"/>
      <a:lstStyle>
        <a:defPPr algn="l">
          <a:defRPr dirty="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y slideskabelon 2025 REDIGERINGSMASTER" id="{E97324A2-6F1C-6443-B207-27A539E6A98A}" vid="{8A0D8016-F380-B147-AAD9-D0DABB25ECB6}"/>
    </a:ext>
  </a:extLst>
</a:theme>
</file>

<file path=ppt/theme/theme2.xml><?xml version="1.0" encoding="utf-8"?>
<a:theme xmlns:a="http://schemas.openxmlformats.org/drawingml/2006/main" name="1_Brugerdefineret design">
  <a:themeElements>
    <a:clrScheme name="Resonans farver">
      <a:dk1>
        <a:srgbClr val="000000"/>
      </a:dk1>
      <a:lt1>
        <a:srgbClr val="FFFFFF"/>
      </a:lt1>
      <a:dk2>
        <a:srgbClr val="0E2841"/>
      </a:dk2>
      <a:lt2>
        <a:srgbClr val="E8E8E8"/>
      </a:lt2>
      <a:accent1>
        <a:srgbClr val="0295A9"/>
      </a:accent1>
      <a:accent2>
        <a:srgbClr val="FFCF00"/>
      </a:accent2>
      <a:accent3>
        <a:srgbClr val="FFE77F"/>
      </a:accent3>
      <a:accent4>
        <a:srgbClr val="545D65"/>
      </a:accent4>
      <a:accent5>
        <a:srgbClr val="889199"/>
      </a:accent5>
      <a:accent6>
        <a:srgbClr val="B0B6BA"/>
      </a:accent6>
      <a:hlink>
        <a:srgbClr val="0295A9"/>
      </a:hlink>
      <a:folHlink>
        <a:srgbClr val="0295A9"/>
      </a:folHlink>
    </a:clrScheme>
    <a:fontScheme name="Custom 1">
      <a:majorFont>
        <a:latin typeface="Avenir Next"/>
        <a:ea typeface=""/>
        <a:cs typeface=""/>
      </a:majorFont>
      <a:minorFont>
        <a:latin typeface="Avenir N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80000" tIns="180000" rIns="180000" bIns="180000" rtlCol="0" anchor="t"/>
      <a:lstStyle>
        <a:defPPr algn="l">
          <a:defRPr dirty="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kabelon David" id="{7FDFE287-4E09-4F06-AE46-FE22B117E9A1}" vid="{3560CDA0-1FDF-486F-8D81-FF6EEE496909}"/>
    </a:ext>
  </a:extLst>
</a:theme>
</file>

<file path=ppt/theme/theme3.xml><?xml version="1.0" encoding="utf-8"?>
<a:theme xmlns:a="http://schemas.openxmlformats.org/drawingml/2006/main" name="2_Brugerdefineret design">
  <a:themeElements>
    <a:clrScheme name="Resonans farver">
      <a:dk1>
        <a:srgbClr val="000000"/>
      </a:dk1>
      <a:lt1>
        <a:srgbClr val="FFFFFF"/>
      </a:lt1>
      <a:dk2>
        <a:srgbClr val="0E2841"/>
      </a:dk2>
      <a:lt2>
        <a:srgbClr val="E8E8E8"/>
      </a:lt2>
      <a:accent1>
        <a:srgbClr val="0295A9"/>
      </a:accent1>
      <a:accent2>
        <a:srgbClr val="FFCF00"/>
      </a:accent2>
      <a:accent3>
        <a:srgbClr val="FFE77F"/>
      </a:accent3>
      <a:accent4>
        <a:srgbClr val="545D65"/>
      </a:accent4>
      <a:accent5>
        <a:srgbClr val="889199"/>
      </a:accent5>
      <a:accent6>
        <a:srgbClr val="B0B6BA"/>
      </a:accent6>
      <a:hlink>
        <a:srgbClr val="0295A9"/>
      </a:hlink>
      <a:folHlink>
        <a:srgbClr val="0295A9"/>
      </a:folHlink>
    </a:clrScheme>
    <a:fontScheme name="Custom 1">
      <a:majorFont>
        <a:latin typeface="Avenir Next"/>
        <a:ea typeface=""/>
        <a:cs typeface=""/>
      </a:majorFont>
      <a:minorFont>
        <a:latin typeface="Avenir N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80000" tIns="180000" rIns="180000" bIns="180000" rtlCol="0" anchor="t"/>
      <a:lstStyle>
        <a:defPPr algn="l">
          <a:defRPr dirty="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y slideskabelon 2025 REDIGERINGSMASTER" id="{E97324A2-6F1C-6443-B207-27A539E6A98A}" vid="{8A0D8016-F380-B147-AAD9-D0DABB25ECB6}"/>
    </a:ext>
  </a:extLst>
</a:theme>
</file>

<file path=ppt/theme/theme4.xml><?xml version="1.0" encoding="utf-8"?>
<a:theme xmlns:a="http://schemas.openxmlformats.org/drawingml/2006/main" name="3_Brugerdefineret design">
  <a:themeElements>
    <a:clrScheme name="Resonans farver">
      <a:dk1>
        <a:srgbClr val="000000"/>
      </a:dk1>
      <a:lt1>
        <a:srgbClr val="FFFFFF"/>
      </a:lt1>
      <a:dk2>
        <a:srgbClr val="0E2841"/>
      </a:dk2>
      <a:lt2>
        <a:srgbClr val="E8E8E8"/>
      </a:lt2>
      <a:accent1>
        <a:srgbClr val="0295A9"/>
      </a:accent1>
      <a:accent2>
        <a:srgbClr val="FFCF00"/>
      </a:accent2>
      <a:accent3>
        <a:srgbClr val="FFE77F"/>
      </a:accent3>
      <a:accent4>
        <a:srgbClr val="545D65"/>
      </a:accent4>
      <a:accent5>
        <a:srgbClr val="889199"/>
      </a:accent5>
      <a:accent6>
        <a:srgbClr val="B0B6BA"/>
      </a:accent6>
      <a:hlink>
        <a:srgbClr val="0295A9"/>
      </a:hlink>
      <a:folHlink>
        <a:srgbClr val="0295A9"/>
      </a:folHlink>
    </a:clrScheme>
    <a:fontScheme name="Custom 1">
      <a:majorFont>
        <a:latin typeface="Avenir Next"/>
        <a:ea typeface=""/>
        <a:cs typeface=""/>
      </a:majorFont>
      <a:minorFont>
        <a:latin typeface="Avenir N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80000" tIns="180000" rIns="180000" bIns="180000" rtlCol="0" anchor="t"/>
      <a:lstStyle>
        <a:defPPr algn="l">
          <a:defRPr dirty="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kabelon David" id="{7FDFE287-4E09-4F06-AE46-FE22B117E9A1}" vid="{3560CDA0-1FDF-486F-8D81-FF6EEE496909}"/>
    </a:ext>
  </a:extLst>
</a:theme>
</file>

<file path=ppt/theme/theme5.xml><?xml version="1.0" encoding="utf-8"?>
<a:theme xmlns:a="http://schemas.openxmlformats.org/drawingml/2006/main" name="4_Brugerdefineret design">
  <a:themeElements>
    <a:clrScheme name="Resonans farver">
      <a:dk1>
        <a:srgbClr val="000000"/>
      </a:dk1>
      <a:lt1>
        <a:srgbClr val="FFFFFF"/>
      </a:lt1>
      <a:dk2>
        <a:srgbClr val="0E2841"/>
      </a:dk2>
      <a:lt2>
        <a:srgbClr val="E8E8E8"/>
      </a:lt2>
      <a:accent1>
        <a:srgbClr val="0295A9"/>
      </a:accent1>
      <a:accent2>
        <a:srgbClr val="FFCF00"/>
      </a:accent2>
      <a:accent3>
        <a:srgbClr val="FFE77F"/>
      </a:accent3>
      <a:accent4>
        <a:srgbClr val="545D65"/>
      </a:accent4>
      <a:accent5>
        <a:srgbClr val="889199"/>
      </a:accent5>
      <a:accent6>
        <a:srgbClr val="B0B6BA"/>
      </a:accent6>
      <a:hlink>
        <a:srgbClr val="0295A9"/>
      </a:hlink>
      <a:folHlink>
        <a:srgbClr val="0295A9"/>
      </a:folHlink>
    </a:clrScheme>
    <a:fontScheme name="Custom 1">
      <a:majorFont>
        <a:latin typeface="Avenir Next"/>
        <a:ea typeface=""/>
        <a:cs typeface=""/>
      </a:majorFont>
      <a:minorFont>
        <a:latin typeface="Avenir N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80000" tIns="180000" rIns="180000" bIns="180000" rtlCol="0" anchor="t"/>
      <a:lstStyle>
        <a:defPPr algn="l">
          <a:defRPr dirty="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y slideskabelon 2025 REDIGERINGSMASTER" id="{E97324A2-6F1C-6443-B207-27A539E6A98A}" vid="{8A0D8016-F380-B147-AAD9-D0DABB25ECB6}"/>
    </a:ext>
  </a:extLst>
</a:theme>
</file>

<file path=ppt/theme/theme6.xml><?xml version="1.0" encoding="utf-8"?>
<a:theme xmlns:a="http://schemas.openxmlformats.org/drawingml/2006/main" name="5_Brugerdefineret design">
  <a:themeElements>
    <a:clrScheme name="Resonans farver">
      <a:dk1>
        <a:srgbClr val="000000"/>
      </a:dk1>
      <a:lt1>
        <a:srgbClr val="FFFFFF"/>
      </a:lt1>
      <a:dk2>
        <a:srgbClr val="0E2841"/>
      </a:dk2>
      <a:lt2>
        <a:srgbClr val="E8E8E8"/>
      </a:lt2>
      <a:accent1>
        <a:srgbClr val="0295A9"/>
      </a:accent1>
      <a:accent2>
        <a:srgbClr val="FFCF00"/>
      </a:accent2>
      <a:accent3>
        <a:srgbClr val="FFE77F"/>
      </a:accent3>
      <a:accent4>
        <a:srgbClr val="545D65"/>
      </a:accent4>
      <a:accent5>
        <a:srgbClr val="889199"/>
      </a:accent5>
      <a:accent6>
        <a:srgbClr val="B0B6BA"/>
      </a:accent6>
      <a:hlink>
        <a:srgbClr val="0295A9"/>
      </a:hlink>
      <a:folHlink>
        <a:srgbClr val="0295A9"/>
      </a:folHlink>
    </a:clrScheme>
    <a:fontScheme name="Custom 1">
      <a:majorFont>
        <a:latin typeface="Avenir Next"/>
        <a:ea typeface=""/>
        <a:cs typeface=""/>
      </a:majorFont>
      <a:minorFont>
        <a:latin typeface="Avenir N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80000" tIns="180000" rIns="180000" bIns="180000" rtlCol="0" anchor="t"/>
      <a:lstStyle>
        <a:defPPr algn="l">
          <a:defRPr dirty="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y slideskabelon 2025 REDIGERINGSMASTER" id="{E97324A2-6F1C-6443-B207-27A539E6A98A}" vid="{8A0D8016-F380-B147-AAD9-D0DABB25ECB6}"/>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3C2C1C141FFE14D8EC698F8CC46AE5E" ma:contentTypeVersion="19" ma:contentTypeDescription="Opret et nyt dokument." ma:contentTypeScope="" ma:versionID="3351cf3a8af0e79991ffe476a9c53fa6">
  <xsd:schema xmlns:xsd="http://www.w3.org/2001/XMLSchema" xmlns:xs="http://www.w3.org/2001/XMLSchema" xmlns:p="http://schemas.microsoft.com/office/2006/metadata/properties" xmlns:ns2="f721b72b-7f8c-46b1-bff3-f46d26e10e9d" xmlns:ns3="194e2622-d7e8-4109-be34-a0d50c8801d9" targetNamespace="http://schemas.microsoft.com/office/2006/metadata/properties" ma:root="true" ma:fieldsID="8a727013494332bcfaea7a78d131d58c" ns2:_="" ns3:_="">
    <xsd:import namespace="f721b72b-7f8c-46b1-bff3-f46d26e10e9d"/>
    <xsd:import namespace="194e2622-d7e8-4109-be34-a0d50c8801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element ref="ns2:MediaServiceSearchProperties" minOccurs="0"/>
                <xsd:element ref="ns3:SharedWithUsers" minOccurs="0"/>
                <xsd:element ref="ns3:SharedWithDetail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21b72b-7f8c-46b1-bff3-f46d26e10e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Billedmærker" ma:readOnly="false" ma:fieldId="{5cf76f15-5ced-4ddc-b409-7134ff3c332f}" ma:taxonomyMulti="true" ma:sspId="742f3163-7601-4f1e-970a-c8a57df601fa"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4e2622-d7e8-4109-be34-a0d50c8801d9"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604146f8-330a-45a0-a822-3b2850f99671}" ma:internalName="TaxCatchAll" ma:showField="CatchAllData" ma:web="194e2622-d7e8-4109-be34-a0d50c8801d9">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721b72b-7f8c-46b1-bff3-f46d26e10e9d">
      <Terms xmlns="http://schemas.microsoft.com/office/infopath/2007/PartnerControls"/>
    </lcf76f155ced4ddcb4097134ff3c332f>
    <TaxCatchAll xmlns="194e2622-d7e8-4109-be34-a0d50c8801d9" xsi:nil="true"/>
  </documentManagement>
</p:properties>
</file>

<file path=customXml/itemProps1.xml><?xml version="1.0" encoding="utf-8"?>
<ds:datastoreItem xmlns:ds="http://schemas.openxmlformats.org/officeDocument/2006/customXml" ds:itemID="{66ADAB2A-C2FD-4E3D-B0A3-3A8118E05D09}">
  <ds:schemaRefs>
    <ds:schemaRef ds:uri="194e2622-d7e8-4109-be34-a0d50c8801d9"/>
    <ds:schemaRef ds:uri="f721b72b-7f8c-46b1-bff3-f46d26e10e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C00871A-8131-4A9C-A740-0C930EBBE133}">
  <ds:schemaRefs>
    <ds:schemaRef ds:uri="http://schemas.microsoft.com/sharepoint/v3/contenttype/forms"/>
  </ds:schemaRefs>
</ds:datastoreItem>
</file>

<file path=customXml/itemProps3.xml><?xml version="1.0" encoding="utf-8"?>
<ds:datastoreItem xmlns:ds="http://schemas.openxmlformats.org/officeDocument/2006/customXml" ds:itemID="{EE5322E1-DF09-4CE7-8A84-8D6E9595D241}">
  <ds:schemaRefs>
    <ds:schemaRef ds:uri="http://www.w3.org/XML/1998/namespace"/>
    <ds:schemaRef ds:uri="f721b72b-7f8c-46b1-bff3-f46d26e10e9d"/>
    <ds:schemaRef ds:uri="http://schemas.openxmlformats.org/package/2006/metadata/core-properties"/>
    <ds:schemaRef ds:uri="http://purl.org/dc/dcmitype/"/>
    <ds:schemaRef ds:uri="http://purl.org/dc/terms/"/>
    <ds:schemaRef ds:uri="http://schemas.microsoft.com/office/2006/documentManagement/types"/>
    <ds:schemaRef ds:uri="194e2622-d7e8-4109-be34-a0d50c8801d9"/>
    <ds:schemaRef ds:uri="http://schemas.microsoft.com/office/infopath/2007/PartnerControl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Brugerdefineret design</Template>
  <TotalTime>0</TotalTime>
  <Words>17713</Words>
  <Application>Microsoft Macintosh PowerPoint</Application>
  <PresentationFormat>Widescreen</PresentationFormat>
  <Paragraphs>2226</Paragraphs>
  <Slides>100</Slides>
  <Notes>98</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100</vt:i4>
      </vt:variant>
    </vt:vector>
  </HeadingPairs>
  <TitlesOfParts>
    <vt:vector size="117" baseType="lpstr">
      <vt:lpstr>Aptos</vt:lpstr>
      <vt:lpstr>Arial</vt:lpstr>
      <vt:lpstr>Arial,Sans-Serif</vt:lpstr>
      <vt:lpstr>Avenir Next</vt:lpstr>
      <vt:lpstr>Avenir Next Thai Modern</vt:lpstr>
      <vt:lpstr>Calibri</vt:lpstr>
      <vt:lpstr>Courier New</vt:lpstr>
      <vt:lpstr>Segoe UI</vt:lpstr>
      <vt:lpstr>Times New Roman</vt:lpstr>
      <vt:lpstr>Verdana</vt:lpstr>
      <vt:lpstr>Wingdings</vt:lpstr>
      <vt:lpstr>Brugerdefineret design</vt:lpstr>
      <vt:lpstr>1_Brugerdefineret design</vt:lpstr>
      <vt:lpstr>2_Brugerdefineret design</vt:lpstr>
      <vt:lpstr>3_Brugerdefineret design</vt:lpstr>
      <vt:lpstr>4_Brugerdefineret design</vt:lpstr>
      <vt:lpstr>5_Brugerdefineret design</vt:lpstr>
      <vt:lpstr>Fælles om AI </vt:lpstr>
      <vt:lpstr>Indhold</vt:lpstr>
      <vt:lpstr>Invitation til dialog om AI</vt:lpstr>
      <vt:lpstr>Sådan kan I bruge materialet  </vt:lpstr>
      <vt:lpstr>Materialets indhold </vt:lpstr>
      <vt:lpstr>Materialets opbygning </vt:lpstr>
      <vt:lpstr>Skræddersy jeres eget materiale </vt:lpstr>
      <vt:lpstr>AI generelt Vigtig viden og dialog om AI – uanset fagområde</vt:lpstr>
      <vt:lpstr>Fakta &amp; cases Værd at vide om kunstig intelligens (AI)</vt:lpstr>
      <vt:lpstr>AI – kort fortalt </vt:lpstr>
      <vt:lpstr>Video:  Forstå AI på syv minutter</vt:lpstr>
      <vt:lpstr>Det fælles sprog om AI – del 1</vt:lpstr>
      <vt:lpstr>Det fælles sprog om AI – del 2</vt:lpstr>
      <vt:lpstr>Video:  Derfor er dialogen om AI vigtig </vt:lpstr>
      <vt:lpstr>Kommunerne bruger fx AI til at … </vt:lpstr>
      <vt:lpstr>Se eksempler på AI-projekter i kommunerne</vt:lpstr>
      <vt:lpstr>Fremtidens velfærd  med AI i 2030</vt:lpstr>
      <vt:lpstr>INDSIGT: AI-tendenser i kommunerne </vt:lpstr>
      <vt:lpstr>Potentialer  Muligheder for at styrke velfærden med AI </vt:lpstr>
      <vt:lpstr>Tre typer af potentielle gevinster ved at bruge AI</vt:lpstr>
      <vt:lpstr>Fem grunde til at sætte AI på dagsordenen</vt:lpstr>
      <vt:lpstr>INDSIGT fra projektet</vt:lpstr>
      <vt:lpstr>Udfordringer  Muligheder for at styrke velfærden med AI </vt:lpstr>
      <vt:lpstr>Fire typer af risici ved AI</vt:lpstr>
      <vt:lpstr>Tre dilemmaer til dialog</vt:lpstr>
      <vt:lpstr>INDSIGT fra projektet</vt:lpstr>
      <vt:lpstr>Forudsætninger Fem centrale forudsætninger med AI</vt:lpstr>
      <vt:lpstr>1. Politik og strategi Hvilken overordnet retning er der sat for AI-udviklingen? </vt:lpstr>
      <vt:lpstr>2. Teknik Hvor moden er forskellige AI-teknologier på vores område?</vt:lpstr>
      <vt:lpstr>3. Lovgivning Hvordan er det tilladt at bruge AI?</vt:lpstr>
      <vt:lpstr>4. Kompetencer Hvad skal vi som minimum vide og kunne for at tage teknologien i brug?  </vt:lpstr>
      <vt:lpstr>4. Kompetencer – fortsat Hvordan tilrettelægger vi bedst vores kompetenceudvikling?</vt:lpstr>
      <vt:lpstr>5. Ledelse af AI Hvilke krav stiller processen til vores ledelse og organisation?</vt:lpstr>
      <vt:lpstr>INDSIGT fra projektet</vt:lpstr>
      <vt:lpstr>Næste skridt  Sådan kommer I videre med AI</vt:lpstr>
      <vt:lpstr>Sådan kommer I videre</vt:lpstr>
      <vt:lpstr>Værktøjer Seks dialogværktøjer til fælles afklaring om AI </vt:lpstr>
      <vt:lpstr>Seks dialogværktøjer til fælles afklaring om AI </vt:lpstr>
      <vt:lpstr>Vejledning:  Værktøj 1: Strategisk afsæt for AI-arbejdet</vt:lpstr>
      <vt:lpstr>Værktøj 1: Strategisk afsæt for AI-arbejdet Afklar den overordnede strategiske ambition for arbejdet med AI.</vt:lpstr>
      <vt:lpstr>Vejledning: Værktøj 2: Fire forandringsbalancer</vt:lpstr>
      <vt:lpstr>Værktøj 2: Fire forandringsbalancer Afstem forventninger til AI-arbejdet </vt:lpstr>
      <vt:lpstr>Vejledning: Værktøj 3: Hvordan kan vi bruge AI?</vt:lpstr>
      <vt:lpstr>Værktøj 3: Hvordan kan vi bruge AI? Skab overblik over opgaver/arbejdsgange, hvor AI måske kan være en støtte</vt:lpstr>
      <vt:lpstr>Vejledning: Værktøj 4: Skal vi tage denne AI-løsning i brug?</vt:lpstr>
      <vt:lpstr>Værktøj 4: Skal vi tage denne AI-løsning i brug? Overvej både teknik, lovgivning, værdi og etik</vt:lpstr>
      <vt:lpstr>Vejledning:  Værktøj 5: Med eller uden AI – fordele og ulemper</vt:lpstr>
      <vt:lpstr>Værktøj 5: Med eller uden AI – fordele og ulemper Vurder prisen for og gevinsten ved en forandring </vt:lpstr>
      <vt:lpstr>Vejledning: Værktøj 6: Vores næste skridt</vt:lpstr>
      <vt:lpstr>Værktøj 6: Vores næste skridt er at … Bliv enige om, hvordan I kommer videre</vt:lpstr>
      <vt:lpstr>Folkeskole Inspiration til dialogen om brugen af AI</vt:lpstr>
      <vt:lpstr>Overblik over materialet om AI i folkeskolen</vt:lpstr>
      <vt:lpstr>Sådan bruges AI i folkeskolen</vt:lpstr>
      <vt:lpstr>Case: Inspiration til medarbejderes og elevers brug af AI </vt:lpstr>
      <vt:lpstr>Case: AI-hjælp til bedre læringsforløb  </vt:lpstr>
      <vt:lpstr>Særlige gevinster ved AI i skolen</vt:lpstr>
      <vt:lpstr>Video: Perspektiver på AI i skolen</vt:lpstr>
      <vt:lpstr>Særlige risici ved AI i skolen </vt:lpstr>
      <vt:lpstr>Dilemmaer til dialog</vt:lpstr>
      <vt:lpstr>Forudsætninger for brugen af AI</vt:lpstr>
      <vt:lpstr>Forudsætninger</vt:lpstr>
      <vt:lpstr>Sådan kommer I videre</vt:lpstr>
      <vt:lpstr>Værktøjer til den videre dialog</vt:lpstr>
      <vt:lpstr>Ældrepleje Inspiration til dialog om brugen af AI </vt:lpstr>
      <vt:lpstr>Overblik over materialet om AI i ældreplejen</vt:lpstr>
      <vt:lpstr>Sådan bruges AI i ældreplejen</vt:lpstr>
      <vt:lpstr>Case: Bedre ruteplanlægning i hjemmeplejen</vt:lpstr>
      <vt:lpstr>Case: Færre fald og bedre nattesøvn med digitalt tilsyn</vt:lpstr>
      <vt:lpstr>Særlige gevinster ved AI i ældreplejen</vt:lpstr>
      <vt:lpstr>Særlige risici ved AI i ældreplejen</vt:lpstr>
      <vt:lpstr>Dilemmaer til dialog</vt:lpstr>
      <vt:lpstr>Forudsætninger for brugen af AI</vt:lpstr>
      <vt:lpstr>Forudsætninger</vt:lpstr>
      <vt:lpstr>Sådan kommer I videre</vt:lpstr>
      <vt:lpstr>Værktøjer til den videre dialog</vt:lpstr>
      <vt:lpstr>Administration Inspiration til dialog om brugen af AI</vt:lpstr>
      <vt:lpstr>Overblik over materialet om AI i administration</vt:lpstr>
      <vt:lpstr>Sådan bruges AI i administrationen</vt:lpstr>
      <vt:lpstr>Case: Let og sikker chatbot i hverdagen </vt:lpstr>
      <vt:lpstr>Case: Hurtige og ensartede referater</vt:lpstr>
      <vt:lpstr>Særlige gevinster ved AI i administrationen</vt:lpstr>
      <vt:lpstr>Særlige risici ved AI i administrationen</vt:lpstr>
      <vt:lpstr>Dilemmaer til dialog</vt:lpstr>
      <vt:lpstr>Forudsætninger for brugen af AI</vt:lpstr>
      <vt:lpstr>Forudsætninger</vt:lpstr>
      <vt:lpstr>Sådan kommer I videre</vt:lpstr>
      <vt:lpstr>Værktøjer til den videre dialog</vt:lpstr>
      <vt:lpstr>Byudvikling Inspiration til dialog om brugen af AI</vt:lpstr>
      <vt:lpstr>Overblik over materialet om AI i byudvikling </vt:lpstr>
      <vt:lpstr>Sådan bruges AI i byudvikling</vt:lpstr>
      <vt:lpstr>Case: Hurtigere byggesagsbehandling til gavn for borgerne </vt:lpstr>
      <vt:lpstr>Case: Høringssvarsrobot sparer tid og sikrer ensartethed</vt:lpstr>
      <vt:lpstr>Særlige gevinster ved AI i byudvikling</vt:lpstr>
      <vt:lpstr>Særlige risici ved AI i byudvikling</vt:lpstr>
      <vt:lpstr>Dilemmaer til dialog</vt:lpstr>
      <vt:lpstr>Forudsætninger for brugen af AI</vt:lpstr>
      <vt:lpstr>Forudsætninger</vt:lpstr>
      <vt:lpstr>Sådan kommer I videre</vt:lpstr>
      <vt:lpstr>Værktøjer til den videre dialog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Jul</dc:creator>
  <cp:lastModifiedBy>Kaya Friis</cp:lastModifiedBy>
  <cp:revision>2</cp:revision>
  <cp:lastPrinted>2025-12-19T12:37:55Z</cp:lastPrinted>
  <dcterms:created xsi:type="dcterms:W3CDTF">2025-01-02T12:41:03Z</dcterms:created>
  <dcterms:modified xsi:type="dcterms:W3CDTF">2026-01-15T09:16:03Z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0x01010063C2C1C141FFE14D8EC698F8CC46AE5E</vt:lpwstr>
  </property>
  <property fmtid="{D5CDD505-2E9C-101B-9397-08002B2CF9AE}" pid="3" name="MediaServiceImageTags">
    <vt:lpwstr/>
  </property>
</Properties>
</file>